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0" r:id="rId1"/>
  </p:sldMasterIdLst>
  <p:notesMasterIdLst>
    <p:notesMasterId r:id="rId51"/>
  </p:notesMasterIdLst>
  <p:sldIdLst>
    <p:sldId id="256" r:id="rId2"/>
    <p:sldId id="714" r:id="rId3"/>
    <p:sldId id="715" r:id="rId4"/>
    <p:sldId id="717" r:id="rId5"/>
    <p:sldId id="676" r:id="rId6"/>
    <p:sldId id="716" r:id="rId7"/>
    <p:sldId id="730" r:id="rId8"/>
    <p:sldId id="718" r:id="rId9"/>
    <p:sldId id="728" r:id="rId10"/>
    <p:sldId id="729" r:id="rId11"/>
    <p:sldId id="719" r:id="rId12"/>
    <p:sldId id="732" r:id="rId13"/>
    <p:sldId id="734" r:id="rId14"/>
    <p:sldId id="731" r:id="rId15"/>
    <p:sldId id="735" r:id="rId16"/>
    <p:sldId id="738" r:id="rId17"/>
    <p:sldId id="739" r:id="rId18"/>
    <p:sldId id="741" r:id="rId19"/>
    <p:sldId id="740" r:id="rId20"/>
    <p:sldId id="742" r:id="rId21"/>
    <p:sldId id="743" r:id="rId22"/>
    <p:sldId id="744" r:id="rId23"/>
    <p:sldId id="746" r:id="rId24"/>
    <p:sldId id="747" r:id="rId25"/>
    <p:sldId id="748" r:id="rId26"/>
    <p:sldId id="749" r:id="rId27"/>
    <p:sldId id="750" r:id="rId28"/>
    <p:sldId id="745" r:id="rId29"/>
    <p:sldId id="757" r:id="rId30"/>
    <p:sldId id="733" r:id="rId31"/>
    <p:sldId id="760" r:id="rId32"/>
    <p:sldId id="761" r:id="rId33"/>
    <p:sldId id="764" r:id="rId34"/>
    <p:sldId id="765" r:id="rId35"/>
    <p:sldId id="762" r:id="rId36"/>
    <p:sldId id="763" r:id="rId37"/>
    <p:sldId id="766" r:id="rId38"/>
    <p:sldId id="754" r:id="rId39"/>
    <p:sldId id="755" r:id="rId40"/>
    <p:sldId id="723" r:id="rId41"/>
    <p:sldId id="722" r:id="rId42"/>
    <p:sldId id="751" r:id="rId43"/>
    <p:sldId id="724" r:id="rId44"/>
    <p:sldId id="725" r:id="rId45"/>
    <p:sldId id="756" r:id="rId46"/>
    <p:sldId id="727" r:id="rId47"/>
    <p:sldId id="711" r:id="rId48"/>
    <p:sldId id="767" r:id="rId49"/>
    <p:sldId id="30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75D"/>
    <a:srgbClr val="203864"/>
    <a:srgbClr val="333F50"/>
    <a:srgbClr val="8497B0"/>
    <a:srgbClr val="8FAADC"/>
    <a:srgbClr val="2F5597"/>
    <a:srgbClr val="626CC7"/>
    <a:srgbClr val="323B8D"/>
    <a:srgbClr val="161A3E"/>
    <a:srgbClr val="8BB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71" autoAdjust="0"/>
    <p:restoredTop sz="93447" autoAdjust="0"/>
  </p:normalViewPr>
  <p:slideViewPr>
    <p:cSldViewPr snapToGrid="0">
      <p:cViewPr>
        <p:scale>
          <a:sx n="60" d="100"/>
          <a:sy n="60" d="100"/>
        </p:scale>
        <p:origin x="820" y="28"/>
      </p:cViewPr>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06-12-2024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dirty="0"/>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5</a:t>
            </a:fld>
            <a:endParaRPr lang="en-IN" dirty="0"/>
          </a:p>
        </p:txBody>
      </p:sp>
    </p:spTree>
    <p:extLst>
      <p:ext uri="{BB962C8B-B14F-4D97-AF65-F5344CB8AC3E}">
        <p14:creationId xmlns:p14="http://schemas.microsoft.com/office/powerpoint/2010/main" val="1797883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133112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3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8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Tree>
    <p:extLst>
      <p:ext uri="{BB962C8B-B14F-4D97-AF65-F5344CB8AC3E}">
        <p14:creationId xmlns:p14="http://schemas.microsoft.com/office/powerpoint/2010/main" val="283125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593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828349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05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p>
        </p:txBody>
      </p:sp>
    </p:spTree>
    <p:extLst>
      <p:ext uri="{BB962C8B-B14F-4D97-AF65-F5344CB8AC3E}">
        <p14:creationId xmlns:p14="http://schemas.microsoft.com/office/powerpoint/2010/main" val="416747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Content Placeholder 2"/>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65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6123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18528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59999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27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4" descr="Top Ranked Data Science Institute, Classroom Plus Online Training | Boston  Institute of Analytics">
            <a:extLst>
              <a:ext uri="{FF2B5EF4-FFF2-40B4-BE49-F238E27FC236}">
                <a16:creationId xmlns:a16="http://schemas.microsoft.com/office/drawing/2014/main" id="{D55A4135-B2E5-3A1C-9614-E010D1062B85}"/>
              </a:ext>
            </a:extLst>
          </p:cNvPr>
          <p:cNvPicPr>
            <a:picLocks noChangeAspect="1" noChangeArrowheads="1"/>
          </p:cNvPicPr>
          <p:nvPr userDrawn="1"/>
        </p:nvPicPr>
        <p:blipFill rotWithShape="1">
          <a:blip r:embed="rId18"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65DF22-91AD-CE85-A78A-CF35969DE003}"/>
              </a:ext>
            </a:extLst>
          </p:cNvPr>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bg2">
                    <a:lumMod val="75000"/>
                  </a:schemeClr>
                </a:solidFill>
              </a:rPr>
              <a:t>CONFIDENTIAL</a:t>
            </a:r>
            <a:r>
              <a:rPr lang="en-US" sz="1100" dirty="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p>
        </p:txBody>
      </p:sp>
    </p:spTree>
    <p:extLst>
      <p:ext uri="{BB962C8B-B14F-4D97-AF65-F5344CB8AC3E}">
        <p14:creationId xmlns:p14="http://schemas.microsoft.com/office/powerpoint/2010/main" val="162817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77" r:id="rId7"/>
    <p:sldLayoutId id="2147483676"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Lst>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2.xml"/><Relationship Id="rId5" Type="http://schemas.openxmlformats.org/officeDocument/2006/relationships/image" Target="../media/image91.png"/><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drive.google.com/file/d/1FH4vy1C7pWkRoCPVICkam18Z9h9790o4/view?usp=sharing"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0" y="3023239"/>
            <a:ext cx="12192000" cy="8115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800" b="1" i="0" dirty="0">
                <a:effectLst/>
                <a:latin typeface="system-ui"/>
              </a:rPr>
              <a:t>E-commerce Product Delivery Prediction</a:t>
            </a:r>
          </a:p>
        </p:txBody>
      </p:sp>
      <p:sp>
        <p:nvSpPr>
          <p:cNvPr id="3" name="Rectangle 2">
            <a:extLst>
              <a:ext uri="{FF2B5EF4-FFF2-40B4-BE49-F238E27FC236}">
                <a16:creationId xmlns:a16="http://schemas.microsoft.com/office/drawing/2014/main" id="{3DAE53D5-ACD8-A93D-BD1C-5A0608863576}"/>
              </a:ext>
            </a:extLst>
          </p:cNvPr>
          <p:cNvSpPr/>
          <p:nvPr/>
        </p:nvSpPr>
        <p:spPr>
          <a:xfrm>
            <a:off x="4419600" y="4214318"/>
            <a:ext cx="7543800" cy="22626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IN" sz="3400" b="1" i="0" dirty="0">
                <a:effectLst/>
                <a:latin typeface="system-ui"/>
              </a:rPr>
              <a:t>By- Shruti </a:t>
            </a:r>
            <a:r>
              <a:rPr lang="en-IN" sz="3400" b="1" i="0" dirty="0" err="1">
                <a:effectLst/>
                <a:latin typeface="system-ui"/>
              </a:rPr>
              <a:t>Kolhe</a:t>
            </a:r>
            <a:endParaRPr lang="en-IN" sz="3400" b="1" i="0" dirty="0">
              <a:effectLst/>
              <a:latin typeface="system-ui"/>
            </a:endParaRPr>
          </a:p>
          <a:p>
            <a:pPr algn="r"/>
            <a:r>
              <a:rPr lang="en-IN" sz="3400" b="1" dirty="0">
                <a:latin typeface="system-ui"/>
              </a:rPr>
              <a:t>Data Science And Artificial Intelligence</a:t>
            </a:r>
            <a:endParaRPr lang="en-IN" sz="3400" b="1" i="0" dirty="0">
              <a:effectLst/>
              <a:latin typeface="system-ui"/>
            </a:endParaRPr>
          </a:p>
          <a:p>
            <a:pPr algn="r"/>
            <a:r>
              <a:rPr lang="en-IN" sz="3400" b="1" i="0" dirty="0">
                <a:effectLst/>
                <a:latin typeface="system-ui"/>
              </a:rPr>
              <a:t>YRWD-JUN2024-DSAI-2</a:t>
            </a:r>
          </a:p>
          <a:p>
            <a:pPr algn="r"/>
            <a:r>
              <a:rPr lang="en-IN" sz="3400" b="1" i="0" dirty="0">
                <a:effectLst/>
                <a:latin typeface="system-ui"/>
              </a:rPr>
              <a:t>Mentor: </a:t>
            </a:r>
            <a:r>
              <a:rPr lang="en-IN" sz="3400" b="1" dirty="0">
                <a:latin typeface="system-ui"/>
              </a:rPr>
              <a:t>Pankaj Kumar Vishwakarma</a:t>
            </a:r>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0023C-328F-CF1A-6728-C2945684172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CC3062A-C496-BE11-5E07-E36B893AE615}"/>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Dataset Overview</a:t>
            </a:r>
            <a:endParaRPr lang="en-IN" sz="4000" dirty="0">
              <a:solidFill>
                <a:srgbClr val="203864"/>
              </a:solidFill>
            </a:endParaRPr>
          </a:p>
        </p:txBody>
      </p:sp>
      <p:pic>
        <p:nvPicPr>
          <p:cNvPr id="7" name="Picture 6">
            <a:extLst>
              <a:ext uri="{FF2B5EF4-FFF2-40B4-BE49-F238E27FC236}">
                <a16:creationId xmlns:a16="http://schemas.microsoft.com/office/drawing/2014/main" id="{A4B7C477-35BA-5D9A-BE72-EF4787D29F32}"/>
              </a:ext>
            </a:extLst>
          </p:cNvPr>
          <p:cNvPicPr>
            <a:picLocks noChangeAspect="1"/>
          </p:cNvPicPr>
          <p:nvPr/>
        </p:nvPicPr>
        <p:blipFill>
          <a:blip r:embed="rId2"/>
          <a:stretch>
            <a:fillRect/>
          </a:stretch>
        </p:blipFill>
        <p:spPr>
          <a:xfrm>
            <a:off x="5049420" y="3226274"/>
            <a:ext cx="1362265" cy="924054"/>
          </a:xfrm>
          <a:prstGeom prst="rect">
            <a:avLst/>
          </a:prstGeom>
        </p:spPr>
      </p:pic>
      <p:pic>
        <p:nvPicPr>
          <p:cNvPr id="9" name="Picture 8">
            <a:extLst>
              <a:ext uri="{FF2B5EF4-FFF2-40B4-BE49-F238E27FC236}">
                <a16:creationId xmlns:a16="http://schemas.microsoft.com/office/drawing/2014/main" id="{FECF437B-A1B2-FDE7-1FC7-E2FE3DEDC6CD}"/>
              </a:ext>
            </a:extLst>
          </p:cNvPr>
          <p:cNvPicPr>
            <a:picLocks noChangeAspect="1"/>
          </p:cNvPicPr>
          <p:nvPr/>
        </p:nvPicPr>
        <p:blipFill>
          <a:blip r:embed="rId3"/>
          <a:stretch>
            <a:fillRect/>
          </a:stretch>
        </p:blipFill>
        <p:spPr>
          <a:xfrm>
            <a:off x="6973180" y="1347577"/>
            <a:ext cx="3905870" cy="4284831"/>
          </a:xfrm>
          <a:prstGeom prst="rect">
            <a:avLst/>
          </a:prstGeom>
        </p:spPr>
      </p:pic>
      <p:pic>
        <p:nvPicPr>
          <p:cNvPr id="12" name="Picture 11">
            <a:extLst>
              <a:ext uri="{FF2B5EF4-FFF2-40B4-BE49-F238E27FC236}">
                <a16:creationId xmlns:a16="http://schemas.microsoft.com/office/drawing/2014/main" id="{A0B36173-72B6-A9B6-AA6C-E6D238054B88}"/>
              </a:ext>
            </a:extLst>
          </p:cNvPr>
          <p:cNvPicPr>
            <a:picLocks noChangeAspect="1"/>
          </p:cNvPicPr>
          <p:nvPr/>
        </p:nvPicPr>
        <p:blipFill>
          <a:blip r:embed="rId4"/>
          <a:stretch>
            <a:fillRect/>
          </a:stretch>
        </p:blipFill>
        <p:spPr>
          <a:xfrm>
            <a:off x="1106078" y="2512723"/>
            <a:ext cx="3381847" cy="3162741"/>
          </a:xfrm>
          <a:prstGeom prst="rect">
            <a:avLst/>
          </a:prstGeom>
        </p:spPr>
      </p:pic>
      <p:pic>
        <p:nvPicPr>
          <p:cNvPr id="14" name="Picture 13">
            <a:extLst>
              <a:ext uri="{FF2B5EF4-FFF2-40B4-BE49-F238E27FC236}">
                <a16:creationId xmlns:a16="http://schemas.microsoft.com/office/drawing/2014/main" id="{7AC43C86-FCDF-3F54-2772-9480DA417487}"/>
              </a:ext>
            </a:extLst>
          </p:cNvPr>
          <p:cNvPicPr>
            <a:picLocks noChangeAspect="1"/>
          </p:cNvPicPr>
          <p:nvPr/>
        </p:nvPicPr>
        <p:blipFill>
          <a:blip r:embed="rId5"/>
          <a:stretch>
            <a:fillRect/>
          </a:stretch>
        </p:blipFill>
        <p:spPr>
          <a:xfrm>
            <a:off x="905535" y="1347577"/>
            <a:ext cx="5886566" cy="924054"/>
          </a:xfrm>
          <a:prstGeom prst="rect">
            <a:avLst/>
          </a:prstGeom>
        </p:spPr>
      </p:pic>
    </p:spTree>
    <p:extLst>
      <p:ext uri="{BB962C8B-B14F-4D97-AF65-F5344CB8AC3E}">
        <p14:creationId xmlns:p14="http://schemas.microsoft.com/office/powerpoint/2010/main" val="123886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8C684-D266-1B90-A5DF-F83848439A7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B2B0811-2D13-190F-147F-C827E0E6114B}"/>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Dataset Overview</a:t>
            </a:r>
            <a:endParaRPr lang="en-IN" sz="4000" dirty="0">
              <a:solidFill>
                <a:srgbClr val="203864"/>
              </a:solidFill>
            </a:endParaRPr>
          </a:p>
        </p:txBody>
      </p:sp>
      <p:pic>
        <p:nvPicPr>
          <p:cNvPr id="4" name="Picture 3">
            <a:extLst>
              <a:ext uri="{FF2B5EF4-FFF2-40B4-BE49-F238E27FC236}">
                <a16:creationId xmlns:a16="http://schemas.microsoft.com/office/drawing/2014/main" id="{FFF836A7-42AC-B2FE-2900-0A02F56A52A0}"/>
              </a:ext>
            </a:extLst>
          </p:cNvPr>
          <p:cNvPicPr>
            <a:picLocks noChangeAspect="1"/>
          </p:cNvPicPr>
          <p:nvPr/>
        </p:nvPicPr>
        <p:blipFill>
          <a:blip r:embed="rId2"/>
          <a:stretch>
            <a:fillRect/>
          </a:stretch>
        </p:blipFill>
        <p:spPr>
          <a:xfrm>
            <a:off x="696799" y="2199189"/>
            <a:ext cx="10706193" cy="3690086"/>
          </a:xfrm>
          <a:prstGeom prst="rect">
            <a:avLst/>
          </a:prstGeom>
        </p:spPr>
      </p:pic>
      <p:sp>
        <p:nvSpPr>
          <p:cNvPr id="6" name="TextBox 5">
            <a:extLst>
              <a:ext uri="{FF2B5EF4-FFF2-40B4-BE49-F238E27FC236}">
                <a16:creationId xmlns:a16="http://schemas.microsoft.com/office/drawing/2014/main" id="{A1467B15-79A2-3B20-C88E-12E2D453D9D8}"/>
              </a:ext>
            </a:extLst>
          </p:cNvPr>
          <p:cNvSpPr txBox="1"/>
          <p:nvPr/>
        </p:nvSpPr>
        <p:spPr>
          <a:xfrm>
            <a:off x="789008" y="1298894"/>
            <a:ext cx="10613984" cy="707886"/>
          </a:xfrm>
          <a:prstGeom prst="rect">
            <a:avLst/>
          </a:prstGeom>
          <a:noFill/>
        </p:spPr>
        <p:txBody>
          <a:bodyPr wrap="square">
            <a:spAutoFit/>
          </a:bodyPr>
          <a:lstStyle/>
          <a:p>
            <a:pPr algn="ctr"/>
            <a:r>
              <a:rPr lang="en-US" sz="2000" b="1" i="0" dirty="0">
                <a:solidFill>
                  <a:srgbClr val="0D0D0D"/>
                </a:solidFill>
                <a:effectLst/>
                <a:latin typeface="ui-sans-serif"/>
              </a:rPr>
              <a:t>Descriptive statistics (count, mean, standard deviation, min, max, and quartiles) for variables like customer calls, product cost, prior purchases, discounts, weights, and delivery status.</a:t>
            </a:r>
            <a:endParaRPr lang="en-IN" sz="2000" b="1" dirty="0"/>
          </a:p>
        </p:txBody>
      </p:sp>
    </p:spTree>
    <p:extLst>
      <p:ext uri="{BB962C8B-B14F-4D97-AF65-F5344CB8AC3E}">
        <p14:creationId xmlns:p14="http://schemas.microsoft.com/office/powerpoint/2010/main" val="272173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676B4-D478-F50A-EC8D-590C4BBA279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09CD596-0911-160D-56FE-F39D4D5C52EF}"/>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Data Cleaning</a:t>
            </a:r>
            <a:endParaRPr lang="en-IN" sz="4000" dirty="0">
              <a:solidFill>
                <a:srgbClr val="203864"/>
              </a:solidFill>
            </a:endParaRPr>
          </a:p>
        </p:txBody>
      </p:sp>
      <p:sp>
        <p:nvSpPr>
          <p:cNvPr id="37" name="TextBox 36">
            <a:extLst>
              <a:ext uri="{FF2B5EF4-FFF2-40B4-BE49-F238E27FC236}">
                <a16:creationId xmlns:a16="http://schemas.microsoft.com/office/drawing/2014/main" id="{4477B6E5-E4A9-224E-A4AA-132FDFFD9FEA}"/>
              </a:ext>
            </a:extLst>
          </p:cNvPr>
          <p:cNvSpPr txBox="1"/>
          <p:nvPr/>
        </p:nvSpPr>
        <p:spPr>
          <a:xfrm>
            <a:off x="479391" y="1591762"/>
            <a:ext cx="3831902" cy="1015663"/>
          </a:xfrm>
          <a:prstGeom prst="rect">
            <a:avLst/>
          </a:prstGeom>
          <a:noFill/>
        </p:spPr>
        <p:txBody>
          <a:bodyPr wrap="square">
            <a:spAutoFit/>
          </a:bodyPr>
          <a:lstStyle/>
          <a:p>
            <a:pPr algn="r"/>
            <a:r>
              <a:rPr lang="en-US" sz="2000" b="1" i="0" dirty="0">
                <a:effectLst/>
                <a:latin typeface="ui-sans-serif"/>
              </a:rPr>
              <a:t>Check for Missing Values: </a:t>
            </a:r>
            <a:r>
              <a:rPr lang="en-US" sz="2000" i="0" dirty="0">
                <a:effectLst/>
                <a:latin typeface="ui-sans-serif"/>
              </a:rPr>
              <a:t>Ensure there are no missing values in the dataset</a:t>
            </a:r>
            <a:r>
              <a:rPr lang="en-US" sz="2000" b="1" i="0" dirty="0">
                <a:effectLst/>
                <a:latin typeface="ui-sans-serif"/>
              </a:rPr>
              <a:t>.</a:t>
            </a:r>
            <a:endParaRPr lang="en-IN" sz="2000" b="1" dirty="0"/>
          </a:p>
        </p:txBody>
      </p:sp>
      <p:sp>
        <p:nvSpPr>
          <p:cNvPr id="39" name="TextBox 38">
            <a:extLst>
              <a:ext uri="{FF2B5EF4-FFF2-40B4-BE49-F238E27FC236}">
                <a16:creationId xmlns:a16="http://schemas.microsoft.com/office/drawing/2014/main" id="{7C1B7C2C-2333-9BFD-6CEC-C8E54D8D47F6}"/>
              </a:ext>
            </a:extLst>
          </p:cNvPr>
          <p:cNvSpPr txBox="1"/>
          <p:nvPr/>
        </p:nvSpPr>
        <p:spPr>
          <a:xfrm>
            <a:off x="362942" y="3116411"/>
            <a:ext cx="3661190" cy="1015663"/>
          </a:xfrm>
          <a:prstGeom prst="rect">
            <a:avLst/>
          </a:prstGeom>
          <a:noFill/>
        </p:spPr>
        <p:txBody>
          <a:bodyPr wrap="square">
            <a:spAutoFit/>
          </a:bodyPr>
          <a:lstStyle/>
          <a:p>
            <a:pPr algn="r"/>
            <a:r>
              <a:rPr lang="en-US" sz="2000" b="1" i="0" dirty="0">
                <a:solidFill>
                  <a:schemeClr val="accent1"/>
                </a:solidFill>
                <a:effectLst/>
                <a:latin typeface="ui-sans-serif"/>
              </a:rPr>
              <a:t>Validate Data Types: </a:t>
            </a:r>
            <a:r>
              <a:rPr lang="en-US" sz="2000" i="0" dirty="0">
                <a:solidFill>
                  <a:schemeClr val="accent1"/>
                </a:solidFill>
                <a:effectLst/>
                <a:latin typeface="ui-sans-serif"/>
              </a:rPr>
              <a:t>Verify that the data types align with the expected formats.</a:t>
            </a:r>
            <a:endParaRPr lang="en-IN" sz="2000" dirty="0">
              <a:solidFill>
                <a:schemeClr val="accent1"/>
              </a:solidFill>
            </a:endParaRPr>
          </a:p>
        </p:txBody>
      </p:sp>
      <p:sp>
        <p:nvSpPr>
          <p:cNvPr id="41" name="TextBox 40">
            <a:extLst>
              <a:ext uri="{FF2B5EF4-FFF2-40B4-BE49-F238E27FC236}">
                <a16:creationId xmlns:a16="http://schemas.microsoft.com/office/drawing/2014/main" id="{201A253A-EDBC-F8AA-87AC-885EAD7E2300}"/>
              </a:ext>
            </a:extLst>
          </p:cNvPr>
          <p:cNvSpPr txBox="1"/>
          <p:nvPr/>
        </p:nvSpPr>
        <p:spPr>
          <a:xfrm>
            <a:off x="1227338" y="4825054"/>
            <a:ext cx="3578317" cy="707886"/>
          </a:xfrm>
          <a:prstGeom prst="rect">
            <a:avLst/>
          </a:prstGeom>
          <a:noFill/>
        </p:spPr>
        <p:txBody>
          <a:bodyPr wrap="square">
            <a:spAutoFit/>
          </a:bodyPr>
          <a:lstStyle/>
          <a:p>
            <a:pPr algn="r"/>
            <a:r>
              <a:rPr lang="en-US" sz="2000" b="1" i="0" dirty="0">
                <a:solidFill>
                  <a:schemeClr val="accent6"/>
                </a:solidFill>
                <a:effectLst/>
                <a:latin typeface="ui-sans-serif"/>
              </a:rPr>
              <a:t>Check for Duplicates: </a:t>
            </a:r>
            <a:r>
              <a:rPr lang="en-US" sz="2000" i="0" dirty="0">
                <a:solidFill>
                  <a:schemeClr val="accent6"/>
                </a:solidFill>
                <a:effectLst/>
                <a:latin typeface="ui-sans-serif"/>
              </a:rPr>
              <a:t>Identify and remove duplicate rows.</a:t>
            </a:r>
            <a:endParaRPr lang="en-IN" sz="2000" dirty="0">
              <a:solidFill>
                <a:schemeClr val="accent6"/>
              </a:solidFill>
            </a:endParaRPr>
          </a:p>
        </p:txBody>
      </p:sp>
      <p:sp>
        <p:nvSpPr>
          <p:cNvPr id="43" name="TextBox 42">
            <a:extLst>
              <a:ext uri="{FF2B5EF4-FFF2-40B4-BE49-F238E27FC236}">
                <a16:creationId xmlns:a16="http://schemas.microsoft.com/office/drawing/2014/main" id="{4A714468-2164-22C2-3478-4B06491ECEC5}"/>
              </a:ext>
            </a:extLst>
          </p:cNvPr>
          <p:cNvSpPr txBox="1"/>
          <p:nvPr/>
        </p:nvSpPr>
        <p:spPr>
          <a:xfrm>
            <a:off x="7855412" y="1757463"/>
            <a:ext cx="3835845" cy="1323439"/>
          </a:xfrm>
          <a:prstGeom prst="rect">
            <a:avLst/>
          </a:prstGeom>
          <a:noFill/>
        </p:spPr>
        <p:txBody>
          <a:bodyPr wrap="square">
            <a:spAutoFit/>
          </a:bodyPr>
          <a:lstStyle/>
          <a:p>
            <a:r>
              <a:rPr lang="en-US" sz="2000" b="1" i="0" dirty="0">
                <a:solidFill>
                  <a:srgbClr val="FFC000"/>
                </a:solidFill>
                <a:effectLst/>
                <a:latin typeface="ui-sans-serif"/>
              </a:rPr>
              <a:t>Standardize Categories: </a:t>
            </a:r>
            <a:r>
              <a:rPr lang="en-US" sz="2000" i="0" dirty="0">
                <a:solidFill>
                  <a:srgbClr val="FFC000"/>
                </a:solidFill>
                <a:effectLst/>
                <a:latin typeface="ui-sans-serif"/>
              </a:rPr>
              <a:t>Ensure categorical values (Warehouse</a:t>
            </a:r>
            <a:r>
              <a:rPr lang="en-US" sz="2000" dirty="0">
                <a:solidFill>
                  <a:srgbClr val="FFC000"/>
                </a:solidFill>
                <a:latin typeface="ui-sans-serif"/>
              </a:rPr>
              <a:t> </a:t>
            </a:r>
            <a:r>
              <a:rPr lang="en-US" sz="2000" i="0" dirty="0">
                <a:solidFill>
                  <a:srgbClr val="FFC000"/>
                </a:solidFill>
                <a:effectLst/>
                <a:latin typeface="ui-sans-serif"/>
              </a:rPr>
              <a:t>block, Mode of</a:t>
            </a:r>
            <a:r>
              <a:rPr lang="en-US" sz="2000" dirty="0">
                <a:solidFill>
                  <a:srgbClr val="FFC000"/>
                </a:solidFill>
                <a:latin typeface="ui-sans-serif"/>
              </a:rPr>
              <a:t> </a:t>
            </a:r>
            <a:r>
              <a:rPr lang="en-US" sz="2000" i="0" dirty="0">
                <a:solidFill>
                  <a:srgbClr val="FFC000"/>
                </a:solidFill>
                <a:effectLst/>
                <a:latin typeface="ui-sans-serif"/>
              </a:rPr>
              <a:t>Shipment, etc.) are consistent.</a:t>
            </a:r>
            <a:endParaRPr lang="en-IN" sz="2000" dirty="0">
              <a:solidFill>
                <a:srgbClr val="FFC000"/>
              </a:solidFill>
            </a:endParaRPr>
          </a:p>
        </p:txBody>
      </p:sp>
      <p:sp>
        <p:nvSpPr>
          <p:cNvPr id="45" name="TextBox 44">
            <a:extLst>
              <a:ext uri="{FF2B5EF4-FFF2-40B4-BE49-F238E27FC236}">
                <a16:creationId xmlns:a16="http://schemas.microsoft.com/office/drawing/2014/main" id="{4995C685-34BC-7696-CE86-91C449BA6758}"/>
              </a:ext>
            </a:extLst>
          </p:cNvPr>
          <p:cNvSpPr txBox="1"/>
          <p:nvPr/>
        </p:nvSpPr>
        <p:spPr>
          <a:xfrm>
            <a:off x="7855412" y="3698359"/>
            <a:ext cx="3835845" cy="1631216"/>
          </a:xfrm>
          <a:prstGeom prst="rect">
            <a:avLst/>
          </a:prstGeom>
          <a:noFill/>
        </p:spPr>
        <p:txBody>
          <a:bodyPr wrap="square">
            <a:spAutoFit/>
          </a:bodyPr>
          <a:lstStyle/>
          <a:p>
            <a:r>
              <a:rPr lang="en-US" sz="2000" b="1" i="0" dirty="0">
                <a:solidFill>
                  <a:schemeClr val="accent2"/>
                </a:solidFill>
                <a:effectLst/>
                <a:latin typeface="ui-sans-serif"/>
              </a:rPr>
              <a:t>Drop unique columns: </a:t>
            </a:r>
            <a:r>
              <a:rPr lang="en-US" sz="2000" i="0" dirty="0">
                <a:solidFill>
                  <a:schemeClr val="accent2"/>
                </a:solidFill>
                <a:effectLst/>
                <a:latin typeface="ui-sans-serif"/>
              </a:rPr>
              <a:t>The ID column is unique for each row and does not provide meaningful information for modeling or statistical analysis.</a:t>
            </a:r>
            <a:endParaRPr lang="en-IN" sz="2000" dirty="0">
              <a:solidFill>
                <a:schemeClr val="accent2"/>
              </a:solidFill>
            </a:endParaRPr>
          </a:p>
        </p:txBody>
      </p:sp>
      <p:grpSp>
        <p:nvGrpSpPr>
          <p:cNvPr id="18" name="Group 17">
            <a:extLst>
              <a:ext uri="{FF2B5EF4-FFF2-40B4-BE49-F238E27FC236}">
                <a16:creationId xmlns:a16="http://schemas.microsoft.com/office/drawing/2014/main" id="{12063BD7-F196-458D-88B2-A22B17DF72C4}"/>
              </a:ext>
            </a:extLst>
          </p:cNvPr>
          <p:cNvGrpSpPr/>
          <p:nvPr/>
        </p:nvGrpSpPr>
        <p:grpSpPr>
          <a:xfrm>
            <a:off x="4283526" y="1584203"/>
            <a:ext cx="3429000" cy="3428335"/>
            <a:chOff x="2857500" y="1714501"/>
            <a:chExt cx="3429000" cy="3428335"/>
          </a:xfrm>
        </p:grpSpPr>
        <p:sp>
          <p:nvSpPr>
            <p:cNvPr id="42" name="Freeform: Shape 41">
              <a:extLst>
                <a:ext uri="{FF2B5EF4-FFF2-40B4-BE49-F238E27FC236}">
                  <a16:creationId xmlns:a16="http://schemas.microsoft.com/office/drawing/2014/main" id="{0AA3B720-D0F6-4124-9AA8-904E31C04ED8}"/>
                </a:ext>
              </a:extLst>
            </p:cNvPr>
            <p:cNvSpPr/>
            <p:nvPr/>
          </p:nvSpPr>
          <p:spPr>
            <a:xfrm>
              <a:off x="3578487" y="1714501"/>
              <a:ext cx="1987030" cy="1135079"/>
            </a:xfrm>
            <a:custGeom>
              <a:avLst/>
              <a:gdLst>
                <a:gd name="connsiteX0" fmla="*/ 1324686 w 2649373"/>
                <a:gd name="connsiteY0" fmla="*/ 0 h 1513439"/>
                <a:gd name="connsiteX1" fmla="*/ 2602811 w 2649373"/>
                <a:gd name="connsiteY1" fmla="*/ 390413 h 1513439"/>
                <a:gd name="connsiteX2" fmla="*/ 2649373 w 2649373"/>
                <a:gd name="connsiteY2" fmla="*/ 425232 h 1513439"/>
                <a:gd name="connsiteX3" fmla="*/ 1728380 w 2649373"/>
                <a:gd name="connsiteY3" fmla="*/ 1346224 h 1513439"/>
                <a:gd name="connsiteX4" fmla="*/ 920993 w 2649373"/>
                <a:gd name="connsiteY4" fmla="*/ 1346224 h 1513439"/>
                <a:gd name="connsiteX5" fmla="*/ 0 w 2649373"/>
                <a:gd name="connsiteY5" fmla="*/ 425232 h 1513439"/>
                <a:gd name="connsiteX6" fmla="*/ 46562 w 2649373"/>
                <a:gd name="connsiteY6" fmla="*/ 390413 h 1513439"/>
                <a:gd name="connsiteX7" fmla="*/ 1324686 w 2649373"/>
                <a:gd name="connsiteY7" fmla="*/ 0 h 151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9373" h="1513439">
                  <a:moveTo>
                    <a:pt x="1324686" y="0"/>
                  </a:moveTo>
                  <a:cubicBezTo>
                    <a:pt x="1798132" y="0"/>
                    <a:pt x="2237963" y="143927"/>
                    <a:pt x="2602811" y="390413"/>
                  </a:cubicBezTo>
                  <a:lnTo>
                    <a:pt x="2649373" y="425232"/>
                  </a:lnTo>
                  <a:lnTo>
                    <a:pt x="1728380" y="1346224"/>
                  </a:lnTo>
                  <a:cubicBezTo>
                    <a:pt x="1505426" y="1569178"/>
                    <a:pt x="1143946" y="1569178"/>
                    <a:pt x="920993" y="1346224"/>
                  </a:cubicBezTo>
                  <a:lnTo>
                    <a:pt x="0" y="425232"/>
                  </a:lnTo>
                  <a:lnTo>
                    <a:pt x="46562" y="390413"/>
                  </a:lnTo>
                  <a:cubicBezTo>
                    <a:pt x="411410" y="143927"/>
                    <a:pt x="851240" y="0"/>
                    <a:pt x="132468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44" name="Freeform: Shape 43">
              <a:extLst>
                <a:ext uri="{FF2B5EF4-FFF2-40B4-BE49-F238E27FC236}">
                  <a16:creationId xmlns:a16="http://schemas.microsoft.com/office/drawing/2014/main" id="{E7595A8A-64A6-48E6-8D82-3F030894AEAB}"/>
                </a:ext>
              </a:extLst>
            </p:cNvPr>
            <p:cNvSpPr/>
            <p:nvPr/>
          </p:nvSpPr>
          <p:spPr>
            <a:xfrm>
              <a:off x="5097853" y="2061703"/>
              <a:ext cx="1188647" cy="1878719"/>
            </a:xfrm>
            <a:custGeom>
              <a:avLst/>
              <a:gdLst>
                <a:gd name="connsiteX0" fmla="*/ 673971 w 1584862"/>
                <a:gd name="connsiteY0" fmla="*/ 0 h 2504959"/>
                <a:gd name="connsiteX1" fmla="*/ 752971 w 1584862"/>
                <a:gd name="connsiteY1" fmla="*/ 59075 h 2504959"/>
                <a:gd name="connsiteX2" fmla="*/ 1584862 w 1584862"/>
                <a:gd name="connsiteY2" fmla="*/ 1823064 h 2504959"/>
                <a:gd name="connsiteX3" fmla="*/ 1482088 w 1584862"/>
                <a:gd name="connsiteY3" fmla="*/ 2502851 h 2504959"/>
                <a:gd name="connsiteX4" fmla="*/ 1481317 w 1584862"/>
                <a:gd name="connsiteY4" fmla="*/ 2504959 h 2504959"/>
                <a:gd name="connsiteX5" fmla="*/ 285550 w 1584862"/>
                <a:gd name="connsiteY5" fmla="*/ 1814583 h 2504959"/>
                <a:gd name="connsiteX6" fmla="*/ 76583 w 1584862"/>
                <a:gd name="connsiteY6" fmla="*/ 1034706 h 250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4862" h="2504959">
                  <a:moveTo>
                    <a:pt x="673971" y="0"/>
                  </a:moveTo>
                  <a:lnTo>
                    <a:pt x="752971" y="59075"/>
                  </a:lnTo>
                  <a:cubicBezTo>
                    <a:pt x="1261028" y="478361"/>
                    <a:pt x="1584862" y="1112895"/>
                    <a:pt x="1584862" y="1823064"/>
                  </a:cubicBezTo>
                  <a:cubicBezTo>
                    <a:pt x="1584862" y="2059787"/>
                    <a:pt x="1548881" y="2288106"/>
                    <a:pt x="1482088" y="2502851"/>
                  </a:cubicBezTo>
                  <a:lnTo>
                    <a:pt x="1481317" y="2504959"/>
                  </a:lnTo>
                  <a:lnTo>
                    <a:pt x="285550" y="1814583"/>
                  </a:lnTo>
                  <a:cubicBezTo>
                    <a:pt x="12489" y="1656931"/>
                    <a:pt x="-81069" y="1307768"/>
                    <a:pt x="76583" y="1034706"/>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46" name="Freeform: Shape 45">
              <a:extLst>
                <a:ext uri="{FF2B5EF4-FFF2-40B4-BE49-F238E27FC236}">
                  <a16:creationId xmlns:a16="http://schemas.microsoft.com/office/drawing/2014/main" id="{C7CC7A6C-DA1A-430D-AA6E-890E979B31DC}"/>
                </a:ext>
              </a:extLst>
            </p:cNvPr>
            <p:cNvSpPr/>
            <p:nvPr/>
          </p:nvSpPr>
          <p:spPr>
            <a:xfrm>
              <a:off x="4585176" y="3757362"/>
              <a:ext cx="1607167" cy="1385474"/>
            </a:xfrm>
            <a:custGeom>
              <a:avLst/>
              <a:gdLst>
                <a:gd name="connsiteX0" fmla="*/ 966641 w 2142889"/>
                <a:gd name="connsiteY0" fmla="*/ 1020 h 1847299"/>
                <a:gd name="connsiteX1" fmla="*/ 1080780 w 2142889"/>
                <a:gd name="connsiteY1" fmla="*/ 19596 h 1847299"/>
                <a:gd name="connsiteX2" fmla="*/ 2142889 w 2142889"/>
                <a:gd name="connsiteY2" fmla="*/ 304187 h 1847299"/>
                <a:gd name="connsiteX3" fmla="*/ 2088789 w 2142889"/>
                <a:gd name="connsiteY3" fmla="*/ 452001 h 1847299"/>
                <a:gd name="connsiteX4" fmla="*/ 216165 w 2142889"/>
                <a:gd name="connsiteY4" fmla="*/ 1836384 h 1847299"/>
                <a:gd name="connsiteX5" fmla="*/ 0 w 2142889"/>
                <a:gd name="connsiteY5" fmla="*/ 1847299 h 1847299"/>
                <a:gd name="connsiteX6" fmla="*/ 381562 w 2142889"/>
                <a:gd name="connsiteY6" fmla="*/ 423290 h 1847299"/>
                <a:gd name="connsiteX7" fmla="*/ 966641 w 2142889"/>
                <a:gd name="connsiteY7" fmla="*/ 1020 h 18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2889" h="1847299">
                  <a:moveTo>
                    <a:pt x="966641" y="1020"/>
                  </a:moveTo>
                  <a:cubicBezTo>
                    <a:pt x="1004507" y="3293"/>
                    <a:pt x="1042710" y="9395"/>
                    <a:pt x="1080780" y="19596"/>
                  </a:cubicBezTo>
                  <a:lnTo>
                    <a:pt x="2142889" y="304187"/>
                  </a:lnTo>
                  <a:lnTo>
                    <a:pt x="2088789" y="452001"/>
                  </a:lnTo>
                  <a:cubicBezTo>
                    <a:pt x="1770675" y="1204107"/>
                    <a:pt x="1061499" y="1750535"/>
                    <a:pt x="216165" y="1836384"/>
                  </a:cubicBezTo>
                  <a:lnTo>
                    <a:pt x="0" y="1847299"/>
                  </a:lnTo>
                  <a:lnTo>
                    <a:pt x="381562" y="423290"/>
                  </a:lnTo>
                  <a:cubicBezTo>
                    <a:pt x="452968" y="156799"/>
                    <a:pt x="701573" y="-14891"/>
                    <a:pt x="966641" y="102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47" name="Freeform: Shape 46">
              <a:extLst>
                <a:ext uri="{FF2B5EF4-FFF2-40B4-BE49-F238E27FC236}">
                  <a16:creationId xmlns:a16="http://schemas.microsoft.com/office/drawing/2014/main" id="{168DC97B-9C35-4B53-9EF4-09641B8AD299}"/>
                </a:ext>
              </a:extLst>
            </p:cNvPr>
            <p:cNvSpPr/>
            <p:nvPr/>
          </p:nvSpPr>
          <p:spPr>
            <a:xfrm>
              <a:off x="2951660" y="3757362"/>
              <a:ext cx="1607168" cy="1385474"/>
            </a:xfrm>
            <a:custGeom>
              <a:avLst/>
              <a:gdLst>
                <a:gd name="connsiteX0" fmla="*/ 1176250 w 2142891"/>
                <a:gd name="connsiteY0" fmla="*/ 1020 h 1847299"/>
                <a:gd name="connsiteX1" fmla="*/ 1761328 w 2142891"/>
                <a:gd name="connsiteY1" fmla="*/ 423290 h 1847299"/>
                <a:gd name="connsiteX2" fmla="*/ 2142891 w 2142891"/>
                <a:gd name="connsiteY2" fmla="*/ 1847299 h 1847299"/>
                <a:gd name="connsiteX3" fmla="*/ 1926725 w 2142891"/>
                <a:gd name="connsiteY3" fmla="*/ 1836384 h 1847299"/>
                <a:gd name="connsiteX4" fmla="*/ 54100 w 2142891"/>
                <a:gd name="connsiteY4" fmla="*/ 452001 h 1847299"/>
                <a:gd name="connsiteX5" fmla="*/ 0 w 2142891"/>
                <a:gd name="connsiteY5" fmla="*/ 304187 h 1847299"/>
                <a:gd name="connsiteX6" fmla="*/ 1062110 w 2142891"/>
                <a:gd name="connsiteY6" fmla="*/ 19596 h 1847299"/>
                <a:gd name="connsiteX7" fmla="*/ 1176250 w 2142891"/>
                <a:gd name="connsiteY7" fmla="*/ 1020 h 18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2891" h="1847299">
                  <a:moveTo>
                    <a:pt x="1176250" y="1020"/>
                  </a:moveTo>
                  <a:cubicBezTo>
                    <a:pt x="1441317" y="-14891"/>
                    <a:pt x="1689923" y="156799"/>
                    <a:pt x="1761328" y="423290"/>
                  </a:cubicBezTo>
                  <a:lnTo>
                    <a:pt x="2142891" y="1847299"/>
                  </a:lnTo>
                  <a:lnTo>
                    <a:pt x="1926725" y="1836384"/>
                  </a:lnTo>
                  <a:cubicBezTo>
                    <a:pt x="1081390" y="1750535"/>
                    <a:pt x="372215" y="1204107"/>
                    <a:pt x="54100" y="452001"/>
                  </a:cubicBezTo>
                  <a:lnTo>
                    <a:pt x="0" y="304187"/>
                  </a:lnTo>
                  <a:lnTo>
                    <a:pt x="1062110" y="19596"/>
                  </a:lnTo>
                  <a:cubicBezTo>
                    <a:pt x="1100180" y="9395"/>
                    <a:pt x="1138383" y="3293"/>
                    <a:pt x="1176250" y="102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48" name="Freeform: Shape 47">
              <a:extLst>
                <a:ext uri="{FF2B5EF4-FFF2-40B4-BE49-F238E27FC236}">
                  <a16:creationId xmlns:a16="http://schemas.microsoft.com/office/drawing/2014/main" id="{95792CF7-FA73-42CE-AB0D-183374BC0DB2}"/>
                </a:ext>
              </a:extLst>
            </p:cNvPr>
            <p:cNvSpPr/>
            <p:nvPr/>
          </p:nvSpPr>
          <p:spPr>
            <a:xfrm>
              <a:off x="2857500" y="2057972"/>
              <a:ext cx="1195788" cy="1885853"/>
            </a:xfrm>
            <a:custGeom>
              <a:avLst/>
              <a:gdLst>
                <a:gd name="connsiteX0" fmla="*/ 917543 w 1594384"/>
                <a:gd name="connsiteY0" fmla="*/ 0 h 2514470"/>
                <a:gd name="connsiteX1" fmla="*/ 1517802 w 1594384"/>
                <a:gd name="connsiteY1" fmla="*/ 1039679 h 2514470"/>
                <a:gd name="connsiteX2" fmla="*/ 1308835 w 1594384"/>
                <a:gd name="connsiteY2" fmla="*/ 1819556 h 2514470"/>
                <a:gd name="connsiteX3" fmla="*/ 105207 w 1594384"/>
                <a:gd name="connsiteY3" fmla="*/ 2514470 h 2514470"/>
                <a:gd name="connsiteX4" fmla="*/ 102774 w 1594384"/>
                <a:gd name="connsiteY4" fmla="*/ 2507824 h 2514470"/>
                <a:gd name="connsiteX5" fmla="*/ 0 w 1594384"/>
                <a:gd name="connsiteY5" fmla="*/ 1828037 h 2514470"/>
                <a:gd name="connsiteX6" fmla="*/ 831892 w 1594384"/>
                <a:gd name="connsiteY6" fmla="*/ 64048 h 2514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384" h="2514470">
                  <a:moveTo>
                    <a:pt x="917543" y="0"/>
                  </a:moveTo>
                  <a:lnTo>
                    <a:pt x="1517802" y="1039679"/>
                  </a:lnTo>
                  <a:cubicBezTo>
                    <a:pt x="1675454" y="1312741"/>
                    <a:pt x="1581896" y="1661904"/>
                    <a:pt x="1308835" y="1819556"/>
                  </a:cubicBezTo>
                  <a:lnTo>
                    <a:pt x="105207" y="2514470"/>
                  </a:lnTo>
                  <a:lnTo>
                    <a:pt x="102774" y="2507824"/>
                  </a:lnTo>
                  <a:cubicBezTo>
                    <a:pt x="35982" y="2293079"/>
                    <a:pt x="0" y="2064760"/>
                    <a:pt x="0" y="1828037"/>
                  </a:cubicBezTo>
                  <a:cubicBezTo>
                    <a:pt x="0" y="1117868"/>
                    <a:pt x="323835" y="483334"/>
                    <a:pt x="831892" y="6404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49" name="Freeform: Shape 48">
              <a:extLst>
                <a:ext uri="{FF2B5EF4-FFF2-40B4-BE49-F238E27FC236}">
                  <a16:creationId xmlns:a16="http://schemas.microsoft.com/office/drawing/2014/main" id="{EC7A1037-C2CA-47F1-A78C-5AA766FE8623}"/>
                </a:ext>
              </a:extLst>
            </p:cNvPr>
            <p:cNvSpPr/>
            <p:nvPr/>
          </p:nvSpPr>
          <p:spPr>
            <a:xfrm>
              <a:off x="4021017" y="2325915"/>
              <a:ext cx="1103962" cy="523666"/>
            </a:xfrm>
            <a:custGeom>
              <a:avLst/>
              <a:gdLst>
                <a:gd name="connsiteX0" fmla="*/ 738162 w 1471949"/>
                <a:gd name="connsiteY0" fmla="*/ 0 h 698221"/>
                <a:gd name="connsiteX1" fmla="*/ 1439224 w 1471949"/>
                <a:gd name="connsiteY1" fmla="*/ 177515 h 698221"/>
                <a:gd name="connsiteX2" fmla="*/ 1471949 w 1471949"/>
                <a:gd name="connsiteY2" fmla="*/ 197397 h 698221"/>
                <a:gd name="connsiteX3" fmla="*/ 1138339 w 1471949"/>
                <a:gd name="connsiteY3" fmla="*/ 531006 h 698221"/>
                <a:gd name="connsiteX4" fmla="*/ 330952 w 1471949"/>
                <a:gd name="connsiteY4" fmla="*/ 531006 h 698221"/>
                <a:gd name="connsiteX5" fmla="*/ 0 w 1471949"/>
                <a:gd name="connsiteY5" fmla="*/ 200055 h 698221"/>
                <a:gd name="connsiteX6" fmla="*/ 37101 w 1471949"/>
                <a:gd name="connsiteY6" fmla="*/ 177515 h 698221"/>
                <a:gd name="connsiteX7" fmla="*/ 738162 w 1471949"/>
                <a:gd name="connsiteY7" fmla="*/ 0 h 69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1949" h="698221">
                  <a:moveTo>
                    <a:pt x="738162" y="0"/>
                  </a:moveTo>
                  <a:cubicBezTo>
                    <a:pt x="992003" y="0"/>
                    <a:pt x="1230824" y="64306"/>
                    <a:pt x="1439224" y="177515"/>
                  </a:cubicBezTo>
                  <a:lnTo>
                    <a:pt x="1471949" y="197397"/>
                  </a:lnTo>
                  <a:lnTo>
                    <a:pt x="1138339" y="531006"/>
                  </a:lnTo>
                  <a:cubicBezTo>
                    <a:pt x="915385" y="753960"/>
                    <a:pt x="553905" y="753960"/>
                    <a:pt x="330952" y="531006"/>
                  </a:cubicBezTo>
                  <a:lnTo>
                    <a:pt x="0" y="200055"/>
                  </a:lnTo>
                  <a:lnTo>
                    <a:pt x="37101" y="177515"/>
                  </a:lnTo>
                  <a:cubicBezTo>
                    <a:pt x="245500" y="64306"/>
                    <a:pt x="484322" y="0"/>
                    <a:pt x="738162"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tx1">
                      <a:lumMod val="85000"/>
                      <a:lumOff val="15000"/>
                    </a:schemeClr>
                  </a:solidFill>
                </a:rPr>
                <a:t>01</a:t>
              </a:r>
            </a:p>
          </p:txBody>
        </p:sp>
        <p:sp>
          <p:nvSpPr>
            <p:cNvPr id="50" name="Freeform: Shape 49">
              <a:extLst>
                <a:ext uri="{FF2B5EF4-FFF2-40B4-BE49-F238E27FC236}">
                  <a16:creationId xmlns:a16="http://schemas.microsoft.com/office/drawing/2014/main" id="{6B9F9455-DC4C-4DE6-B96E-802ACB9CB684}"/>
                </a:ext>
              </a:extLst>
            </p:cNvPr>
            <p:cNvSpPr/>
            <p:nvPr/>
          </p:nvSpPr>
          <p:spPr>
            <a:xfrm>
              <a:off x="5097855" y="2595126"/>
              <a:ext cx="579871" cy="1028185"/>
            </a:xfrm>
            <a:custGeom>
              <a:avLst/>
              <a:gdLst>
                <a:gd name="connsiteX0" fmla="*/ 263342 w 773161"/>
                <a:gd name="connsiteY0" fmla="*/ 0 h 1370913"/>
                <a:gd name="connsiteX1" fmla="*/ 342380 w 773161"/>
                <a:gd name="connsiteY1" fmla="*/ 71834 h 1370913"/>
                <a:gd name="connsiteX2" fmla="*/ 773161 w 773161"/>
                <a:gd name="connsiteY2" fmla="*/ 1111833 h 1370913"/>
                <a:gd name="connsiteX3" fmla="*/ 765568 w 773161"/>
                <a:gd name="connsiteY3" fmla="*/ 1262212 h 1370913"/>
                <a:gd name="connsiteX4" fmla="*/ 748978 w 773161"/>
                <a:gd name="connsiteY4" fmla="*/ 1370913 h 1370913"/>
                <a:gd name="connsiteX5" fmla="*/ 285550 w 773161"/>
                <a:gd name="connsiteY5" fmla="*/ 1103353 h 1370913"/>
                <a:gd name="connsiteX6" fmla="*/ 76583 w 773161"/>
                <a:gd name="connsiteY6" fmla="*/ 323476 h 137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161" h="1370913">
                  <a:moveTo>
                    <a:pt x="263342" y="0"/>
                  </a:moveTo>
                  <a:lnTo>
                    <a:pt x="342380" y="71834"/>
                  </a:lnTo>
                  <a:cubicBezTo>
                    <a:pt x="608539" y="337993"/>
                    <a:pt x="773161" y="705688"/>
                    <a:pt x="773161" y="1111833"/>
                  </a:cubicBezTo>
                  <a:cubicBezTo>
                    <a:pt x="773161" y="1162601"/>
                    <a:pt x="770589" y="1212769"/>
                    <a:pt x="765568" y="1262212"/>
                  </a:cubicBezTo>
                  <a:lnTo>
                    <a:pt x="748978" y="1370913"/>
                  </a:lnTo>
                  <a:lnTo>
                    <a:pt x="285550" y="1103353"/>
                  </a:lnTo>
                  <a:cubicBezTo>
                    <a:pt x="12489" y="945701"/>
                    <a:pt x="-81069" y="596538"/>
                    <a:pt x="76583" y="323476"/>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tx1">
                      <a:lumMod val="85000"/>
                      <a:lumOff val="15000"/>
                    </a:schemeClr>
                  </a:solidFill>
                </a:rPr>
                <a:t>02</a:t>
              </a:r>
            </a:p>
          </p:txBody>
        </p:sp>
        <p:sp>
          <p:nvSpPr>
            <p:cNvPr id="51" name="Freeform: Shape 50">
              <a:extLst>
                <a:ext uri="{FF2B5EF4-FFF2-40B4-BE49-F238E27FC236}">
                  <a16:creationId xmlns:a16="http://schemas.microsoft.com/office/drawing/2014/main" id="{97D2FA4D-354B-4D9C-9194-6054589ED873}"/>
                </a:ext>
              </a:extLst>
            </p:cNvPr>
            <p:cNvSpPr/>
            <p:nvPr/>
          </p:nvSpPr>
          <p:spPr>
            <a:xfrm>
              <a:off x="4753034" y="3757362"/>
              <a:ext cx="849333" cy="759016"/>
            </a:xfrm>
            <a:custGeom>
              <a:avLst/>
              <a:gdLst>
                <a:gd name="connsiteX0" fmla="*/ 742829 w 1132444"/>
                <a:gd name="connsiteY0" fmla="*/ 1020 h 1012021"/>
                <a:gd name="connsiteX1" fmla="*/ 856968 w 1132444"/>
                <a:gd name="connsiteY1" fmla="*/ 19596 h 1012021"/>
                <a:gd name="connsiteX2" fmla="*/ 1132444 w 1132444"/>
                <a:gd name="connsiteY2" fmla="*/ 93410 h 1012021"/>
                <a:gd name="connsiteX3" fmla="*/ 1117339 w 1132444"/>
                <a:gd name="connsiteY3" fmla="*/ 134680 h 1012021"/>
                <a:gd name="connsiteX4" fmla="*/ 58553 w 1132444"/>
                <a:gd name="connsiteY4" fmla="*/ 1003085 h 1012021"/>
                <a:gd name="connsiteX5" fmla="*/ 0 w 1132444"/>
                <a:gd name="connsiteY5" fmla="*/ 1012021 h 1012021"/>
                <a:gd name="connsiteX6" fmla="*/ 157750 w 1132444"/>
                <a:gd name="connsiteY6" fmla="*/ 423290 h 1012021"/>
                <a:gd name="connsiteX7" fmla="*/ 742829 w 1132444"/>
                <a:gd name="connsiteY7" fmla="*/ 1020 h 101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2444" h="1012021">
                  <a:moveTo>
                    <a:pt x="742829" y="1020"/>
                  </a:moveTo>
                  <a:cubicBezTo>
                    <a:pt x="780695" y="3293"/>
                    <a:pt x="818898" y="9395"/>
                    <a:pt x="856968" y="19596"/>
                  </a:cubicBezTo>
                  <a:lnTo>
                    <a:pt x="1132444" y="93410"/>
                  </a:lnTo>
                  <a:lnTo>
                    <a:pt x="1117339" y="134680"/>
                  </a:lnTo>
                  <a:cubicBezTo>
                    <a:pt x="931275" y="574584"/>
                    <a:pt x="537274" y="905125"/>
                    <a:pt x="58553" y="1003085"/>
                  </a:cubicBezTo>
                  <a:lnTo>
                    <a:pt x="0" y="1012021"/>
                  </a:lnTo>
                  <a:lnTo>
                    <a:pt x="157750" y="423290"/>
                  </a:lnTo>
                  <a:cubicBezTo>
                    <a:pt x="229156" y="156799"/>
                    <a:pt x="477761" y="-14891"/>
                    <a:pt x="742829" y="102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tx1">
                      <a:lumMod val="85000"/>
                      <a:lumOff val="15000"/>
                    </a:schemeClr>
                  </a:solidFill>
                </a:rPr>
                <a:t>03</a:t>
              </a:r>
            </a:p>
          </p:txBody>
        </p:sp>
        <p:sp>
          <p:nvSpPr>
            <p:cNvPr id="52" name="Freeform: Shape 51">
              <a:extLst>
                <a:ext uri="{FF2B5EF4-FFF2-40B4-BE49-F238E27FC236}">
                  <a16:creationId xmlns:a16="http://schemas.microsoft.com/office/drawing/2014/main" id="{8C56C98C-8CA1-42F4-88A9-C005483F357F}"/>
                </a:ext>
              </a:extLst>
            </p:cNvPr>
            <p:cNvSpPr/>
            <p:nvPr/>
          </p:nvSpPr>
          <p:spPr>
            <a:xfrm>
              <a:off x="3546439" y="3757361"/>
              <a:ext cx="844305" cy="758177"/>
            </a:xfrm>
            <a:custGeom>
              <a:avLst/>
              <a:gdLst>
                <a:gd name="connsiteX0" fmla="*/ 383211 w 1125740"/>
                <a:gd name="connsiteY0" fmla="*/ 1020 h 1010902"/>
                <a:gd name="connsiteX1" fmla="*/ 968289 w 1125740"/>
                <a:gd name="connsiteY1" fmla="*/ 423290 h 1010902"/>
                <a:gd name="connsiteX2" fmla="*/ 1125740 w 1125740"/>
                <a:gd name="connsiteY2" fmla="*/ 1010902 h 1010902"/>
                <a:gd name="connsiteX3" fmla="*/ 1074520 w 1125740"/>
                <a:gd name="connsiteY3" fmla="*/ 1003085 h 1010902"/>
                <a:gd name="connsiteX4" fmla="*/ 15734 w 1125740"/>
                <a:gd name="connsiteY4" fmla="*/ 134680 h 1010902"/>
                <a:gd name="connsiteX5" fmla="*/ 0 w 1125740"/>
                <a:gd name="connsiteY5" fmla="*/ 91693 h 1010902"/>
                <a:gd name="connsiteX6" fmla="*/ 269071 w 1125740"/>
                <a:gd name="connsiteY6" fmla="*/ 19596 h 1010902"/>
                <a:gd name="connsiteX7" fmla="*/ 383211 w 1125740"/>
                <a:gd name="connsiteY7" fmla="*/ 1020 h 1010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740" h="1010902">
                  <a:moveTo>
                    <a:pt x="383211" y="1020"/>
                  </a:moveTo>
                  <a:cubicBezTo>
                    <a:pt x="648278" y="-14891"/>
                    <a:pt x="896884" y="156799"/>
                    <a:pt x="968289" y="423290"/>
                  </a:cubicBezTo>
                  <a:lnTo>
                    <a:pt x="1125740" y="1010902"/>
                  </a:lnTo>
                  <a:lnTo>
                    <a:pt x="1074520" y="1003085"/>
                  </a:lnTo>
                  <a:cubicBezTo>
                    <a:pt x="595798" y="905125"/>
                    <a:pt x="201797" y="574584"/>
                    <a:pt x="15734" y="134680"/>
                  </a:cubicBezTo>
                  <a:lnTo>
                    <a:pt x="0" y="91693"/>
                  </a:lnTo>
                  <a:lnTo>
                    <a:pt x="269071" y="19596"/>
                  </a:lnTo>
                  <a:cubicBezTo>
                    <a:pt x="307141" y="9395"/>
                    <a:pt x="345344" y="3293"/>
                    <a:pt x="383211" y="102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tx1">
                      <a:lumMod val="85000"/>
                      <a:lumOff val="15000"/>
                    </a:schemeClr>
                  </a:solidFill>
                </a:rPr>
                <a:t>04</a:t>
              </a:r>
            </a:p>
          </p:txBody>
        </p:sp>
        <p:sp>
          <p:nvSpPr>
            <p:cNvPr id="53" name="Freeform: Shape 52">
              <a:extLst>
                <a:ext uri="{FF2B5EF4-FFF2-40B4-BE49-F238E27FC236}">
                  <a16:creationId xmlns:a16="http://schemas.microsoft.com/office/drawing/2014/main" id="{8736481B-8D8D-43CA-81EB-59376E2AE86E}"/>
                </a:ext>
              </a:extLst>
            </p:cNvPr>
            <p:cNvSpPr/>
            <p:nvPr/>
          </p:nvSpPr>
          <p:spPr>
            <a:xfrm>
              <a:off x="3471554" y="2594014"/>
              <a:ext cx="581735" cy="1030286"/>
            </a:xfrm>
            <a:custGeom>
              <a:avLst/>
              <a:gdLst>
                <a:gd name="connsiteX0" fmla="*/ 511451 w 775647"/>
                <a:gd name="connsiteY0" fmla="*/ 0 h 1373715"/>
                <a:gd name="connsiteX1" fmla="*/ 699065 w 775647"/>
                <a:gd name="connsiteY1" fmla="*/ 324958 h 1373715"/>
                <a:gd name="connsiteX2" fmla="*/ 490098 w 775647"/>
                <a:gd name="connsiteY2" fmla="*/ 1104835 h 1373715"/>
                <a:gd name="connsiteX3" fmla="*/ 24385 w 775647"/>
                <a:gd name="connsiteY3" fmla="*/ 1373715 h 1373715"/>
                <a:gd name="connsiteX4" fmla="*/ 7594 w 775647"/>
                <a:gd name="connsiteY4" fmla="*/ 1263695 h 1373715"/>
                <a:gd name="connsiteX5" fmla="*/ 0 w 775647"/>
                <a:gd name="connsiteY5" fmla="*/ 1113316 h 1373715"/>
                <a:gd name="connsiteX6" fmla="*/ 430782 w 775647"/>
                <a:gd name="connsiteY6" fmla="*/ 73317 h 137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647" h="1373715">
                  <a:moveTo>
                    <a:pt x="511451" y="0"/>
                  </a:moveTo>
                  <a:lnTo>
                    <a:pt x="699065" y="324958"/>
                  </a:lnTo>
                  <a:cubicBezTo>
                    <a:pt x="856717" y="598020"/>
                    <a:pt x="763159" y="947183"/>
                    <a:pt x="490098" y="1104835"/>
                  </a:cubicBezTo>
                  <a:lnTo>
                    <a:pt x="24385" y="1373715"/>
                  </a:lnTo>
                  <a:lnTo>
                    <a:pt x="7594" y="1263695"/>
                  </a:lnTo>
                  <a:cubicBezTo>
                    <a:pt x="2573" y="1214252"/>
                    <a:pt x="0" y="1164084"/>
                    <a:pt x="0" y="1113316"/>
                  </a:cubicBezTo>
                  <a:cubicBezTo>
                    <a:pt x="0" y="707171"/>
                    <a:pt x="164623" y="339476"/>
                    <a:pt x="430782" y="73317"/>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tx1">
                      <a:lumMod val="85000"/>
                      <a:lumOff val="15000"/>
                    </a:schemeClr>
                  </a:solidFill>
                </a:rPr>
                <a:t>05</a:t>
              </a:r>
            </a:p>
          </p:txBody>
        </p:sp>
      </p:grpSp>
      <p:pic>
        <p:nvPicPr>
          <p:cNvPr id="19" name="Graphic 12" descr="Research">
            <a:extLst>
              <a:ext uri="{FF2B5EF4-FFF2-40B4-BE49-F238E27FC236}">
                <a16:creationId xmlns:a16="http://schemas.microsoft.com/office/drawing/2014/main" id="{ABA2F3CB-59B4-47D7-A511-1986FFF6A8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81437" y="4157326"/>
            <a:ext cx="455389" cy="455389"/>
          </a:xfrm>
          <a:prstGeom prst="rect">
            <a:avLst/>
          </a:prstGeom>
        </p:spPr>
      </p:pic>
      <p:grpSp>
        <p:nvGrpSpPr>
          <p:cNvPr id="20" name="Graphic 24" descr="Users">
            <a:extLst>
              <a:ext uri="{FF2B5EF4-FFF2-40B4-BE49-F238E27FC236}">
                <a16:creationId xmlns:a16="http://schemas.microsoft.com/office/drawing/2014/main" id="{1B72A654-B9B7-40DE-B225-C001C6A73E55}"/>
              </a:ext>
            </a:extLst>
          </p:cNvPr>
          <p:cNvGrpSpPr/>
          <p:nvPr/>
        </p:nvGrpSpPr>
        <p:grpSpPr>
          <a:xfrm>
            <a:off x="4420279" y="2762442"/>
            <a:ext cx="431621" cy="269249"/>
            <a:chOff x="3939015" y="3249500"/>
            <a:chExt cx="575494" cy="358999"/>
          </a:xfrm>
          <a:solidFill>
            <a:srgbClr val="000000"/>
          </a:solidFill>
        </p:grpSpPr>
        <p:sp>
          <p:nvSpPr>
            <p:cNvPr id="33" name="Freeform: Shape 32">
              <a:extLst>
                <a:ext uri="{FF2B5EF4-FFF2-40B4-BE49-F238E27FC236}">
                  <a16:creationId xmlns:a16="http://schemas.microsoft.com/office/drawing/2014/main" id="{27C5686D-02B9-4D5F-832C-85876F8FCC35}"/>
                </a:ext>
              </a:extLst>
            </p:cNvPr>
            <p:cNvSpPr/>
            <p:nvPr/>
          </p:nvSpPr>
          <p:spPr>
            <a:xfrm>
              <a:off x="4000675" y="3249500"/>
              <a:ext cx="123320" cy="123320"/>
            </a:xfrm>
            <a:custGeom>
              <a:avLst/>
              <a:gdLst>
                <a:gd name="connsiteX0" fmla="*/ 123320 w 123320"/>
                <a:gd name="connsiteY0" fmla="*/ 61660 h 123320"/>
                <a:gd name="connsiteX1" fmla="*/ 61660 w 123320"/>
                <a:gd name="connsiteY1" fmla="*/ 123320 h 123320"/>
                <a:gd name="connsiteX2" fmla="*/ 0 w 123320"/>
                <a:gd name="connsiteY2" fmla="*/ 61660 h 123320"/>
                <a:gd name="connsiteX3" fmla="*/ 61660 w 123320"/>
                <a:gd name="connsiteY3" fmla="*/ 0 h 123320"/>
                <a:gd name="connsiteX4" fmla="*/ 123320 w 123320"/>
                <a:gd name="connsiteY4" fmla="*/ 61660 h 12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20" h="123320">
                  <a:moveTo>
                    <a:pt x="123320" y="61660"/>
                  </a:moveTo>
                  <a:cubicBezTo>
                    <a:pt x="123320" y="95714"/>
                    <a:pt x="95714" y="123320"/>
                    <a:pt x="61660" y="123320"/>
                  </a:cubicBezTo>
                  <a:cubicBezTo>
                    <a:pt x="27606" y="123320"/>
                    <a:pt x="0" y="95714"/>
                    <a:pt x="0" y="61660"/>
                  </a:cubicBezTo>
                  <a:cubicBezTo>
                    <a:pt x="0" y="27606"/>
                    <a:pt x="27606" y="0"/>
                    <a:pt x="61660" y="0"/>
                  </a:cubicBezTo>
                  <a:cubicBezTo>
                    <a:pt x="95714" y="0"/>
                    <a:pt x="123320" y="27606"/>
                    <a:pt x="123320" y="61660"/>
                  </a:cubicBezTo>
                  <a:close/>
                </a:path>
              </a:pathLst>
            </a:custGeom>
            <a:solidFill>
              <a:srgbClr val="000000"/>
            </a:solidFill>
            <a:ln w="684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4" name="Freeform: Shape 33">
              <a:extLst>
                <a:ext uri="{FF2B5EF4-FFF2-40B4-BE49-F238E27FC236}">
                  <a16:creationId xmlns:a16="http://schemas.microsoft.com/office/drawing/2014/main" id="{6C6D4D59-A087-437D-AA9A-557C9ACC17DF}"/>
                </a:ext>
              </a:extLst>
            </p:cNvPr>
            <p:cNvSpPr/>
            <p:nvPr/>
          </p:nvSpPr>
          <p:spPr>
            <a:xfrm>
              <a:off x="4329529" y="3249500"/>
              <a:ext cx="123320" cy="123320"/>
            </a:xfrm>
            <a:custGeom>
              <a:avLst/>
              <a:gdLst>
                <a:gd name="connsiteX0" fmla="*/ 123320 w 123320"/>
                <a:gd name="connsiteY0" fmla="*/ 61660 h 123320"/>
                <a:gd name="connsiteX1" fmla="*/ 61660 w 123320"/>
                <a:gd name="connsiteY1" fmla="*/ 123320 h 123320"/>
                <a:gd name="connsiteX2" fmla="*/ 0 w 123320"/>
                <a:gd name="connsiteY2" fmla="*/ 61660 h 123320"/>
                <a:gd name="connsiteX3" fmla="*/ 61660 w 123320"/>
                <a:gd name="connsiteY3" fmla="*/ 0 h 123320"/>
                <a:gd name="connsiteX4" fmla="*/ 123320 w 123320"/>
                <a:gd name="connsiteY4" fmla="*/ 61660 h 12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20" h="123320">
                  <a:moveTo>
                    <a:pt x="123320" y="61660"/>
                  </a:moveTo>
                  <a:cubicBezTo>
                    <a:pt x="123320" y="95714"/>
                    <a:pt x="95714" y="123320"/>
                    <a:pt x="61660" y="123320"/>
                  </a:cubicBezTo>
                  <a:cubicBezTo>
                    <a:pt x="27606" y="123320"/>
                    <a:pt x="0" y="95714"/>
                    <a:pt x="0" y="61660"/>
                  </a:cubicBezTo>
                  <a:cubicBezTo>
                    <a:pt x="0" y="27606"/>
                    <a:pt x="27606" y="0"/>
                    <a:pt x="61660" y="0"/>
                  </a:cubicBezTo>
                  <a:cubicBezTo>
                    <a:pt x="95714" y="0"/>
                    <a:pt x="123320" y="27606"/>
                    <a:pt x="123320" y="61660"/>
                  </a:cubicBezTo>
                  <a:close/>
                </a:path>
              </a:pathLst>
            </a:custGeom>
            <a:solidFill>
              <a:srgbClr val="000000"/>
            </a:solidFill>
            <a:ln w="684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 name="Freeform: Shape 34">
              <a:extLst>
                <a:ext uri="{FF2B5EF4-FFF2-40B4-BE49-F238E27FC236}">
                  <a16:creationId xmlns:a16="http://schemas.microsoft.com/office/drawing/2014/main" id="{EAC1FF60-D402-4E91-8936-45E782D6AD18}"/>
                </a:ext>
              </a:extLst>
            </p:cNvPr>
            <p:cNvSpPr/>
            <p:nvPr/>
          </p:nvSpPr>
          <p:spPr>
            <a:xfrm>
              <a:off x="4103442" y="3485179"/>
              <a:ext cx="246640" cy="123320"/>
            </a:xfrm>
            <a:custGeom>
              <a:avLst/>
              <a:gdLst>
                <a:gd name="connsiteX0" fmla="*/ 246641 w 246640"/>
                <a:gd name="connsiteY0" fmla="*/ 123320 h 123320"/>
                <a:gd name="connsiteX1" fmla="*/ 246641 w 246640"/>
                <a:gd name="connsiteY1" fmla="*/ 61660 h 123320"/>
                <a:gd name="connsiteX2" fmla="*/ 234308 w 246640"/>
                <a:gd name="connsiteY2" fmla="*/ 36996 h 123320"/>
                <a:gd name="connsiteX3" fmla="*/ 174019 w 246640"/>
                <a:gd name="connsiteY3" fmla="*/ 8221 h 123320"/>
                <a:gd name="connsiteX4" fmla="*/ 123320 w 246640"/>
                <a:gd name="connsiteY4" fmla="*/ 0 h 123320"/>
                <a:gd name="connsiteX5" fmla="*/ 72622 w 246640"/>
                <a:gd name="connsiteY5" fmla="*/ 8221 h 123320"/>
                <a:gd name="connsiteX6" fmla="*/ 12332 w 246640"/>
                <a:gd name="connsiteY6" fmla="*/ 36996 h 123320"/>
                <a:gd name="connsiteX7" fmla="*/ 0 w 246640"/>
                <a:gd name="connsiteY7" fmla="*/ 61660 h 123320"/>
                <a:gd name="connsiteX8" fmla="*/ 0 w 246640"/>
                <a:gd name="connsiteY8" fmla="*/ 123320 h 123320"/>
                <a:gd name="connsiteX9" fmla="*/ 246641 w 246640"/>
                <a:gd name="connsiteY9" fmla="*/ 123320 h 12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40" h="123320">
                  <a:moveTo>
                    <a:pt x="246641" y="123320"/>
                  </a:moveTo>
                  <a:lnTo>
                    <a:pt x="246641" y="61660"/>
                  </a:lnTo>
                  <a:cubicBezTo>
                    <a:pt x="246641" y="52069"/>
                    <a:pt x="242530" y="42477"/>
                    <a:pt x="234308" y="36996"/>
                  </a:cubicBezTo>
                  <a:cubicBezTo>
                    <a:pt x="217866" y="23294"/>
                    <a:pt x="195942" y="13702"/>
                    <a:pt x="174019" y="8221"/>
                  </a:cubicBezTo>
                  <a:cubicBezTo>
                    <a:pt x="158946" y="4111"/>
                    <a:pt x="141133" y="0"/>
                    <a:pt x="123320" y="0"/>
                  </a:cubicBezTo>
                  <a:cubicBezTo>
                    <a:pt x="106878" y="0"/>
                    <a:pt x="89065" y="2740"/>
                    <a:pt x="72622" y="8221"/>
                  </a:cubicBezTo>
                  <a:cubicBezTo>
                    <a:pt x="50698" y="13702"/>
                    <a:pt x="30145" y="24664"/>
                    <a:pt x="12332" y="36996"/>
                  </a:cubicBezTo>
                  <a:cubicBezTo>
                    <a:pt x="4111" y="43847"/>
                    <a:pt x="0" y="52069"/>
                    <a:pt x="0" y="61660"/>
                  </a:cubicBezTo>
                  <a:lnTo>
                    <a:pt x="0" y="123320"/>
                  </a:lnTo>
                  <a:lnTo>
                    <a:pt x="246641" y="123320"/>
                  </a:lnTo>
                  <a:close/>
                </a:path>
              </a:pathLst>
            </a:custGeom>
            <a:solidFill>
              <a:srgbClr val="000000"/>
            </a:solidFill>
            <a:ln w="684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6" name="Freeform: Shape 35">
              <a:extLst>
                <a:ext uri="{FF2B5EF4-FFF2-40B4-BE49-F238E27FC236}">
                  <a16:creationId xmlns:a16="http://schemas.microsoft.com/office/drawing/2014/main" id="{8FC062A7-90B9-4673-8720-7C08E4351958}"/>
                </a:ext>
              </a:extLst>
            </p:cNvPr>
            <p:cNvSpPr/>
            <p:nvPr/>
          </p:nvSpPr>
          <p:spPr>
            <a:xfrm>
              <a:off x="4165102" y="3345416"/>
              <a:ext cx="123320" cy="123320"/>
            </a:xfrm>
            <a:custGeom>
              <a:avLst/>
              <a:gdLst>
                <a:gd name="connsiteX0" fmla="*/ 123320 w 123320"/>
                <a:gd name="connsiteY0" fmla="*/ 61660 h 123320"/>
                <a:gd name="connsiteX1" fmla="*/ 61660 w 123320"/>
                <a:gd name="connsiteY1" fmla="*/ 123320 h 123320"/>
                <a:gd name="connsiteX2" fmla="*/ 0 w 123320"/>
                <a:gd name="connsiteY2" fmla="*/ 61660 h 123320"/>
                <a:gd name="connsiteX3" fmla="*/ 61660 w 123320"/>
                <a:gd name="connsiteY3" fmla="*/ 0 h 123320"/>
                <a:gd name="connsiteX4" fmla="*/ 123320 w 123320"/>
                <a:gd name="connsiteY4" fmla="*/ 61660 h 12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20" h="123320">
                  <a:moveTo>
                    <a:pt x="123320" y="61660"/>
                  </a:moveTo>
                  <a:cubicBezTo>
                    <a:pt x="123320" y="95714"/>
                    <a:pt x="95714" y="123320"/>
                    <a:pt x="61660" y="123320"/>
                  </a:cubicBezTo>
                  <a:cubicBezTo>
                    <a:pt x="27606" y="123320"/>
                    <a:pt x="0" y="95714"/>
                    <a:pt x="0" y="61660"/>
                  </a:cubicBezTo>
                  <a:cubicBezTo>
                    <a:pt x="0" y="27606"/>
                    <a:pt x="27606" y="0"/>
                    <a:pt x="61660" y="0"/>
                  </a:cubicBezTo>
                  <a:cubicBezTo>
                    <a:pt x="95714" y="0"/>
                    <a:pt x="123320" y="27606"/>
                    <a:pt x="123320" y="61660"/>
                  </a:cubicBezTo>
                  <a:close/>
                </a:path>
              </a:pathLst>
            </a:custGeom>
            <a:solidFill>
              <a:srgbClr val="000000"/>
            </a:solidFill>
            <a:ln w="684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8" name="Freeform: Shape 37">
              <a:extLst>
                <a:ext uri="{FF2B5EF4-FFF2-40B4-BE49-F238E27FC236}">
                  <a16:creationId xmlns:a16="http://schemas.microsoft.com/office/drawing/2014/main" id="{8CA84F08-8741-4FF0-A7FE-A9B4744E3C9A}"/>
                </a:ext>
              </a:extLst>
            </p:cNvPr>
            <p:cNvSpPr/>
            <p:nvPr/>
          </p:nvSpPr>
          <p:spPr>
            <a:xfrm>
              <a:off x="4291163" y="3389263"/>
              <a:ext cx="223346" cy="123320"/>
            </a:xfrm>
            <a:custGeom>
              <a:avLst/>
              <a:gdLst>
                <a:gd name="connsiteX0" fmla="*/ 211015 w 223346"/>
                <a:gd name="connsiteY0" fmla="*/ 36996 h 123320"/>
                <a:gd name="connsiteX1" fmla="*/ 150725 w 223346"/>
                <a:gd name="connsiteY1" fmla="*/ 8221 h 123320"/>
                <a:gd name="connsiteX2" fmla="*/ 100026 w 223346"/>
                <a:gd name="connsiteY2" fmla="*/ 0 h 123320"/>
                <a:gd name="connsiteX3" fmla="*/ 49328 w 223346"/>
                <a:gd name="connsiteY3" fmla="*/ 8221 h 123320"/>
                <a:gd name="connsiteX4" fmla="*/ 24664 w 223346"/>
                <a:gd name="connsiteY4" fmla="*/ 17813 h 123320"/>
                <a:gd name="connsiteX5" fmla="*/ 24664 w 223346"/>
                <a:gd name="connsiteY5" fmla="*/ 19183 h 123320"/>
                <a:gd name="connsiteX6" fmla="*/ 0 w 223346"/>
                <a:gd name="connsiteY6" fmla="*/ 79473 h 123320"/>
                <a:gd name="connsiteX7" fmla="*/ 63030 w 223346"/>
                <a:gd name="connsiteY7" fmla="*/ 110988 h 123320"/>
                <a:gd name="connsiteX8" fmla="*/ 73992 w 223346"/>
                <a:gd name="connsiteY8" fmla="*/ 123320 h 123320"/>
                <a:gd name="connsiteX9" fmla="*/ 223347 w 223346"/>
                <a:gd name="connsiteY9" fmla="*/ 123320 h 123320"/>
                <a:gd name="connsiteX10" fmla="*/ 223347 w 223346"/>
                <a:gd name="connsiteY10" fmla="*/ 61660 h 123320"/>
                <a:gd name="connsiteX11" fmla="*/ 211015 w 223346"/>
                <a:gd name="connsiteY11" fmla="*/ 36996 h 12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346" h="123320">
                  <a:moveTo>
                    <a:pt x="211015" y="36996"/>
                  </a:moveTo>
                  <a:cubicBezTo>
                    <a:pt x="194572" y="23294"/>
                    <a:pt x="172648" y="13702"/>
                    <a:pt x="150725" y="8221"/>
                  </a:cubicBezTo>
                  <a:cubicBezTo>
                    <a:pt x="135652" y="4111"/>
                    <a:pt x="117839" y="0"/>
                    <a:pt x="100026" y="0"/>
                  </a:cubicBezTo>
                  <a:cubicBezTo>
                    <a:pt x="83584" y="0"/>
                    <a:pt x="65771" y="2740"/>
                    <a:pt x="49328" y="8221"/>
                  </a:cubicBezTo>
                  <a:cubicBezTo>
                    <a:pt x="41107" y="10962"/>
                    <a:pt x="32885" y="13702"/>
                    <a:pt x="24664" y="17813"/>
                  </a:cubicBezTo>
                  <a:lnTo>
                    <a:pt x="24664" y="19183"/>
                  </a:lnTo>
                  <a:cubicBezTo>
                    <a:pt x="24664" y="42477"/>
                    <a:pt x="15072" y="64401"/>
                    <a:pt x="0" y="79473"/>
                  </a:cubicBezTo>
                  <a:cubicBezTo>
                    <a:pt x="26034" y="87694"/>
                    <a:pt x="46588" y="98656"/>
                    <a:pt x="63030" y="110988"/>
                  </a:cubicBezTo>
                  <a:cubicBezTo>
                    <a:pt x="67141" y="115099"/>
                    <a:pt x="71252" y="117839"/>
                    <a:pt x="73992" y="123320"/>
                  </a:cubicBezTo>
                  <a:lnTo>
                    <a:pt x="223347" y="123320"/>
                  </a:lnTo>
                  <a:lnTo>
                    <a:pt x="223347" y="61660"/>
                  </a:lnTo>
                  <a:cubicBezTo>
                    <a:pt x="223347" y="52069"/>
                    <a:pt x="219236" y="42477"/>
                    <a:pt x="211015" y="36996"/>
                  </a:cubicBezTo>
                  <a:close/>
                </a:path>
              </a:pathLst>
            </a:custGeom>
            <a:solidFill>
              <a:srgbClr val="000000"/>
            </a:solidFill>
            <a:ln w="684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40" name="Freeform: Shape 39">
              <a:extLst>
                <a:ext uri="{FF2B5EF4-FFF2-40B4-BE49-F238E27FC236}">
                  <a16:creationId xmlns:a16="http://schemas.microsoft.com/office/drawing/2014/main" id="{1D0E2C3E-DE5F-4957-8D7E-533343071E92}"/>
                </a:ext>
              </a:extLst>
            </p:cNvPr>
            <p:cNvSpPr/>
            <p:nvPr/>
          </p:nvSpPr>
          <p:spPr>
            <a:xfrm>
              <a:off x="3939015" y="3389263"/>
              <a:ext cx="223346" cy="123320"/>
            </a:xfrm>
            <a:custGeom>
              <a:avLst/>
              <a:gdLst>
                <a:gd name="connsiteX0" fmla="*/ 160316 w 223346"/>
                <a:gd name="connsiteY0" fmla="*/ 110988 h 123320"/>
                <a:gd name="connsiteX1" fmla="*/ 160316 w 223346"/>
                <a:gd name="connsiteY1" fmla="*/ 110988 h 123320"/>
                <a:gd name="connsiteX2" fmla="*/ 223347 w 223346"/>
                <a:gd name="connsiteY2" fmla="*/ 79473 h 123320"/>
                <a:gd name="connsiteX3" fmla="*/ 198683 w 223346"/>
                <a:gd name="connsiteY3" fmla="*/ 19183 h 123320"/>
                <a:gd name="connsiteX4" fmla="*/ 198683 w 223346"/>
                <a:gd name="connsiteY4" fmla="*/ 16443 h 123320"/>
                <a:gd name="connsiteX5" fmla="*/ 174019 w 223346"/>
                <a:gd name="connsiteY5" fmla="*/ 8221 h 123320"/>
                <a:gd name="connsiteX6" fmla="*/ 123320 w 223346"/>
                <a:gd name="connsiteY6" fmla="*/ 0 h 123320"/>
                <a:gd name="connsiteX7" fmla="*/ 72622 w 223346"/>
                <a:gd name="connsiteY7" fmla="*/ 8221 h 123320"/>
                <a:gd name="connsiteX8" fmla="*/ 12332 w 223346"/>
                <a:gd name="connsiteY8" fmla="*/ 36996 h 123320"/>
                <a:gd name="connsiteX9" fmla="*/ 0 w 223346"/>
                <a:gd name="connsiteY9" fmla="*/ 61660 h 123320"/>
                <a:gd name="connsiteX10" fmla="*/ 0 w 223346"/>
                <a:gd name="connsiteY10" fmla="*/ 123320 h 123320"/>
                <a:gd name="connsiteX11" fmla="*/ 147984 w 223346"/>
                <a:gd name="connsiteY11" fmla="*/ 123320 h 123320"/>
                <a:gd name="connsiteX12" fmla="*/ 160316 w 223346"/>
                <a:gd name="connsiteY12" fmla="*/ 110988 h 12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346" h="123320">
                  <a:moveTo>
                    <a:pt x="160316" y="110988"/>
                  </a:moveTo>
                  <a:lnTo>
                    <a:pt x="160316" y="110988"/>
                  </a:lnTo>
                  <a:cubicBezTo>
                    <a:pt x="179499" y="97286"/>
                    <a:pt x="201423" y="86324"/>
                    <a:pt x="223347" y="79473"/>
                  </a:cubicBezTo>
                  <a:cubicBezTo>
                    <a:pt x="208274" y="63030"/>
                    <a:pt x="198683" y="42477"/>
                    <a:pt x="198683" y="19183"/>
                  </a:cubicBezTo>
                  <a:cubicBezTo>
                    <a:pt x="198683" y="17813"/>
                    <a:pt x="198683" y="17813"/>
                    <a:pt x="198683" y="16443"/>
                  </a:cubicBezTo>
                  <a:cubicBezTo>
                    <a:pt x="190461" y="13702"/>
                    <a:pt x="182240" y="9592"/>
                    <a:pt x="174019" y="8221"/>
                  </a:cubicBezTo>
                  <a:cubicBezTo>
                    <a:pt x="158946" y="4111"/>
                    <a:pt x="141133" y="0"/>
                    <a:pt x="123320" y="0"/>
                  </a:cubicBezTo>
                  <a:cubicBezTo>
                    <a:pt x="106878" y="0"/>
                    <a:pt x="89065" y="2740"/>
                    <a:pt x="72622" y="8221"/>
                  </a:cubicBezTo>
                  <a:cubicBezTo>
                    <a:pt x="50698" y="15072"/>
                    <a:pt x="30145" y="24664"/>
                    <a:pt x="12332" y="36996"/>
                  </a:cubicBezTo>
                  <a:cubicBezTo>
                    <a:pt x="4111" y="42477"/>
                    <a:pt x="0" y="52069"/>
                    <a:pt x="0" y="61660"/>
                  </a:cubicBezTo>
                  <a:lnTo>
                    <a:pt x="0" y="123320"/>
                  </a:lnTo>
                  <a:lnTo>
                    <a:pt x="147984" y="123320"/>
                  </a:lnTo>
                  <a:cubicBezTo>
                    <a:pt x="152095" y="117839"/>
                    <a:pt x="154835" y="115099"/>
                    <a:pt x="160316" y="110988"/>
                  </a:cubicBezTo>
                  <a:close/>
                </a:path>
              </a:pathLst>
            </a:custGeom>
            <a:solidFill>
              <a:srgbClr val="000000"/>
            </a:solidFill>
            <a:ln w="684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grpSp>
      <p:grpSp>
        <p:nvGrpSpPr>
          <p:cNvPr id="21" name="Graphic 26" descr="Lightbulb">
            <a:extLst>
              <a:ext uri="{FF2B5EF4-FFF2-40B4-BE49-F238E27FC236}">
                <a16:creationId xmlns:a16="http://schemas.microsoft.com/office/drawing/2014/main" id="{0F04C2B0-C8E0-4087-BD21-07E50F1E5AC2}"/>
              </a:ext>
            </a:extLst>
          </p:cNvPr>
          <p:cNvGrpSpPr/>
          <p:nvPr/>
        </p:nvGrpSpPr>
        <p:grpSpPr>
          <a:xfrm>
            <a:off x="5007478" y="4236493"/>
            <a:ext cx="267194" cy="431627"/>
            <a:chOff x="5917870" y="5033127"/>
            <a:chExt cx="356258" cy="575494"/>
          </a:xfrm>
        </p:grpSpPr>
        <p:sp>
          <p:nvSpPr>
            <p:cNvPr id="29" name="Freeform: Shape 28">
              <a:extLst>
                <a:ext uri="{FF2B5EF4-FFF2-40B4-BE49-F238E27FC236}">
                  <a16:creationId xmlns:a16="http://schemas.microsoft.com/office/drawing/2014/main" id="{782E348F-4974-44DE-A51A-0CEB1A348A90}"/>
                </a:ext>
              </a:extLst>
            </p:cNvPr>
            <p:cNvSpPr/>
            <p:nvPr/>
          </p:nvSpPr>
          <p:spPr>
            <a:xfrm>
              <a:off x="6006935" y="5430493"/>
              <a:ext cx="178129" cy="41106"/>
            </a:xfrm>
            <a:custGeom>
              <a:avLst/>
              <a:gdLst>
                <a:gd name="connsiteX0" fmla="*/ 20553 w 178129"/>
                <a:gd name="connsiteY0" fmla="*/ 0 h 41106"/>
                <a:gd name="connsiteX1" fmla="*/ 157576 w 178129"/>
                <a:gd name="connsiteY1" fmla="*/ 0 h 41106"/>
                <a:gd name="connsiteX2" fmla="*/ 178129 w 178129"/>
                <a:gd name="connsiteY2" fmla="*/ 20553 h 41106"/>
                <a:gd name="connsiteX3" fmla="*/ 157576 w 178129"/>
                <a:gd name="connsiteY3" fmla="*/ 41107 h 41106"/>
                <a:gd name="connsiteX4" fmla="*/ 20553 w 178129"/>
                <a:gd name="connsiteY4" fmla="*/ 41107 h 41106"/>
                <a:gd name="connsiteX5" fmla="*/ 0 w 178129"/>
                <a:gd name="connsiteY5" fmla="*/ 20553 h 41106"/>
                <a:gd name="connsiteX6" fmla="*/ 20553 w 178129"/>
                <a:gd name="connsiteY6" fmla="*/ 0 h 4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129" h="41106">
                  <a:moveTo>
                    <a:pt x="20553" y="0"/>
                  </a:moveTo>
                  <a:lnTo>
                    <a:pt x="157576" y="0"/>
                  </a:lnTo>
                  <a:cubicBezTo>
                    <a:pt x="169223" y="0"/>
                    <a:pt x="178129" y="8906"/>
                    <a:pt x="178129" y="20553"/>
                  </a:cubicBezTo>
                  <a:cubicBezTo>
                    <a:pt x="178129" y="32200"/>
                    <a:pt x="169223" y="41107"/>
                    <a:pt x="157576" y="41107"/>
                  </a:cubicBezTo>
                  <a:lnTo>
                    <a:pt x="20553" y="41107"/>
                  </a:lnTo>
                  <a:cubicBezTo>
                    <a:pt x="8906" y="41107"/>
                    <a:pt x="0" y="32200"/>
                    <a:pt x="0" y="20553"/>
                  </a:cubicBezTo>
                  <a:cubicBezTo>
                    <a:pt x="0" y="8906"/>
                    <a:pt x="8906" y="0"/>
                    <a:pt x="20553" y="0"/>
                  </a:cubicBezTo>
                  <a:close/>
                </a:path>
              </a:pathLst>
            </a:custGeom>
            <a:solidFill>
              <a:srgbClr val="000000"/>
            </a:solidFill>
            <a:ln w="684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0" name="Freeform: Shape 29">
              <a:extLst>
                <a:ext uri="{FF2B5EF4-FFF2-40B4-BE49-F238E27FC236}">
                  <a16:creationId xmlns:a16="http://schemas.microsoft.com/office/drawing/2014/main" id="{0C1A9EBA-46A3-433D-A927-713624EB2FA5}"/>
                </a:ext>
              </a:extLst>
            </p:cNvPr>
            <p:cNvSpPr/>
            <p:nvPr/>
          </p:nvSpPr>
          <p:spPr>
            <a:xfrm>
              <a:off x="6006935" y="5499004"/>
              <a:ext cx="178129" cy="41106"/>
            </a:xfrm>
            <a:custGeom>
              <a:avLst/>
              <a:gdLst>
                <a:gd name="connsiteX0" fmla="*/ 20553 w 178129"/>
                <a:gd name="connsiteY0" fmla="*/ 0 h 41106"/>
                <a:gd name="connsiteX1" fmla="*/ 157576 w 178129"/>
                <a:gd name="connsiteY1" fmla="*/ 0 h 41106"/>
                <a:gd name="connsiteX2" fmla="*/ 178129 w 178129"/>
                <a:gd name="connsiteY2" fmla="*/ 20553 h 41106"/>
                <a:gd name="connsiteX3" fmla="*/ 157576 w 178129"/>
                <a:gd name="connsiteY3" fmla="*/ 41107 h 41106"/>
                <a:gd name="connsiteX4" fmla="*/ 20553 w 178129"/>
                <a:gd name="connsiteY4" fmla="*/ 41107 h 41106"/>
                <a:gd name="connsiteX5" fmla="*/ 0 w 178129"/>
                <a:gd name="connsiteY5" fmla="*/ 20553 h 41106"/>
                <a:gd name="connsiteX6" fmla="*/ 20553 w 178129"/>
                <a:gd name="connsiteY6" fmla="*/ 0 h 4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129" h="41106">
                  <a:moveTo>
                    <a:pt x="20553" y="0"/>
                  </a:moveTo>
                  <a:lnTo>
                    <a:pt x="157576" y="0"/>
                  </a:lnTo>
                  <a:cubicBezTo>
                    <a:pt x="169223" y="0"/>
                    <a:pt x="178129" y="8906"/>
                    <a:pt x="178129" y="20553"/>
                  </a:cubicBezTo>
                  <a:cubicBezTo>
                    <a:pt x="178129" y="32200"/>
                    <a:pt x="169223" y="41107"/>
                    <a:pt x="157576" y="41107"/>
                  </a:cubicBezTo>
                  <a:lnTo>
                    <a:pt x="20553" y="41107"/>
                  </a:lnTo>
                  <a:cubicBezTo>
                    <a:pt x="8906" y="41107"/>
                    <a:pt x="0" y="32200"/>
                    <a:pt x="0" y="20553"/>
                  </a:cubicBezTo>
                  <a:cubicBezTo>
                    <a:pt x="0" y="8906"/>
                    <a:pt x="8906" y="0"/>
                    <a:pt x="20553" y="0"/>
                  </a:cubicBezTo>
                  <a:close/>
                </a:path>
              </a:pathLst>
            </a:custGeom>
            <a:solidFill>
              <a:srgbClr val="000000"/>
            </a:solidFill>
            <a:ln w="684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1" name="Freeform: Shape 30">
              <a:extLst>
                <a:ext uri="{FF2B5EF4-FFF2-40B4-BE49-F238E27FC236}">
                  <a16:creationId xmlns:a16="http://schemas.microsoft.com/office/drawing/2014/main" id="{C69103C7-CDC2-42D5-9203-46A02DFA99E7}"/>
                </a:ext>
              </a:extLst>
            </p:cNvPr>
            <p:cNvSpPr/>
            <p:nvPr/>
          </p:nvSpPr>
          <p:spPr>
            <a:xfrm>
              <a:off x="6051467" y="5567515"/>
              <a:ext cx="89064" cy="41106"/>
            </a:xfrm>
            <a:custGeom>
              <a:avLst/>
              <a:gdLst>
                <a:gd name="connsiteX0" fmla="*/ 0 w 89064"/>
                <a:gd name="connsiteY0" fmla="*/ 0 h 41106"/>
                <a:gd name="connsiteX1" fmla="*/ 44532 w 89064"/>
                <a:gd name="connsiteY1" fmla="*/ 41107 h 41106"/>
                <a:gd name="connsiteX2" fmla="*/ 89065 w 89064"/>
                <a:gd name="connsiteY2" fmla="*/ 0 h 41106"/>
                <a:gd name="connsiteX3" fmla="*/ 0 w 89064"/>
                <a:gd name="connsiteY3" fmla="*/ 0 h 41106"/>
              </a:gdLst>
              <a:ahLst/>
              <a:cxnLst>
                <a:cxn ang="0">
                  <a:pos x="connsiteX0" y="connsiteY0"/>
                </a:cxn>
                <a:cxn ang="0">
                  <a:pos x="connsiteX1" y="connsiteY1"/>
                </a:cxn>
                <a:cxn ang="0">
                  <a:pos x="connsiteX2" y="connsiteY2"/>
                </a:cxn>
                <a:cxn ang="0">
                  <a:pos x="connsiteX3" y="connsiteY3"/>
                </a:cxn>
              </a:cxnLst>
              <a:rect l="l" t="t" r="r" b="b"/>
              <a:pathLst>
                <a:path w="89064" h="41106">
                  <a:moveTo>
                    <a:pt x="0" y="0"/>
                  </a:moveTo>
                  <a:cubicBezTo>
                    <a:pt x="2055" y="23294"/>
                    <a:pt x="21238" y="41107"/>
                    <a:pt x="44532" y="41107"/>
                  </a:cubicBezTo>
                  <a:cubicBezTo>
                    <a:pt x="67826" y="41107"/>
                    <a:pt x="87009" y="23294"/>
                    <a:pt x="89065" y="0"/>
                  </a:cubicBezTo>
                  <a:lnTo>
                    <a:pt x="0" y="0"/>
                  </a:lnTo>
                  <a:close/>
                </a:path>
              </a:pathLst>
            </a:custGeom>
            <a:solidFill>
              <a:srgbClr val="000000"/>
            </a:solidFill>
            <a:ln w="684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 name="Freeform: Shape 31">
              <a:extLst>
                <a:ext uri="{FF2B5EF4-FFF2-40B4-BE49-F238E27FC236}">
                  <a16:creationId xmlns:a16="http://schemas.microsoft.com/office/drawing/2014/main" id="{E1D5493E-EE6F-49E7-9D6A-109E6BE6922C}"/>
                </a:ext>
              </a:extLst>
            </p:cNvPr>
            <p:cNvSpPr/>
            <p:nvPr/>
          </p:nvSpPr>
          <p:spPr>
            <a:xfrm>
              <a:off x="5917870" y="5033127"/>
              <a:ext cx="356258" cy="369960"/>
            </a:xfrm>
            <a:custGeom>
              <a:avLst/>
              <a:gdLst>
                <a:gd name="connsiteX0" fmla="*/ 178129 w 356258"/>
                <a:gd name="connsiteY0" fmla="*/ 0 h 369960"/>
                <a:gd name="connsiteX1" fmla="*/ 178129 w 356258"/>
                <a:gd name="connsiteY1" fmla="*/ 0 h 369960"/>
                <a:gd name="connsiteX2" fmla="*/ 178129 w 356258"/>
                <a:gd name="connsiteY2" fmla="*/ 0 h 369960"/>
                <a:gd name="connsiteX3" fmla="*/ 0 w 356258"/>
                <a:gd name="connsiteY3" fmla="*/ 176074 h 369960"/>
                <a:gd name="connsiteX4" fmla="*/ 0 w 356258"/>
                <a:gd name="connsiteY4" fmla="*/ 182240 h 369960"/>
                <a:gd name="connsiteX5" fmla="*/ 12332 w 356258"/>
                <a:gd name="connsiteY5" fmla="*/ 243900 h 369960"/>
                <a:gd name="connsiteX6" fmla="*/ 43162 w 356258"/>
                <a:gd name="connsiteY6" fmla="*/ 294598 h 369960"/>
                <a:gd name="connsiteX7" fmla="*/ 84954 w 356258"/>
                <a:gd name="connsiteY7" fmla="*/ 362425 h 369960"/>
                <a:gd name="connsiteX8" fmla="*/ 97286 w 356258"/>
                <a:gd name="connsiteY8" fmla="*/ 369961 h 369960"/>
                <a:gd name="connsiteX9" fmla="*/ 258973 w 356258"/>
                <a:gd name="connsiteY9" fmla="*/ 369961 h 369960"/>
                <a:gd name="connsiteX10" fmla="*/ 271305 w 356258"/>
                <a:gd name="connsiteY10" fmla="*/ 362425 h 369960"/>
                <a:gd name="connsiteX11" fmla="*/ 313096 w 356258"/>
                <a:gd name="connsiteY11" fmla="*/ 294598 h 369960"/>
                <a:gd name="connsiteX12" fmla="*/ 343926 w 356258"/>
                <a:gd name="connsiteY12" fmla="*/ 243900 h 369960"/>
                <a:gd name="connsiteX13" fmla="*/ 356259 w 356258"/>
                <a:gd name="connsiteY13" fmla="*/ 182240 h 369960"/>
                <a:gd name="connsiteX14" fmla="*/ 356259 w 356258"/>
                <a:gd name="connsiteY14" fmla="*/ 176074 h 369960"/>
                <a:gd name="connsiteX15" fmla="*/ 178129 w 356258"/>
                <a:gd name="connsiteY15" fmla="*/ 0 h 369960"/>
                <a:gd name="connsiteX16" fmla="*/ 315152 w 356258"/>
                <a:gd name="connsiteY16" fmla="*/ 181555 h 369960"/>
                <a:gd name="connsiteX17" fmla="*/ 305560 w 356258"/>
                <a:gd name="connsiteY17" fmla="*/ 229513 h 369960"/>
                <a:gd name="connsiteX18" fmla="*/ 282266 w 356258"/>
                <a:gd name="connsiteY18" fmla="*/ 267194 h 369960"/>
                <a:gd name="connsiteX19" fmla="*/ 242530 w 356258"/>
                <a:gd name="connsiteY19" fmla="*/ 328854 h 369960"/>
                <a:gd name="connsiteX20" fmla="*/ 178129 w 356258"/>
                <a:gd name="connsiteY20" fmla="*/ 328854 h 369960"/>
                <a:gd name="connsiteX21" fmla="*/ 114414 w 356258"/>
                <a:gd name="connsiteY21" fmla="*/ 328854 h 369960"/>
                <a:gd name="connsiteX22" fmla="*/ 74677 w 356258"/>
                <a:gd name="connsiteY22" fmla="*/ 267194 h 369960"/>
                <a:gd name="connsiteX23" fmla="*/ 51383 w 356258"/>
                <a:gd name="connsiteY23" fmla="*/ 229513 h 369960"/>
                <a:gd name="connsiteX24" fmla="*/ 41792 w 356258"/>
                <a:gd name="connsiteY24" fmla="*/ 181555 h 369960"/>
                <a:gd name="connsiteX25" fmla="*/ 41792 w 356258"/>
                <a:gd name="connsiteY25" fmla="*/ 176074 h 369960"/>
                <a:gd name="connsiteX26" fmla="*/ 178814 w 356258"/>
                <a:gd name="connsiteY26" fmla="*/ 40422 h 369960"/>
                <a:gd name="connsiteX27" fmla="*/ 178814 w 356258"/>
                <a:gd name="connsiteY27" fmla="*/ 40422 h 369960"/>
                <a:gd name="connsiteX28" fmla="*/ 178814 w 356258"/>
                <a:gd name="connsiteY28" fmla="*/ 40422 h 369960"/>
                <a:gd name="connsiteX29" fmla="*/ 178814 w 356258"/>
                <a:gd name="connsiteY29" fmla="*/ 40422 h 369960"/>
                <a:gd name="connsiteX30" fmla="*/ 178814 w 356258"/>
                <a:gd name="connsiteY30" fmla="*/ 40422 h 369960"/>
                <a:gd name="connsiteX31" fmla="*/ 178814 w 356258"/>
                <a:gd name="connsiteY31" fmla="*/ 40422 h 369960"/>
                <a:gd name="connsiteX32" fmla="*/ 178814 w 356258"/>
                <a:gd name="connsiteY32" fmla="*/ 40422 h 369960"/>
                <a:gd name="connsiteX33" fmla="*/ 315837 w 356258"/>
                <a:gd name="connsiteY33" fmla="*/ 176074 h 369960"/>
                <a:gd name="connsiteX34" fmla="*/ 315837 w 356258"/>
                <a:gd name="connsiteY34" fmla="*/ 181555 h 36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6258" h="369960">
                  <a:moveTo>
                    <a:pt x="178129" y="0"/>
                  </a:moveTo>
                  <a:cubicBezTo>
                    <a:pt x="178129" y="0"/>
                    <a:pt x="178129" y="0"/>
                    <a:pt x="178129" y="0"/>
                  </a:cubicBezTo>
                  <a:cubicBezTo>
                    <a:pt x="178129" y="0"/>
                    <a:pt x="178129" y="0"/>
                    <a:pt x="178129" y="0"/>
                  </a:cubicBezTo>
                  <a:cubicBezTo>
                    <a:pt x="80843" y="685"/>
                    <a:pt x="2055" y="78788"/>
                    <a:pt x="0" y="176074"/>
                  </a:cubicBezTo>
                  <a:lnTo>
                    <a:pt x="0" y="182240"/>
                  </a:lnTo>
                  <a:cubicBezTo>
                    <a:pt x="685" y="203478"/>
                    <a:pt x="4796" y="224032"/>
                    <a:pt x="12332" y="243900"/>
                  </a:cubicBezTo>
                  <a:cubicBezTo>
                    <a:pt x="19868" y="262398"/>
                    <a:pt x="30145" y="279526"/>
                    <a:pt x="43162" y="294598"/>
                  </a:cubicBezTo>
                  <a:cubicBezTo>
                    <a:pt x="59605" y="312411"/>
                    <a:pt x="77418" y="347352"/>
                    <a:pt x="84954" y="362425"/>
                  </a:cubicBezTo>
                  <a:cubicBezTo>
                    <a:pt x="87009" y="367220"/>
                    <a:pt x="91805" y="369961"/>
                    <a:pt x="97286" y="369961"/>
                  </a:cubicBezTo>
                  <a:lnTo>
                    <a:pt x="258973" y="369961"/>
                  </a:lnTo>
                  <a:cubicBezTo>
                    <a:pt x="264453" y="369961"/>
                    <a:pt x="269249" y="367220"/>
                    <a:pt x="271305" y="362425"/>
                  </a:cubicBezTo>
                  <a:cubicBezTo>
                    <a:pt x="278841" y="347352"/>
                    <a:pt x="296654" y="312411"/>
                    <a:pt x="313096" y="294598"/>
                  </a:cubicBezTo>
                  <a:cubicBezTo>
                    <a:pt x="326114" y="279526"/>
                    <a:pt x="337075" y="262398"/>
                    <a:pt x="343926" y="243900"/>
                  </a:cubicBezTo>
                  <a:cubicBezTo>
                    <a:pt x="351463" y="224032"/>
                    <a:pt x="355573" y="203478"/>
                    <a:pt x="356259" y="182240"/>
                  </a:cubicBezTo>
                  <a:lnTo>
                    <a:pt x="356259" y="176074"/>
                  </a:lnTo>
                  <a:cubicBezTo>
                    <a:pt x="354203" y="78788"/>
                    <a:pt x="275415" y="685"/>
                    <a:pt x="178129" y="0"/>
                  </a:cubicBezTo>
                  <a:close/>
                  <a:moveTo>
                    <a:pt x="315152" y="181555"/>
                  </a:moveTo>
                  <a:cubicBezTo>
                    <a:pt x="314467" y="197998"/>
                    <a:pt x="311041" y="214440"/>
                    <a:pt x="305560" y="229513"/>
                  </a:cubicBezTo>
                  <a:cubicBezTo>
                    <a:pt x="300079" y="243215"/>
                    <a:pt x="292543" y="256232"/>
                    <a:pt x="282266" y="267194"/>
                  </a:cubicBezTo>
                  <a:cubicBezTo>
                    <a:pt x="266509" y="286377"/>
                    <a:pt x="252807" y="306930"/>
                    <a:pt x="242530" y="328854"/>
                  </a:cubicBezTo>
                  <a:lnTo>
                    <a:pt x="178129" y="328854"/>
                  </a:lnTo>
                  <a:lnTo>
                    <a:pt x="114414" y="328854"/>
                  </a:lnTo>
                  <a:cubicBezTo>
                    <a:pt x="103452" y="306930"/>
                    <a:pt x="89750" y="286377"/>
                    <a:pt x="74677" y="267194"/>
                  </a:cubicBezTo>
                  <a:cubicBezTo>
                    <a:pt x="65086" y="256232"/>
                    <a:pt x="56864" y="243215"/>
                    <a:pt x="51383" y="229513"/>
                  </a:cubicBezTo>
                  <a:cubicBezTo>
                    <a:pt x="45217" y="214440"/>
                    <a:pt x="42477" y="197998"/>
                    <a:pt x="41792" y="181555"/>
                  </a:cubicBezTo>
                  <a:lnTo>
                    <a:pt x="41792" y="176074"/>
                  </a:lnTo>
                  <a:cubicBezTo>
                    <a:pt x="43162" y="101397"/>
                    <a:pt x="104137" y="41107"/>
                    <a:pt x="178814" y="40422"/>
                  </a:cubicBezTo>
                  <a:lnTo>
                    <a:pt x="178814" y="40422"/>
                  </a:lnTo>
                  <a:lnTo>
                    <a:pt x="178814" y="40422"/>
                  </a:lnTo>
                  <a:cubicBezTo>
                    <a:pt x="178814" y="40422"/>
                    <a:pt x="178814" y="40422"/>
                    <a:pt x="178814" y="40422"/>
                  </a:cubicBezTo>
                  <a:cubicBezTo>
                    <a:pt x="178814" y="40422"/>
                    <a:pt x="178814" y="40422"/>
                    <a:pt x="178814" y="40422"/>
                  </a:cubicBezTo>
                  <a:lnTo>
                    <a:pt x="178814" y="40422"/>
                  </a:lnTo>
                  <a:lnTo>
                    <a:pt x="178814" y="40422"/>
                  </a:lnTo>
                  <a:cubicBezTo>
                    <a:pt x="253492" y="41107"/>
                    <a:pt x="314467" y="100712"/>
                    <a:pt x="315837" y="176074"/>
                  </a:cubicBezTo>
                  <a:lnTo>
                    <a:pt x="315837" y="181555"/>
                  </a:lnTo>
                  <a:close/>
                </a:path>
              </a:pathLst>
            </a:custGeom>
            <a:solidFill>
              <a:srgbClr val="000000"/>
            </a:solidFill>
            <a:ln w="684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grpSp>
      <p:grpSp>
        <p:nvGrpSpPr>
          <p:cNvPr id="22" name="Graphic 27" descr="Rocket">
            <a:extLst>
              <a:ext uri="{FF2B5EF4-FFF2-40B4-BE49-F238E27FC236}">
                <a16:creationId xmlns:a16="http://schemas.microsoft.com/office/drawing/2014/main" id="{ED1DB33A-EBBB-4A6B-9B82-630011B2CE83}"/>
              </a:ext>
            </a:extLst>
          </p:cNvPr>
          <p:cNvGrpSpPr/>
          <p:nvPr/>
        </p:nvGrpSpPr>
        <p:grpSpPr>
          <a:xfrm>
            <a:off x="5790977" y="1698095"/>
            <a:ext cx="413838" cy="412439"/>
            <a:chOff x="5819945" y="1294851"/>
            <a:chExt cx="551785" cy="549916"/>
          </a:xfrm>
        </p:grpSpPr>
        <p:sp>
          <p:nvSpPr>
            <p:cNvPr id="24" name="Freeform: Shape 23">
              <a:extLst>
                <a:ext uri="{FF2B5EF4-FFF2-40B4-BE49-F238E27FC236}">
                  <a16:creationId xmlns:a16="http://schemas.microsoft.com/office/drawing/2014/main" id="{2D18853D-9136-483F-BC23-4564A5AC8FB2}"/>
                </a:ext>
              </a:extLst>
            </p:cNvPr>
            <p:cNvSpPr/>
            <p:nvPr/>
          </p:nvSpPr>
          <p:spPr>
            <a:xfrm>
              <a:off x="6246039" y="1294851"/>
              <a:ext cx="125691" cy="120781"/>
            </a:xfrm>
            <a:custGeom>
              <a:avLst/>
              <a:gdLst>
                <a:gd name="connsiteX0" fmla="*/ 122635 w 125691"/>
                <a:gd name="connsiteY0" fmla="*/ 3627 h 120781"/>
                <a:gd name="connsiteX1" fmla="*/ 0 w 125691"/>
                <a:gd name="connsiteY1" fmla="*/ 18699 h 120781"/>
                <a:gd name="connsiteX2" fmla="*/ 56179 w 125691"/>
                <a:gd name="connsiteY2" fmla="*/ 63232 h 120781"/>
                <a:gd name="connsiteX3" fmla="*/ 101397 w 125691"/>
                <a:gd name="connsiteY3" fmla="*/ 120781 h 120781"/>
                <a:gd name="connsiteX4" fmla="*/ 122635 w 125691"/>
                <a:gd name="connsiteY4" fmla="*/ 3627 h 120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1" h="120781">
                  <a:moveTo>
                    <a:pt x="122635" y="3627"/>
                  </a:moveTo>
                  <a:cubicBezTo>
                    <a:pt x="113044" y="-5965"/>
                    <a:pt x="51383" y="4997"/>
                    <a:pt x="0" y="18699"/>
                  </a:cubicBezTo>
                  <a:cubicBezTo>
                    <a:pt x="18498" y="29661"/>
                    <a:pt x="37681" y="44734"/>
                    <a:pt x="56179" y="63232"/>
                  </a:cubicBezTo>
                  <a:cubicBezTo>
                    <a:pt x="75362" y="82415"/>
                    <a:pt x="90435" y="101598"/>
                    <a:pt x="101397" y="120781"/>
                  </a:cubicBezTo>
                  <a:cubicBezTo>
                    <a:pt x="115099" y="68027"/>
                    <a:pt x="132912" y="13218"/>
                    <a:pt x="122635" y="3627"/>
                  </a:cubicBezTo>
                  <a:close/>
                </a:path>
              </a:pathLst>
            </a:custGeom>
            <a:solidFill>
              <a:srgbClr val="000000"/>
            </a:solidFill>
            <a:ln w="684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25" name="Freeform: Shape 24">
              <a:extLst>
                <a:ext uri="{FF2B5EF4-FFF2-40B4-BE49-F238E27FC236}">
                  <a16:creationId xmlns:a16="http://schemas.microsoft.com/office/drawing/2014/main" id="{BCAD336C-EF7F-43BA-84F8-906E721E397E}"/>
                </a:ext>
              </a:extLst>
            </p:cNvPr>
            <p:cNvSpPr/>
            <p:nvPr/>
          </p:nvSpPr>
          <p:spPr>
            <a:xfrm>
              <a:off x="5819945" y="1483201"/>
              <a:ext cx="167121" cy="159846"/>
            </a:xfrm>
            <a:custGeom>
              <a:avLst/>
              <a:gdLst>
                <a:gd name="connsiteX0" fmla="*/ 167121 w 167121"/>
                <a:gd name="connsiteY0" fmla="*/ 10534 h 159846"/>
                <a:gd name="connsiteX1" fmla="*/ 143827 w 167121"/>
                <a:gd name="connsiteY1" fmla="*/ 1627 h 159846"/>
                <a:gd name="connsiteX2" fmla="*/ 116423 w 167121"/>
                <a:gd name="connsiteY2" fmla="*/ 7108 h 159846"/>
                <a:gd name="connsiteX3" fmla="*/ 7490 w 167121"/>
                <a:gd name="connsiteY3" fmla="*/ 116041 h 159846"/>
                <a:gd name="connsiteX4" fmla="*/ 30784 w 167121"/>
                <a:gd name="connsiteY4" fmla="*/ 159203 h 159846"/>
                <a:gd name="connsiteX5" fmla="*/ 121904 w 167121"/>
                <a:gd name="connsiteY5" fmla="*/ 138650 h 159846"/>
                <a:gd name="connsiteX6" fmla="*/ 167121 w 167121"/>
                <a:gd name="connsiteY6" fmla="*/ 10534 h 15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121" h="159846">
                  <a:moveTo>
                    <a:pt x="167121" y="10534"/>
                  </a:moveTo>
                  <a:lnTo>
                    <a:pt x="143827" y="1627"/>
                  </a:lnTo>
                  <a:cubicBezTo>
                    <a:pt x="134236" y="-1798"/>
                    <a:pt x="123959" y="257"/>
                    <a:pt x="116423" y="7108"/>
                  </a:cubicBezTo>
                  <a:lnTo>
                    <a:pt x="7490" y="116041"/>
                  </a:lnTo>
                  <a:cubicBezTo>
                    <a:pt x="-10323" y="133854"/>
                    <a:pt x="6120" y="164684"/>
                    <a:pt x="30784" y="159203"/>
                  </a:cubicBezTo>
                  <a:lnTo>
                    <a:pt x="121904" y="138650"/>
                  </a:lnTo>
                  <a:cubicBezTo>
                    <a:pt x="129440" y="104394"/>
                    <a:pt x="141772" y="58492"/>
                    <a:pt x="167121" y="10534"/>
                  </a:cubicBezTo>
                  <a:close/>
                </a:path>
              </a:pathLst>
            </a:custGeom>
            <a:solidFill>
              <a:srgbClr val="000000"/>
            </a:solidFill>
            <a:ln w="684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26" name="Freeform: Shape 25">
              <a:extLst>
                <a:ext uri="{FF2B5EF4-FFF2-40B4-BE49-F238E27FC236}">
                  <a16:creationId xmlns:a16="http://schemas.microsoft.com/office/drawing/2014/main" id="{943716B3-1346-4B98-A2C8-85BB3882A91E}"/>
                </a:ext>
              </a:extLst>
            </p:cNvPr>
            <p:cNvSpPr/>
            <p:nvPr/>
          </p:nvSpPr>
          <p:spPr>
            <a:xfrm>
              <a:off x="6021352" y="1672549"/>
              <a:ext cx="160163" cy="172218"/>
            </a:xfrm>
            <a:custGeom>
              <a:avLst/>
              <a:gdLst>
                <a:gd name="connsiteX0" fmla="*/ 147270 w 160163"/>
                <a:gd name="connsiteY0" fmla="*/ 0 h 172218"/>
                <a:gd name="connsiteX1" fmla="*/ 21894 w 160163"/>
                <a:gd name="connsiteY1" fmla="*/ 43847 h 172218"/>
                <a:gd name="connsiteX2" fmla="*/ 656 w 160163"/>
                <a:gd name="connsiteY2" fmla="*/ 141133 h 172218"/>
                <a:gd name="connsiteX3" fmla="*/ 43818 w 160163"/>
                <a:gd name="connsiteY3" fmla="*/ 164427 h 172218"/>
                <a:gd name="connsiteX4" fmla="*/ 152751 w 160163"/>
                <a:gd name="connsiteY4" fmla="*/ 55494 h 172218"/>
                <a:gd name="connsiteX5" fmla="*/ 158232 w 160163"/>
                <a:gd name="connsiteY5" fmla="*/ 28090 h 172218"/>
                <a:gd name="connsiteX6" fmla="*/ 147270 w 160163"/>
                <a:gd name="connsiteY6" fmla="*/ 0 h 17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63" h="172218">
                  <a:moveTo>
                    <a:pt x="147270" y="0"/>
                  </a:moveTo>
                  <a:cubicBezTo>
                    <a:pt x="101367" y="23979"/>
                    <a:pt x="57520" y="36996"/>
                    <a:pt x="21894" y="43847"/>
                  </a:cubicBezTo>
                  <a:lnTo>
                    <a:pt x="656" y="141133"/>
                  </a:lnTo>
                  <a:cubicBezTo>
                    <a:pt x="-4825" y="165797"/>
                    <a:pt x="25320" y="182925"/>
                    <a:pt x="43818" y="164427"/>
                  </a:cubicBezTo>
                  <a:lnTo>
                    <a:pt x="152751" y="55494"/>
                  </a:lnTo>
                  <a:cubicBezTo>
                    <a:pt x="159602" y="48643"/>
                    <a:pt x="162342" y="37681"/>
                    <a:pt x="158232" y="28090"/>
                  </a:cubicBezTo>
                  <a:lnTo>
                    <a:pt x="147270" y="0"/>
                  </a:lnTo>
                  <a:close/>
                </a:path>
              </a:pathLst>
            </a:custGeom>
            <a:solidFill>
              <a:srgbClr val="000000"/>
            </a:solidFill>
            <a:ln w="684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27" name="Freeform: Shape 26">
              <a:extLst>
                <a:ext uri="{FF2B5EF4-FFF2-40B4-BE49-F238E27FC236}">
                  <a16:creationId xmlns:a16="http://schemas.microsoft.com/office/drawing/2014/main" id="{295902C0-4A46-47DF-9AAB-CB4C5EC9C9A8}"/>
                </a:ext>
              </a:extLst>
            </p:cNvPr>
            <p:cNvSpPr/>
            <p:nvPr/>
          </p:nvSpPr>
          <p:spPr>
            <a:xfrm>
              <a:off x="5965828" y="1325882"/>
              <a:ext cx="368590" cy="367905"/>
            </a:xfrm>
            <a:custGeom>
              <a:avLst/>
              <a:gdLst>
                <a:gd name="connsiteX0" fmla="*/ 243215 w 368590"/>
                <a:gd name="connsiteY0" fmla="*/ 0 h 367905"/>
                <a:gd name="connsiteX1" fmla="*/ 112358 w 368590"/>
                <a:gd name="connsiteY1" fmla="*/ 89065 h 367905"/>
                <a:gd name="connsiteX2" fmla="*/ 0 w 368590"/>
                <a:gd name="connsiteY2" fmla="*/ 325428 h 367905"/>
                <a:gd name="connsiteX3" fmla="*/ 42477 w 368590"/>
                <a:gd name="connsiteY3" fmla="*/ 367905 h 367905"/>
                <a:gd name="connsiteX4" fmla="*/ 279526 w 368590"/>
                <a:gd name="connsiteY4" fmla="*/ 256232 h 367905"/>
                <a:gd name="connsiteX5" fmla="*/ 368591 w 368590"/>
                <a:gd name="connsiteY5" fmla="*/ 126061 h 367905"/>
                <a:gd name="connsiteX6" fmla="*/ 316522 w 368590"/>
                <a:gd name="connsiteY6" fmla="*/ 50698 h 367905"/>
                <a:gd name="connsiteX7" fmla="*/ 243215 w 368590"/>
                <a:gd name="connsiteY7" fmla="*/ 0 h 367905"/>
                <a:gd name="connsiteX8" fmla="*/ 278156 w 368590"/>
                <a:gd name="connsiteY8" fmla="*/ 147984 h 367905"/>
                <a:gd name="connsiteX9" fmla="*/ 219921 w 368590"/>
                <a:gd name="connsiteY9" fmla="*/ 147984 h 367905"/>
                <a:gd name="connsiteX10" fmla="*/ 219921 w 368590"/>
                <a:gd name="connsiteY10" fmla="*/ 89750 h 367905"/>
                <a:gd name="connsiteX11" fmla="*/ 278156 w 368590"/>
                <a:gd name="connsiteY11" fmla="*/ 89750 h 367905"/>
                <a:gd name="connsiteX12" fmla="*/ 278156 w 368590"/>
                <a:gd name="connsiteY12" fmla="*/ 147984 h 367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590" h="367905">
                  <a:moveTo>
                    <a:pt x="243215" y="0"/>
                  </a:moveTo>
                  <a:cubicBezTo>
                    <a:pt x="202793" y="16443"/>
                    <a:pt x="156891" y="44532"/>
                    <a:pt x="112358" y="89065"/>
                  </a:cubicBezTo>
                  <a:cubicBezTo>
                    <a:pt x="30830" y="170593"/>
                    <a:pt x="6851" y="269249"/>
                    <a:pt x="0" y="325428"/>
                  </a:cubicBezTo>
                  <a:lnTo>
                    <a:pt x="42477" y="367905"/>
                  </a:lnTo>
                  <a:cubicBezTo>
                    <a:pt x="98656" y="361054"/>
                    <a:pt x="197998" y="337760"/>
                    <a:pt x="279526" y="256232"/>
                  </a:cubicBezTo>
                  <a:cubicBezTo>
                    <a:pt x="324058" y="211700"/>
                    <a:pt x="352148" y="166482"/>
                    <a:pt x="368591" y="126061"/>
                  </a:cubicBezTo>
                  <a:cubicBezTo>
                    <a:pt x="359684" y="103452"/>
                    <a:pt x="341871" y="76733"/>
                    <a:pt x="316522" y="50698"/>
                  </a:cubicBezTo>
                  <a:cubicBezTo>
                    <a:pt x="291858" y="26719"/>
                    <a:pt x="265824" y="8906"/>
                    <a:pt x="243215" y="0"/>
                  </a:cubicBezTo>
                  <a:close/>
                  <a:moveTo>
                    <a:pt x="278156" y="147984"/>
                  </a:moveTo>
                  <a:cubicBezTo>
                    <a:pt x="262398" y="163742"/>
                    <a:pt x="236364" y="163742"/>
                    <a:pt x="219921" y="147984"/>
                  </a:cubicBezTo>
                  <a:cubicBezTo>
                    <a:pt x="204164" y="132227"/>
                    <a:pt x="204164" y="106192"/>
                    <a:pt x="219921" y="89750"/>
                  </a:cubicBezTo>
                  <a:cubicBezTo>
                    <a:pt x="235679" y="73992"/>
                    <a:pt x="261713" y="73992"/>
                    <a:pt x="278156" y="89750"/>
                  </a:cubicBezTo>
                  <a:cubicBezTo>
                    <a:pt x="293913" y="106192"/>
                    <a:pt x="293913" y="132227"/>
                    <a:pt x="278156" y="147984"/>
                  </a:cubicBezTo>
                  <a:close/>
                </a:path>
              </a:pathLst>
            </a:custGeom>
            <a:solidFill>
              <a:srgbClr val="000000"/>
            </a:solidFill>
            <a:ln w="684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28" name="Freeform: Shape 27">
              <a:extLst>
                <a:ext uri="{FF2B5EF4-FFF2-40B4-BE49-F238E27FC236}">
                  <a16:creationId xmlns:a16="http://schemas.microsoft.com/office/drawing/2014/main" id="{638A3A7C-7821-44D7-BBEF-6B125DE2475F}"/>
                </a:ext>
              </a:extLst>
            </p:cNvPr>
            <p:cNvSpPr/>
            <p:nvPr/>
          </p:nvSpPr>
          <p:spPr>
            <a:xfrm>
              <a:off x="5885134" y="1676903"/>
              <a:ext cx="97579" cy="97781"/>
            </a:xfrm>
            <a:custGeom>
              <a:avLst/>
              <a:gdLst>
                <a:gd name="connsiteX0" fmla="*/ 80009 w 97579"/>
                <a:gd name="connsiteY0" fmla="*/ 17570 h 97781"/>
                <a:gd name="connsiteX1" fmla="*/ 47809 w 97579"/>
                <a:gd name="connsiteY1" fmla="*/ 10719 h 97781"/>
                <a:gd name="connsiteX2" fmla="*/ 1906 w 97579"/>
                <a:gd name="connsiteY2" fmla="*/ 95673 h 97781"/>
                <a:gd name="connsiteX3" fmla="*/ 86860 w 97579"/>
                <a:gd name="connsiteY3" fmla="*/ 49771 h 97781"/>
                <a:gd name="connsiteX4" fmla="*/ 80009 w 97579"/>
                <a:gd name="connsiteY4" fmla="*/ 17570 h 9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579" h="97781">
                  <a:moveTo>
                    <a:pt x="80009" y="17570"/>
                  </a:moveTo>
                  <a:cubicBezTo>
                    <a:pt x="69047" y="6609"/>
                    <a:pt x="70417" y="-11889"/>
                    <a:pt x="47809" y="10719"/>
                  </a:cubicBezTo>
                  <a:cubicBezTo>
                    <a:pt x="25200" y="33328"/>
                    <a:pt x="-8371" y="84711"/>
                    <a:pt x="1906" y="95673"/>
                  </a:cubicBezTo>
                  <a:cubicBezTo>
                    <a:pt x="12868" y="106635"/>
                    <a:pt x="64251" y="72379"/>
                    <a:pt x="86860" y="49771"/>
                  </a:cubicBezTo>
                  <a:cubicBezTo>
                    <a:pt x="109469" y="26477"/>
                    <a:pt x="90971" y="27847"/>
                    <a:pt x="80009" y="17570"/>
                  </a:cubicBezTo>
                  <a:close/>
                </a:path>
              </a:pathLst>
            </a:custGeom>
            <a:solidFill>
              <a:srgbClr val="000000"/>
            </a:solidFill>
            <a:ln w="684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grpSp>
      <p:sp>
        <p:nvSpPr>
          <p:cNvPr id="23" name="Graphic 25" descr="Puzzle">
            <a:extLst>
              <a:ext uri="{FF2B5EF4-FFF2-40B4-BE49-F238E27FC236}">
                <a16:creationId xmlns:a16="http://schemas.microsoft.com/office/drawing/2014/main" id="{4BA16ABB-9C93-421B-A4F7-253D5E78C3F6}"/>
              </a:ext>
            </a:extLst>
          </p:cNvPr>
          <p:cNvSpPr/>
          <p:nvPr/>
        </p:nvSpPr>
        <p:spPr>
          <a:xfrm>
            <a:off x="7136825" y="2669834"/>
            <a:ext cx="411068" cy="411068"/>
          </a:xfrm>
          <a:custGeom>
            <a:avLst/>
            <a:gdLst>
              <a:gd name="connsiteX0" fmla="*/ 354203 w 548090"/>
              <a:gd name="connsiteY0" fmla="*/ 415863 h 548090"/>
              <a:gd name="connsiteX1" fmla="*/ 324743 w 548090"/>
              <a:gd name="connsiteY1" fmla="*/ 325428 h 548090"/>
              <a:gd name="connsiteX2" fmla="*/ 329539 w 548090"/>
              <a:gd name="connsiteY2" fmla="*/ 320633 h 548090"/>
              <a:gd name="connsiteX3" fmla="*/ 421344 w 548090"/>
              <a:gd name="connsiteY3" fmla="*/ 348722 h 548090"/>
              <a:gd name="connsiteX4" fmla="*/ 469987 w 548090"/>
              <a:gd name="connsiteY4" fmla="*/ 387774 h 548090"/>
              <a:gd name="connsiteX5" fmla="*/ 548090 w 548090"/>
              <a:gd name="connsiteY5" fmla="*/ 309671 h 548090"/>
              <a:gd name="connsiteX6" fmla="*/ 431621 w 548090"/>
              <a:gd name="connsiteY6" fmla="*/ 193202 h 548090"/>
              <a:gd name="connsiteX7" fmla="*/ 470672 w 548090"/>
              <a:gd name="connsiteY7" fmla="*/ 144559 h 548090"/>
              <a:gd name="connsiteX8" fmla="*/ 498762 w 548090"/>
              <a:gd name="connsiteY8" fmla="*/ 52754 h 548090"/>
              <a:gd name="connsiteX9" fmla="*/ 493966 w 548090"/>
              <a:gd name="connsiteY9" fmla="*/ 47958 h 548090"/>
              <a:gd name="connsiteX10" fmla="*/ 403531 w 548090"/>
              <a:gd name="connsiteY10" fmla="*/ 77418 h 548090"/>
              <a:gd name="connsiteX11" fmla="*/ 354888 w 548090"/>
              <a:gd name="connsiteY11" fmla="*/ 116469 h 548090"/>
              <a:gd name="connsiteX12" fmla="*/ 238419 w 548090"/>
              <a:gd name="connsiteY12" fmla="*/ 0 h 548090"/>
              <a:gd name="connsiteX13" fmla="*/ 159631 w 548090"/>
              <a:gd name="connsiteY13" fmla="*/ 78103 h 548090"/>
              <a:gd name="connsiteX14" fmla="*/ 198683 w 548090"/>
              <a:gd name="connsiteY14" fmla="*/ 126746 h 548090"/>
              <a:gd name="connsiteX15" fmla="*/ 228142 w 548090"/>
              <a:gd name="connsiteY15" fmla="*/ 217181 h 548090"/>
              <a:gd name="connsiteX16" fmla="*/ 223347 w 548090"/>
              <a:gd name="connsiteY16" fmla="*/ 221976 h 548090"/>
              <a:gd name="connsiteX17" fmla="*/ 131542 w 548090"/>
              <a:gd name="connsiteY17" fmla="*/ 193887 h 548090"/>
              <a:gd name="connsiteX18" fmla="*/ 82899 w 548090"/>
              <a:gd name="connsiteY18" fmla="*/ 154835 h 548090"/>
              <a:gd name="connsiteX19" fmla="*/ 0 w 548090"/>
              <a:gd name="connsiteY19" fmla="*/ 238419 h 548090"/>
              <a:gd name="connsiteX20" fmla="*/ 116469 w 548090"/>
              <a:gd name="connsiteY20" fmla="*/ 354888 h 548090"/>
              <a:gd name="connsiteX21" fmla="*/ 77418 w 548090"/>
              <a:gd name="connsiteY21" fmla="*/ 403531 h 548090"/>
              <a:gd name="connsiteX22" fmla="*/ 49328 w 548090"/>
              <a:gd name="connsiteY22" fmla="*/ 495336 h 548090"/>
              <a:gd name="connsiteX23" fmla="*/ 54124 w 548090"/>
              <a:gd name="connsiteY23" fmla="*/ 500132 h 548090"/>
              <a:gd name="connsiteX24" fmla="*/ 144559 w 548090"/>
              <a:gd name="connsiteY24" fmla="*/ 470672 h 548090"/>
              <a:gd name="connsiteX25" fmla="*/ 193202 w 548090"/>
              <a:gd name="connsiteY25" fmla="*/ 431621 h 548090"/>
              <a:gd name="connsiteX26" fmla="*/ 309671 w 548090"/>
              <a:gd name="connsiteY26" fmla="*/ 548090 h 548090"/>
              <a:gd name="connsiteX27" fmla="*/ 393255 w 548090"/>
              <a:gd name="connsiteY27" fmla="*/ 464506 h 548090"/>
              <a:gd name="connsiteX28" fmla="*/ 354203 w 548090"/>
              <a:gd name="connsiteY28" fmla="*/ 415863 h 54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090" h="548090">
                <a:moveTo>
                  <a:pt x="354203" y="415863"/>
                </a:moveTo>
                <a:cubicBezTo>
                  <a:pt x="308986" y="417234"/>
                  <a:pt x="292543" y="358999"/>
                  <a:pt x="324743" y="325428"/>
                </a:cubicBezTo>
                <a:lnTo>
                  <a:pt x="329539" y="320633"/>
                </a:lnTo>
                <a:cubicBezTo>
                  <a:pt x="363110" y="288432"/>
                  <a:pt x="422714" y="303505"/>
                  <a:pt x="421344" y="348722"/>
                </a:cubicBezTo>
                <a:cubicBezTo>
                  <a:pt x="420659" y="374757"/>
                  <a:pt x="451489" y="406272"/>
                  <a:pt x="469987" y="387774"/>
                </a:cubicBezTo>
                <a:lnTo>
                  <a:pt x="548090" y="309671"/>
                </a:lnTo>
                <a:lnTo>
                  <a:pt x="431621" y="193202"/>
                </a:lnTo>
                <a:cubicBezTo>
                  <a:pt x="413123" y="174704"/>
                  <a:pt x="444638" y="143874"/>
                  <a:pt x="470672" y="144559"/>
                </a:cubicBezTo>
                <a:cubicBezTo>
                  <a:pt x="515890" y="145929"/>
                  <a:pt x="530962" y="86324"/>
                  <a:pt x="498762" y="52754"/>
                </a:cubicBezTo>
                <a:lnTo>
                  <a:pt x="493966" y="47958"/>
                </a:lnTo>
                <a:cubicBezTo>
                  <a:pt x="460396" y="15758"/>
                  <a:pt x="402161" y="32200"/>
                  <a:pt x="403531" y="77418"/>
                </a:cubicBezTo>
                <a:cubicBezTo>
                  <a:pt x="404216" y="103452"/>
                  <a:pt x="373386" y="134967"/>
                  <a:pt x="354888" y="116469"/>
                </a:cubicBezTo>
                <a:lnTo>
                  <a:pt x="238419" y="0"/>
                </a:lnTo>
                <a:lnTo>
                  <a:pt x="159631" y="78103"/>
                </a:lnTo>
                <a:cubicBezTo>
                  <a:pt x="141133" y="96601"/>
                  <a:pt x="172648" y="127431"/>
                  <a:pt x="198683" y="126746"/>
                </a:cubicBezTo>
                <a:cubicBezTo>
                  <a:pt x="243900" y="125376"/>
                  <a:pt x="260343" y="183610"/>
                  <a:pt x="228142" y="217181"/>
                </a:cubicBezTo>
                <a:lnTo>
                  <a:pt x="223347" y="221976"/>
                </a:lnTo>
                <a:cubicBezTo>
                  <a:pt x="189776" y="254177"/>
                  <a:pt x="130171" y="239104"/>
                  <a:pt x="131542" y="193887"/>
                </a:cubicBezTo>
                <a:cubicBezTo>
                  <a:pt x="132227" y="167853"/>
                  <a:pt x="101397" y="136337"/>
                  <a:pt x="82899" y="154835"/>
                </a:cubicBezTo>
                <a:lnTo>
                  <a:pt x="0" y="238419"/>
                </a:lnTo>
                <a:lnTo>
                  <a:pt x="116469" y="354888"/>
                </a:lnTo>
                <a:cubicBezTo>
                  <a:pt x="134967" y="373386"/>
                  <a:pt x="103452" y="404216"/>
                  <a:pt x="77418" y="403531"/>
                </a:cubicBezTo>
                <a:cubicBezTo>
                  <a:pt x="32200" y="402161"/>
                  <a:pt x="17128" y="461766"/>
                  <a:pt x="49328" y="495336"/>
                </a:cubicBezTo>
                <a:lnTo>
                  <a:pt x="54124" y="500132"/>
                </a:lnTo>
                <a:cubicBezTo>
                  <a:pt x="87694" y="532332"/>
                  <a:pt x="145929" y="515890"/>
                  <a:pt x="144559" y="470672"/>
                </a:cubicBezTo>
                <a:cubicBezTo>
                  <a:pt x="143874" y="444638"/>
                  <a:pt x="174704" y="413123"/>
                  <a:pt x="193202" y="431621"/>
                </a:cubicBezTo>
                <a:lnTo>
                  <a:pt x="309671" y="548090"/>
                </a:lnTo>
                <a:lnTo>
                  <a:pt x="393255" y="464506"/>
                </a:lnTo>
                <a:cubicBezTo>
                  <a:pt x="411753" y="446008"/>
                  <a:pt x="380923" y="415178"/>
                  <a:pt x="354203" y="415863"/>
                </a:cubicBezTo>
                <a:close/>
              </a:path>
            </a:pathLst>
          </a:custGeom>
          <a:solidFill>
            <a:srgbClr val="000000"/>
          </a:solidFill>
          <a:ln w="684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Tree>
    <p:extLst>
      <p:ext uri="{BB962C8B-B14F-4D97-AF65-F5344CB8AC3E}">
        <p14:creationId xmlns:p14="http://schemas.microsoft.com/office/powerpoint/2010/main" val="298706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43" grpId="0"/>
      <p:bldP spid="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D1BE5-B9B3-7060-ECA8-6227F229287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51C10CF-B340-23BA-7014-B5794D584718}"/>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Data Cleaning</a:t>
            </a:r>
            <a:endParaRPr lang="en-IN" sz="4000" dirty="0">
              <a:solidFill>
                <a:srgbClr val="203864"/>
              </a:solidFill>
            </a:endParaRPr>
          </a:p>
        </p:txBody>
      </p:sp>
      <p:pic>
        <p:nvPicPr>
          <p:cNvPr id="6" name="Picture 5">
            <a:extLst>
              <a:ext uri="{FF2B5EF4-FFF2-40B4-BE49-F238E27FC236}">
                <a16:creationId xmlns:a16="http://schemas.microsoft.com/office/drawing/2014/main" id="{66698F5B-CDEB-2343-BDD7-CC258CBE1EAC}"/>
              </a:ext>
            </a:extLst>
          </p:cNvPr>
          <p:cNvPicPr>
            <a:picLocks noChangeAspect="1"/>
          </p:cNvPicPr>
          <p:nvPr/>
        </p:nvPicPr>
        <p:blipFill>
          <a:blip r:embed="rId2"/>
          <a:stretch>
            <a:fillRect/>
          </a:stretch>
        </p:blipFill>
        <p:spPr>
          <a:xfrm>
            <a:off x="936171" y="1398995"/>
            <a:ext cx="3035190" cy="4359161"/>
          </a:xfrm>
          <a:prstGeom prst="rect">
            <a:avLst/>
          </a:prstGeom>
        </p:spPr>
      </p:pic>
      <p:pic>
        <p:nvPicPr>
          <p:cNvPr id="8" name="Picture 7">
            <a:extLst>
              <a:ext uri="{FF2B5EF4-FFF2-40B4-BE49-F238E27FC236}">
                <a16:creationId xmlns:a16="http://schemas.microsoft.com/office/drawing/2014/main" id="{0CD455EC-8D16-D158-0F17-D7BEA5204517}"/>
              </a:ext>
            </a:extLst>
          </p:cNvPr>
          <p:cNvPicPr>
            <a:picLocks noChangeAspect="1"/>
          </p:cNvPicPr>
          <p:nvPr/>
        </p:nvPicPr>
        <p:blipFill>
          <a:blip r:embed="rId3"/>
          <a:stretch>
            <a:fillRect/>
          </a:stretch>
        </p:blipFill>
        <p:spPr>
          <a:xfrm>
            <a:off x="8198866" y="1398994"/>
            <a:ext cx="3492391" cy="4209585"/>
          </a:xfrm>
          <a:prstGeom prst="rect">
            <a:avLst/>
          </a:prstGeom>
        </p:spPr>
      </p:pic>
      <p:pic>
        <p:nvPicPr>
          <p:cNvPr id="2" name="Picture 1">
            <a:extLst>
              <a:ext uri="{FF2B5EF4-FFF2-40B4-BE49-F238E27FC236}">
                <a16:creationId xmlns:a16="http://schemas.microsoft.com/office/drawing/2014/main" id="{F00D295E-F98A-0D92-C415-234222103C46}"/>
              </a:ext>
            </a:extLst>
          </p:cNvPr>
          <p:cNvPicPr>
            <a:picLocks noChangeAspect="1"/>
          </p:cNvPicPr>
          <p:nvPr/>
        </p:nvPicPr>
        <p:blipFill>
          <a:blip r:embed="rId4"/>
          <a:stretch>
            <a:fillRect/>
          </a:stretch>
        </p:blipFill>
        <p:spPr>
          <a:xfrm>
            <a:off x="4376056" y="1398994"/>
            <a:ext cx="3516087" cy="4209585"/>
          </a:xfrm>
          <a:prstGeom prst="rect">
            <a:avLst/>
          </a:prstGeom>
        </p:spPr>
      </p:pic>
    </p:spTree>
    <p:extLst>
      <p:ext uri="{BB962C8B-B14F-4D97-AF65-F5344CB8AC3E}">
        <p14:creationId xmlns:p14="http://schemas.microsoft.com/office/powerpoint/2010/main" val="373271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E8B0B-DAC6-9B68-C97D-C3B28F051D6E}"/>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735C400-0113-2CE4-E380-7D61DBBF9F2D}"/>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Data Cleaning</a:t>
            </a:r>
            <a:endParaRPr lang="en-IN" sz="4000" dirty="0">
              <a:solidFill>
                <a:srgbClr val="203864"/>
              </a:solidFill>
            </a:endParaRPr>
          </a:p>
        </p:txBody>
      </p:sp>
      <p:pic>
        <p:nvPicPr>
          <p:cNvPr id="4" name="Picture 3">
            <a:extLst>
              <a:ext uri="{FF2B5EF4-FFF2-40B4-BE49-F238E27FC236}">
                <a16:creationId xmlns:a16="http://schemas.microsoft.com/office/drawing/2014/main" id="{3BC24BD9-317C-1745-8EF1-5A62B64E8FC2}"/>
              </a:ext>
            </a:extLst>
          </p:cNvPr>
          <p:cNvPicPr>
            <a:picLocks noChangeAspect="1"/>
          </p:cNvPicPr>
          <p:nvPr/>
        </p:nvPicPr>
        <p:blipFill>
          <a:blip r:embed="rId2"/>
          <a:stretch>
            <a:fillRect/>
          </a:stretch>
        </p:blipFill>
        <p:spPr>
          <a:xfrm>
            <a:off x="4266943" y="4799021"/>
            <a:ext cx="3658111" cy="628738"/>
          </a:xfrm>
          <a:prstGeom prst="rect">
            <a:avLst/>
          </a:prstGeom>
        </p:spPr>
      </p:pic>
      <p:pic>
        <p:nvPicPr>
          <p:cNvPr id="10" name="Picture 9">
            <a:extLst>
              <a:ext uri="{FF2B5EF4-FFF2-40B4-BE49-F238E27FC236}">
                <a16:creationId xmlns:a16="http://schemas.microsoft.com/office/drawing/2014/main" id="{22AD9089-29C7-90F9-F1F2-05E1E1EB951E}"/>
              </a:ext>
            </a:extLst>
          </p:cNvPr>
          <p:cNvPicPr>
            <a:picLocks noChangeAspect="1"/>
          </p:cNvPicPr>
          <p:nvPr/>
        </p:nvPicPr>
        <p:blipFill>
          <a:blip r:embed="rId3"/>
          <a:stretch>
            <a:fillRect/>
          </a:stretch>
        </p:blipFill>
        <p:spPr>
          <a:xfrm>
            <a:off x="1523871" y="1538026"/>
            <a:ext cx="9144256" cy="2742368"/>
          </a:xfrm>
          <a:prstGeom prst="rect">
            <a:avLst/>
          </a:prstGeom>
        </p:spPr>
      </p:pic>
    </p:spTree>
    <p:extLst>
      <p:ext uri="{BB962C8B-B14F-4D97-AF65-F5344CB8AC3E}">
        <p14:creationId xmlns:p14="http://schemas.microsoft.com/office/powerpoint/2010/main" val="71318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3D42C-92C1-3F58-EDB3-FB951C91824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2B589A0-118C-8969-121F-BB9CBDCA0F82}"/>
              </a:ext>
            </a:extLst>
          </p:cNvPr>
          <p:cNvSpPr txBox="1">
            <a:spLocks/>
          </p:cNvSpPr>
          <p:nvPr/>
        </p:nvSpPr>
        <p:spPr>
          <a:xfrm>
            <a:off x="506186" y="384853"/>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Exploratory Data Analysis</a:t>
            </a:r>
            <a:endParaRPr lang="en-IN" sz="4000" dirty="0">
              <a:solidFill>
                <a:srgbClr val="203864"/>
              </a:solidFill>
            </a:endParaRPr>
          </a:p>
        </p:txBody>
      </p:sp>
      <p:sp>
        <p:nvSpPr>
          <p:cNvPr id="2" name="TextBox 1">
            <a:extLst>
              <a:ext uri="{FF2B5EF4-FFF2-40B4-BE49-F238E27FC236}">
                <a16:creationId xmlns:a16="http://schemas.microsoft.com/office/drawing/2014/main" id="{68838DF1-79ED-B73F-CA3D-17447F782DDE}"/>
              </a:ext>
            </a:extLst>
          </p:cNvPr>
          <p:cNvSpPr txBox="1"/>
          <p:nvPr/>
        </p:nvSpPr>
        <p:spPr>
          <a:xfrm>
            <a:off x="403061" y="1400609"/>
            <a:ext cx="4047250" cy="1015663"/>
          </a:xfrm>
          <a:prstGeom prst="rect">
            <a:avLst/>
          </a:prstGeom>
          <a:noFill/>
        </p:spPr>
        <p:txBody>
          <a:bodyPr wrap="square" rtlCol="0">
            <a:spAutoFit/>
          </a:bodyPr>
          <a:lstStyle/>
          <a:p>
            <a:r>
              <a:rPr lang="en-US" sz="2000" b="1" dirty="0">
                <a:solidFill>
                  <a:schemeClr val="accent3"/>
                </a:solidFill>
              </a:rPr>
              <a:t>Pie Chart: </a:t>
            </a:r>
            <a:r>
              <a:rPr lang="en-US" sz="2000" dirty="0">
                <a:solidFill>
                  <a:schemeClr val="accent3"/>
                </a:solidFill>
                <a:latin typeface="ui-sans-serif"/>
              </a:rPr>
              <a:t>C</a:t>
            </a:r>
            <a:r>
              <a:rPr lang="en-US" sz="2000" b="0" i="0" dirty="0">
                <a:solidFill>
                  <a:schemeClr val="accent3"/>
                </a:solidFill>
                <a:effectLst/>
                <a:latin typeface="ui-sans-serif"/>
              </a:rPr>
              <a:t>ircular statistical graphic divided into slices to illustrate numerical proportions of a whole.</a:t>
            </a:r>
            <a:endParaRPr lang="en-IN" sz="2000" b="1" dirty="0">
              <a:solidFill>
                <a:schemeClr val="accent3"/>
              </a:solidFill>
            </a:endParaRPr>
          </a:p>
        </p:txBody>
      </p:sp>
      <p:sp>
        <p:nvSpPr>
          <p:cNvPr id="25" name="TextBox 24">
            <a:extLst>
              <a:ext uri="{FF2B5EF4-FFF2-40B4-BE49-F238E27FC236}">
                <a16:creationId xmlns:a16="http://schemas.microsoft.com/office/drawing/2014/main" id="{29814D4D-5BCE-0732-CF95-C0D7BFC3A377}"/>
              </a:ext>
            </a:extLst>
          </p:cNvPr>
          <p:cNvSpPr txBox="1"/>
          <p:nvPr/>
        </p:nvSpPr>
        <p:spPr>
          <a:xfrm>
            <a:off x="338136" y="4503838"/>
            <a:ext cx="5338530" cy="1323439"/>
          </a:xfrm>
          <a:prstGeom prst="rect">
            <a:avLst/>
          </a:prstGeom>
          <a:noFill/>
        </p:spPr>
        <p:txBody>
          <a:bodyPr wrap="square" rtlCol="0">
            <a:spAutoFit/>
          </a:bodyPr>
          <a:lstStyle/>
          <a:p>
            <a:r>
              <a:rPr lang="en-US" sz="2000" b="1" dirty="0">
                <a:solidFill>
                  <a:schemeClr val="accent4"/>
                </a:solidFill>
                <a:latin typeface="ui-sans-serif"/>
              </a:rPr>
              <a:t>Vi</a:t>
            </a:r>
            <a:r>
              <a:rPr lang="en-US" sz="2000" b="1" i="0" dirty="0">
                <a:solidFill>
                  <a:schemeClr val="accent4"/>
                </a:solidFill>
                <a:effectLst/>
                <a:latin typeface="ui-sans-serif"/>
              </a:rPr>
              <a:t>olin chart: </a:t>
            </a:r>
            <a:r>
              <a:rPr lang="en-US" sz="2000" b="0" i="0" dirty="0">
                <a:solidFill>
                  <a:schemeClr val="accent4"/>
                </a:solidFill>
                <a:effectLst/>
                <a:latin typeface="ui-sans-serif"/>
              </a:rPr>
              <a:t>Visualize the distribution of a dataset across different categories, combining features of a box plot and a kernel density plot to show data spread and density.</a:t>
            </a:r>
            <a:endParaRPr lang="en-IN" sz="2000" b="1" dirty="0">
              <a:solidFill>
                <a:schemeClr val="accent4"/>
              </a:solidFill>
            </a:endParaRPr>
          </a:p>
        </p:txBody>
      </p:sp>
      <p:sp>
        <p:nvSpPr>
          <p:cNvPr id="26" name="TextBox 25">
            <a:extLst>
              <a:ext uri="{FF2B5EF4-FFF2-40B4-BE49-F238E27FC236}">
                <a16:creationId xmlns:a16="http://schemas.microsoft.com/office/drawing/2014/main" id="{A7D44550-A300-5A06-7410-A9E86BC27333}"/>
              </a:ext>
            </a:extLst>
          </p:cNvPr>
          <p:cNvSpPr txBox="1"/>
          <p:nvPr/>
        </p:nvSpPr>
        <p:spPr>
          <a:xfrm>
            <a:off x="6840040" y="4009430"/>
            <a:ext cx="4520581" cy="1323439"/>
          </a:xfrm>
          <a:prstGeom prst="rect">
            <a:avLst/>
          </a:prstGeom>
          <a:noFill/>
        </p:spPr>
        <p:txBody>
          <a:bodyPr wrap="square" rtlCol="0">
            <a:spAutoFit/>
          </a:bodyPr>
          <a:lstStyle/>
          <a:p>
            <a:pPr algn="ctr"/>
            <a:r>
              <a:rPr lang="en-US" sz="2000" b="1" i="0" dirty="0">
                <a:solidFill>
                  <a:schemeClr val="accent6"/>
                </a:solidFill>
                <a:effectLst/>
                <a:latin typeface="ui-sans-serif"/>
              </a:rPr>
              <a:t>Histogram: </a:t>
            </a:r>
            <a:r>
              <a:rPr lang="en-US" sz="2000" dirty="0">
                <a:solidFill>
                  <a:schemeClr val="accent6"/>
                </a:solidFill>
                <a:latin typeface="ui-sans-serif"/>
              </a:rPr>
              <a:t>R</a:t>
            </a:r>
            <a:r>
              <a:rPr lang="en-US" sz="2000" b="0" i="0" dirty="0">
                <a:solidFill>
                  <a:schemeClr val="accent6"/>
                </a:solidFill>
                <a:effectLst/>
                <a:latin typeface="ui-sans-serif"/>
              </a:rPr>
              <a:t>epresent the distribution of numerical data by grouping it into bins and displaying the frequency of data points within each bin as bars.</a:t>
            </a:r>
            <a:endParaRPr lang="en-IN" sz="2000" b="1" dirty="0">
              <a:solidFill>
                <a:schemeClr val="accent6"/>
              </a:solidFill>
            </a:endParaRPr>
          </a:p>
        </p:txBody>
      </p:sp>
      <p:sp>
        <p:nvSpPr>
          <p:cNvPr id="27" name="TextBox 26">
            <a:extLst>
              <a:ext uri="{FF2B5EF4-FFF2-40B4-BE49-F238E27FC236}">
                <a16:creationId xmlns:a16="http://schemas.microsoft.com/office/drawing/2014/main" id="{038E6259-0FE5-0EF0-770C-AFE237751FAA}"/>
              </a:ext>
            </a:extLst>
          </p:cNvPr>
          <p:cNvSpPr txBox="1"/>
          <p:nvPr/>
        </p:nvSpPr>
        <p:spPr>
          <a:xfrm>
            <a:off x="333389" y="2930760"/>
            <a:ext cx="4485555" cy="1323439"/>
          </a:xfrm>
          <a:prstGeom prst="rect">
            <a:avLst/>
          </a:prstGeom>
          <a:noFill/>
        </p:spPr>
        <p:txBody>
          <a:bodyPr wrap="square" rtlCol="0">
            <a:spAutoFit/>
          </a:bodyPr>
          <a:lstStyle/>
          <a:p>
            <a:r>
              <a:rPr lang="en-US" sz="2000" b="1" dirty="0">
                <a:solidFill>
                  <a:srgbClr val="00B0F0"/>
                </a:solidFill>
                <a:latin typeface="ui-sans-serif"/>
              </a:rPr>
              <a:t>C</a:t>
            </a:r>
            <a:r>
              <a:rPr lang="en-US" sz="2000" b="1" i="0" dirty="0">
                <a:solidFill>
                  <a:srgbClr val="00B0F0"/>
                </a:solidFill>
                <a:effectLst/>
                <a:latin typeface="ui-sans-serif"/>
              </a:rPr>
              <a:t>ount plot: </a:t>
            </a:r>
            <a:r>
              <a:rPr lang="en-US" sz="2000" b="0" i="0" dirty="0">
                <a:solidFill>
                  <a:srgbClr val="00B0F0"/>
                </a:solidFill>
                <a:effectLst/>
                <a:latin typeface="ui-sans-serif"/>
              </a:rPr>
              <a:t>Visualize the frequency of categories in a dataset by displaying the count of occurrences for each category as bars.</a:t>
            </a:r>
            <a:endParaRPr lang="en-IN" sz="2000" b="1" dirty="0">
              <a:solidFill>
                <a:srgbClr val="00B0F0"/>
              </a:solidFill>
            </a:endParaRPr>
          </a:p>
        </p:txBody>
      </p:sp>
      <p:sp>
        <p:nvSpPr>
          <p:cNvPr id="28" name="TextBox 27">
            <a:extLst>
              <a:ext uri="{FF2B5EF4-FFF2-40B4-BE49-F238E27FC236}">
                <a16:creationId xmlns:a16="http://schemas.microsoft.com/office/drawing/2014/main" id="{910CAD8F-20F9-CAB6-A9CD-0B7B4669FE6C}"/>
              </a:ext>
            </a:extLst>
          </p:cNvPr>
          <p:cNvSpPr txBox="1"/>
          <p:nvPr/>
        </p:nvSpPr>
        <p:spPr>
          <a:xfrm>
            <a:off x="7633511" y="2050756"/>
            <a:ext cx="4047250" cy="1631216"/>
          </a:xfrm>
          <a:prstGeom prst="rect">
            <a:avLst/>
          </a:prstGeom>
          <a:noFill/>
        </p:spPr>
        <p:txBody>
          <a:bodyPr wrap="square" rtlCol="0">
            <a:spAutoFit/>
          </a:bodyPr>
          <a:lstStyle/>
          <a:p>
            <a:pPr algn="ctr"/>
            <a:r>
              <a:rPr lang="en-US" sz="2000" b="1" dirty="0">
                <a:solidFill>
                  <a:srgbClr val="C00000"/>
                </a:solidFill>
                <a:latin typeface="ui-sans-serif"/>
              </a:rPr>
              <a:t>H</a:t>
            </a:r>
            <a:r>
              <a:rPr lang="en-US" sz="2000" b="1" i="0" dirty="0">
                <a:solidFill>
                  <a:srgbClr val="C00000"/>
                </a:solidFill>
                <a:effectLst/>
                <a:latin typeface="ui-sans-serif"/>
              </a:rPr>
              <a:t>eatmap</a:t>
            </a:r>
            <a:r>
              <a:rPr lang="en-US" sz="2000" b="0" i="0" dirty="0">
                <a:solidFill>
                  <a:srgbClr val="C00000"/>
                </a:solidFill>
                <a:effectLst/>
                <a:latin typeface="ui-sans-serif"/>
              </a:rPr>
              <a:t> </a:t>
            </a:r>
            <a:r>
              <a:rPr lang="en-US" sz="2000" dirty="0">
                <a:solidFill>
                  <a:srgbClr val="C00000"/>
                </a:solidFill>
                <a:latin typeface="ui-sans-serif"/>
              </a:rPr>
              <a:t>:R</a:t>
            </a:r>
            <a:r>
              <a:rPr lang="en-US" sz="2000" b="0" i="0" dirty="0">
                <a:solidFill>
                  <a:srgbClr val="C00000"/>
                </a:solidFill>
                <a:effectLst/>
                <a:latin typeface="ui-sans-serif"/>
              </a:rPr>
              <a:t>epresent data in a matrix format, where values are depicted by color intensity, making it effective for visualizing correlations or patterns in large datasets.</a:t>
            </a:r>
            <a:endParaRPr lang="en-IN" sz="2000" b="1" dirty="0">
              <a:solidFill>
                <a:srgbClr val="C00000"/>
              </a:solidFill>
            </a:endParaRPr>
          </a:p>
        </p:txBody>
      </p:sp>
      <p:grpSp>
        <p:nvGrpSpPr>
          <p:cNvPr id="29" name="Group 28">
            <a:extLst>
              <a:ext uri="{FF2B5EF4-FFF2-40B4-BE49-F238E27FC236}">
                <a16:creationId xmlns:a16="http://schemas.microsoft.com/office/drawing/2014/main" id="{1574D9A6-28CA-96FE-35B8-087044540FD5}"/>
              </a:ext>
            </a:extLst>
          </p:cNvPr>
          <p:cNvGrpSpPr/>
          <p:nvPr/>
        </p:nvGrpSpPr>
        <p:grpSpPr>
          <a:xfrm>
            <a:off x="4325476" y="1492775"/>
            <a:ext cx="3541048" cy="4366395"/>
            <a:chOff x="4178662" y="1162008"/>
            <a:chExt cx="3833638" cy="4533944"/>
          </a:xfrm>
        </p:grpSpPr>
        <p:sp>
          <p:nvSpPr>
            <p:cNvPr id="30" name="Freeform: Shape 29">
              <a:extLst>
                <a:ext uri="{FF2B5EF4-FFF2-40B4-BE49-F238E27FC236}">
                  <a16:creationId xmlns:a16="http://schemas.microsoft.com/office/drawing/2014/main" id="{F74B1498-431B-70B2-8BD1-E0DE664E128C}"/>
                </a:ext>
              </a:extLst>
            </p:cNvPr>
            <p:cNvSpPr/>
            <p:nvPr/>
          </p:nvSpPr>
          <p:spPr>
            <a:xfrm>
              <a:off x="5646176" y="4750627"/>
              <a:ext cx="442074" cy="945325"/>
            </a:xfrm>
            <a:custGeom>
              <a:avLst/>
              <a:gdLst>
                <a:gd name="connsiteX0" fmla="*/ 128070 w 442074"/>
                <a:gd name="connsiteY0" fmla="*/ 52 h 945325"/>
                <a:gd name="connsiteX1" fmla="*/ 442029 w 442074"/>
                <a:gd name="connsiteY1" fmla="*/ 898435 h 945325"/>
                <a:gd name="connsiteX2" fmla="*/ 355696 w 442074"/>
                <a:gd name="connsiteY2" fmla="*/ 917725 h 945325"/>
                <a:gd name="connsiteX3" fmla="*/ 197607 w 442074"/>
                <a:gd name="connsiteY3" fmla="*/ 540201 h 945325"/>
                <a:gd name="connsiteX4" fmla="*/ 170971 w 442074"/>
                <a:gd name="connsiteY4" fmla="*/ 474797 h 945325"/>
                <a:gd name="connsiteX5" fmla="*/ 170971 w 442074"/>
                <a:gd name="connsiteY5" fmla="*/ 190471 h 945325"/>
                <a:gd name="connsiteX6" fmla="*/ 55181 w 442074"/>
                <a:gd name="connsiteY6" fmla="*/ 190471 h 945325"/>
                <a:gd name="connsiteX7" fmla="*/ 0 w 442074"/>
                <a:gd name="connsiteY7" fmla="*/ 54974 h 945325"/>
                <a:gd name="connsiteX8" fmla="*/ 128070 w 442074"/>
                <a:gd name="connsiteY8" fmla="*/ 52 h 945325"/>
                <a:gd name="connsiteX0" fmla="*/ 128070 w 442074"/>
                <a:gd name="connsiteY0" fmla="*/ 52 h 945325"/>
                <a:gd name="connsiteX1" fmla="*/ 442029 w 442074"/>
                <a:gd name="connsiteY1" fmla="*/ 898435 h 945325"/>
                <a:gd name="connsiteX2" fmla="*/ 355696 w 442074"/>
                <a:gd name="connsiteY2" fmla="*/ 917725 h 945325"/>
                <a:gd name="connsiteX3" fmla="*/ 197607 w 442074"/>
                <a:gd name="connsiteY3" fmla="*/ 540201 h 945325"/>
                <a:gd name="connsiteX4" fmla="*/ 170971 w 442074"/>
                <a:gd name="connsiteY4" fmla="*/ 474797 h 945325"/>
                <a:gd name="connsiteX5" fmla="*/ 170971 w 442074"/>
                <a:gd name="connsiteY5" fmla="*/ 190471 h 945325"/>
                <a:gd name="connsiteX6" fmla="*/ 0 w 442074"/>
                <a:gd name="connsiteY6" fmla="*/ 54974 h 945325"/>
                <a:gd name="connsiteX7" fmla="*/ 128070 w 442074"/>
                <a:gd name="connsiteY7" fmla="*/ 52 h 945325"/>
                <a:gd name="connsiteX0" fmla="*/ 128070 w 442074"/>
                <a:gd name="connsiteY0" fmla="*/ 52 h 945325"/>
                <a:gd name="connsiteX1" fmla="*/ 442029 w 442074"/>
                <a:gd name="connsiteY1" fmla="*/ 898435 h 945325"/>
                <a:gd name="connsiteX2" fmla="*/ 355696 w 442074"/>
                <a:gd name="connsiteY2" fmla="*/ 917725 h 945325"/>
                <a:gd name="connsiteX3" fmla="*/ 197607 w 442074"/>
                <a:gd name="connsiteY3" fmla="*/ 540201 h 945325"/>
                <a:gd name="connsiteX4" fmla="*/ 170971 w 442074"/>
                <a:gd name="connsiteY4" fmla="*/ 190471 h 945325"/>
                <a:gd name="connsiteX5" fmla="*/ 0 w 442074"/>
                <a:gd name="connsiteY5" fmla="*/ 54974 h 945325"/>
                <a:gd name="connsiteX6" fmla="*/ 128070 w 442074"/>
                <a:gd name="connsiteY6" fmla="*/ 52 h 94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74" h="945325">
                  <a:moveTo>
                    <a:pt x="128070" y="52"/>
                  </a:moveTo>
                  <a:cubicBezTo>
                    <a:pt x="248400" y="-3128"/>
                    <a:pt x="414080" y="135654"/>
                    <a:pt x="442029" y="898435"/>
                  </a:cubicBezTo>
                  <a:cubicBezTo>
                    <a:pt x="444106" y="948387"/>
                    <a:pt x="374940" y="963985"/>
                    <a:pt x="355696" y="917725"/>
                  </a:cubicBezTo>
                  <a:lnTo>
                    <a:pt x="197607" y="540201"/>
                  </a:lnTo>
                  <a:lnTo>
                    <a:pt x="170971" y="190471"/>
                  </a:lnTo>
                  <a:lnTo>
                    <a:pt x="0" y="54974"/>
                  </a:lnTo>
                  <a:cubicBezTo>
                    <a:pt x="0" y="54974"/>
                    <a:pt x="55872" y="1960"/>
                    <a:pt x="128070" y="52"/>
                  </a:cubicBezTo>
                  <a:close/>
                </a:path>
              </a:pathLst>
            </a:custGeom>
            <a:solidFill>
              <a:srgbClr val="F8B100"/>
            </a:solidFill>
            <a:ln>
              <a:noFill/>
            </a:ln>
          </p:spPr>
          <p:txBody>
            <a:bodyPr spcFirstLastPara="1" wrap="square" lIns="28575" tIns="28575" rIns="28575" bIns="285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1" name="Freeform: Shape 30">
              <a:extLst>
                <a:ext uri="{FF2B5EF4-FFF2-40B4-BE49-F238E27FC236}">
                  <a16:creationId xmlns:a16="http://schemas.microsoft.com/office/drawing/2014/main" id="{ABB6B57A-887D-C9FA-E6D0-E4E27B147BF1}"/>
                </a:ext>
              </a:extLst>
            </p:cNvPr>
            <p:cNvSpPr/>
            <p:nvPr/>
          </p:nvSpPr>
          <p:spPr>
            <a:xfrm>
              <a:off x="4178662" y="1162008"/>
              <a:ext cx="3447260" cy="1337823"/>
            </a:xfrm>
            <a:custGeom>
              <a:avLst/>
              <a:gdLst>
                <a:gd name="connsiteX0" fmla="*/ 444879 w 3447260"/>
                <a:gd name="connsiteY0" fmla="*/ 609 h 1337823"/>
                <a:gd name="connsiteX1" fmla="*/ 3447260 w 3447260"/>
                <a:gd name="connsiteY1" fmla="*/ 979311 h 1337823"/>
                <a:gd name="connsiteX2" fmla="*/ 3345359 w 3447260"/>
                <a:gd name="connsiteY2" fmla="*/ 1229986 h 1337823"/>
                <a:gd name="connsiteX3" fmla="*/ 2961659 w 3447260"/>
                <a:gd name="connsiteY3" fmla="*/ 1229986 h 1337823"/>
                <a:gd name="connsiteX4" fmla="*/ 2961659 w 3447260"/>
                <a:gd name="connsiteY4" fmla="*/ 1337823 h 1337823"/>
                <a:gd name="connsiteX5" fmla="*/ 2945536 w 3447260"/>
                <a:gd name="connsiteY5" fmla="*/ 1327955 h 1337823"/>
                <a:gd name="connsiteX6" fmla="*/ 823574 w 3447260"/>
                <a:gd name="connsiteY6" fmla="*/ 601975 h 1337823"/>
                <a:gd name="connsiteX7" fmla="*/ 632907 w 3447260"/>
                <a:gd name="connsiteY7" fmla="*/ 590617 h 1337823"/>
                <a:gd name="connsiteX8" fmla="*/ 632907 w 3447260"/>
                <a:gd name="connsiteY8" fmla="*/ 315667 h 1337823"/>
                <a:gd name="connsiteX9" fmla="*/ 0 w 3447260"/>
                <a:gd name="connsiteY9" fmla="*/ 37002 h 1337823"/>
                <a:gd name="connsiteX10" fmla="*/ 444879 w 3447260"/>
                <a:gd name="connsiteY10" fmla="*/ 609 h 1337823"/>
                <a:gd name="connsiteX0" fmla="*/ 444879 w 3447260"/>
                <a:gd name="connsiteY0" fmla="*/ 609 h 1337823"/>
                <a:gd name="connsiteX1" fmla="*/ 3447260 w 3447260"/>
                <a:gd name="connsiteY1" fmla="*/ 979311 h 1337823"/>
                <a:gd name="connsiteX2" fmla="*/ 2961659 w 3447260"/>
                <a:gd name="connsiteY2" fmla="*/ 1229986 h 1337823"/>
                <a:gd name="connsiteX3" fmla="*/ 2961659 w 3447260"/>
                <a:gd name="connsiteY3" fmla="*/ 1337823 h 1337823"/>
                <a:gd name="connsiteX4" fmla="*/ 2945536 w 3447260"/>
                <a:gd name="connsiteY4" fmla="*/ 1327955 h 1337823"/>
                <a:gd name="connsiteX5" fmla="*/ 823574 w 3447260"/>
                <a:gd name="connsiteY5" fmla="*/ 601975 h 1337823"/>
                <a:gd name="connsiteX6" fmla="*/ 632907 w 3447260"/>
                <a:gd name="connsiteY6" fmla="*/ 590617 h 1337823"/>
                <a:gd name="connsiteX7" fmla="*/ 632907 w 3447260"/>
                <a:gd name="connsiteY7" fmla="*/ 315667 h 1337823"/>
                <a:gd name="connsiteX8" fmla="*/ 0 w 3447260"/>
                <a:gd name="connsiteY8" fmla="*/ 37002 h 1337823"/>
                <a:gd name="connsiteX9" fmla="*/ 444879 w 3447260"/>
                <a:gd name="connsiteY9" fmla="*/ 609 h 133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7260" h="1337823">
                  <a:moveTo>
                    <a:pt x="444879" y="609"/>
                  </a:moveTo>
                  <a:cubicBezTo>
                    <a:pt x="1061291" y="-9963"/>
                    <a:pt x="2236699" y="109094"/>
                    <a:pt x="3447260" y="979311"/>
                  </a:cubicBezTo>
                  <a:lnTo>
                    <a:pt x="2961659" y="1229986"/>
                  </a:lnTo>
                  <a:lnTo>
                    <a:pt x="2961659" y="1337823"/>
                  </a:lnTo>
                  <a:lnTo>
                    <a:pt x="2945536" y="1327955"/>
                  </a:lnTo>
                  <a:cubicBezTo>
                    <a:pt x="2544378" y="1088747"/>
                    <a:pt x="1756721" y="691955"/>
                    <a:pt x="823574" y="601975"/>
                  </a:cubicBezTo>
                  <a:lnTo>
                    <a:pt x="632907" y="590617"/>
                  </a:lnTo>
                  <a:lnTo>
                    <a:pt x="632907" y="315667"/>
                  </a:lnTo>
                  <a:lnTo>
                    <a:pt x="0" y="37002"/>
                  </a:lnTo>
                  <a:cubicBezTo>
                    <a:pt x="0" y="37002"/>
                    <a:pt x="164692" y="5414"/>
                    <a:pt x="444879" y="609"/>
                  </a:cubicBezTo>
                  <a:close/>
                </a:path>
              </a:pathLst>
            </a:custGeom>
            <a:solidFill>
              <a:srgbClr val="2B4563"/>
            </a:solidFill>
            <a:ln>
              <a:noFill/>
            </a:ln>
          </p:spPr>
          <p:txBody>
            <a:bodyPr spcFirstLastPara="1" wrap="square" lIns="28575" tIns="28575" rIns="28575" bIns="285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2" name="Freeform: Shape 31">
              <a:extLst>
                <a:ext uri="{FF2B5EF4-FFF2-40B4-BE49-F238E27FC236}">
                  <a16:creationId xmlns:a16="http://schemas.microsoft.com/office/drawing/2014/main" id="{2BE7A0B0-37AF-C297-4866-69DE37C5445E}"/>
                </a:ext>
              </a:extLst>
            </p:cNvPr>
            <p:cNvSpPr/>
            <p:nvPr/>
          </p:nvSpPr>
          <p:spPr>
            <a:xfrm>
              <a:off x="4559842" y="2080532"/>
              <a:ext cx="2693221" cy="1280057"/>
            </a:xfrm>
            <a:custGeom>
              <a:avLst/>
              <a:gdLst>
                <a:gd name="connsiteX0" fmla="*/ 520464 w 2693221"/>
                <a:gd name="connsiteY0" fmla="*/ 22 h 1280057"/>
                <a:gd name="connsiteX1" fmla="*/ 2693221 w 2693221"/>
                <a:gd name="connsiteY1" fmla="*/ 973272 h 1280057"/>
                <a:gd name="connsiteX2" fmla="*/ 2586592 w 2693221"/>
                <a:gd name="connsiteY2" fmla="*/ 1235255 h 1280057"/>
                <a:gd name="connsiteX3" fmla="*/ 2213945 w 2693221"/>
                <a:gd name="connsiteY3" fmla="*/ 1235255 h 1280057"/>
                <a:gd name="connsiteX4" fmla="*/ 2213945 w 2693221"/>
                <a:gd name="connsiteY4" fmla="*/ 1280057 h 1280057"/>
                <a:gd name="connsiteX5" fmla="*/ 2125921 w 2693221"/>
                <a:gd name="connsiteY5" fmla="*/ 1219998 h 1280057"/>
                <a:gd name="connsiteX6" fmla="*/ 436454 w 2693221"/>
                <a:gd name="connsiteY6" fmla="*/ 587335 h 1280057"/>
                <a:gd name="connsiteX7" fmla="*/ 432385 w 2693221"/>
                <a:gd name="connsiteY7" fmla="*/ 587269 h 1280057"/>
                <a:gd name="connsiteX8" fmla="*/ 432385 w 2693221"/>
                <a:gd name="connsiteY8" fmla="*/ 280754 h 1280057"/>
                <a:gd name="connsiteX9" fmla="*/ 0 w 2693221"/>
                <a:gd name="connsiteY9" fmla="*/ 52824 h 1280057"/>
                <a:gd name="connsiteX10" fmla="*/ 520464 w 2693221"/>
                <a:gd name="connsiteY10" fmla="*/ 22 h 1280057"/>
                <a:gd name="connsiteX0" fmla="*/ 520464 w 2693221"/>
                <a:gd name="connsiteY0" fmla="*/ 22 h 1280057"/>
                <a:gd name="connsiteX1" fmla="*/ 2693221 w 2693221"/>
                <a:gd name="connsiteY1" fmla="*/ 973272 h 1280057"/>
                <a:gd name="connsiteX2" fmla="*/ 2213945 w 2693221"/>
                <a:gd name="connsiteY2" fmla="*/ 1235255 h 1280057"/>
                <a:gd name="connsiteX3" fmla="*/ 2213945 w 2693221"/>
                <a:gd name="connsiteY3" fmla="*/ 1280057 h 1280057"/>
                <a:gd name="connsiteX4" fmla="*/ 2125921 w 2693221"/>
                <a:gd name="connsiteY4" fmla="*/ 1219998 h 1280057"/>
                <a:gd name="connsiteX5" fmla="*/ 436454 w 2693221"/>
                <a:gd name="connsiteY5" fmla="*/ 587335 h 1280057"/>
                <a:gd name="connsiteX6" fmla="*/ 432385 w 2693221"/>
                <a:gd name="connsiteY6" fmla="*/ 587269 h 1280057"/>
                <a:gd name="connsiteX7" fmla="*/ 432385 w 2693221"/>
                <a:gd name="connsiteY7" fmla="*/ 280754 h 1280057"/>
                <a:gd name="connsiteX8" fmla="*/ 0 w 2693221"/>
                <a:gd name="connsiteY8" fmla="*/ 52824 h 1280057"/>
                <a:gd name="connsiteX9" fmla="*/ 520464 w 2693221"/>
                <a:gd name="connsiteY9" fmla="*/ 22 h 1280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3221" h="1280057">
                  <a:moveTo>
                    <a:pt x="520464" y="22"/>
                  </a:moveTo>
                  <a:cubicBezTo>
                    <a:pt x="1051514" y="2099"/>
                    <a:pt x="1906997" y="157775"/>
                    <a:pt x="2693221" y="973272"/>
                  </a:cubicBezTo>
                  <a:lnTo>
                    <a:pt x="2213945" y="1235255"/>
                  </a:lnTo>
                  <a:lnTo>
                    <a:pt x="2213945" y="1280057"/>
                  </a:lnTo>
                  <a:lnTo>
                    <a:pt x="2125921" y="1219998"/>
                  </a:lnTo>
                  <a:cubicBezTo>
                    <a:pt x="1750821" y="971408"/>
                    <a:pt x="1122125" y="631647"/>
                    <a:pt x="436454" y="587335"/>
                  </a:cubicBezTo>
                  <a:lnTo>
                    <a:pt x="432385" y="587269"/>
                  </a:lnTo>
                  <a:lnTo>
                    <a:pt x="432385" y="280754"/>
                  </a:lnTo>
                  <a:lnTo>
                    <a:pt x="0" y="52824"/>
                  </a:lnTo>
                  <a:cubicBezTo>
                    <a:pt x="0" y="52824"/>
                    <a:pt x="201834" y="-1225"/>
                    <a:pt x="520464" y="22"/>
                  </a:cubicBezTo>
                  <a:close/>
                </a:path>
              </a:pathLst>
            </a:custGeom>
            <a:solidFill>
              <a:srgbClr val="902411"/>
            </a:solidFill>
            <a:ln>
              <a:noFill/>
            </a:ln>
          </p:spPr>
          <p:txBody>
            <a:bodyPr spcFirstLastPara="1" wrap="square" lIns="28575" tIns="28575" rIns="28575" bIns="285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3" name="Freeform: Shape 32">
              <a:extLst>
                <a:ext uri="{FF2B5EF4-FFF2-40B4-BE49-F238E27FC236}">
                  <a16:creationId xmlns:a16="http://schemas.microsoft.com/office/drawing/2014/main" id="{2EBC02CE-E510-3FDF-C316-809251584888}"/>
                </a:ext>
              </a:extLst>
            </p:cNvPr>
            <p:cNvSpPr/>
            <p:nvPr/>
          </p:nvSpPr>
          <p:spPr>
            <a:xfrm>
              <a:off x="4930621" y="2964147"/>
              <a:ext cx="1961022" cy="1262385"/>
            </a:xfrm>
            <a:custGeom>
              <a:avLst/>
              <a:gdLst>
                <a:gd name="connsiteX0" fmla="*/ 470598 w 1961022"/>
                <a:gd name="connsiteY0" fmla="*/ 1011 h 1262385"/>
                <a:gd name="connsiteX1" fmla="*/ 1961022 w 1961022"/>
                <a:gd name="connsiteY1" fmla="*/ 978842 h 1262385"/>
                <a:gd name="connsiteX2" fmla="*/ 1848254 w 1961022"/>
                <a:gd name="connsiteY2" fmla="*/ 1255854 h 1262385"/>
                <a:gd name="connsiteX3" fmla="*/ 1587980 w 1961022"/>
                <a:gd name="connsiteY3" fmla="*/ 1255854 h 1262385"/>
                <a:gd name="connsiteX4" fmla="*/ 1587980 w 1961022"/>
                <a:gd name="connsiteY4" fmla="*/ 1262385 h 1262385"/>
                <a:gd name="connsiteX5" fmla="*/ 1539854 w 1961022"/>
                <a:gd name="connsiteY5" fmla="*/ 1208667 h 1262385"/>
                <a:gd name="connsiteX6" fmla="*/ 502575 w 1961022"/>
                <a:gd name="connsiteY6" fmla="*/ 574188 h 1262385"/>
                <a:gd name="connsiteX7" fmla="*/ 397236 w 1961022"/>
                <a:gd name="connsiteY7" fmla="*/ 571743 h 1262385"/>
                <a:gd name="connsiteX8" fmla="*/ 397236 w 1961022"/>
                <a:gd name="connsiteY8" fmla="*/ 258684 h 1262385"/>
                <a:gd name="connsiteX9" fmla="*/ 0 w 1961022"/>
                <a:gd name="connsiteY9" fmla="*/ 81772 h 1262385"/>
                <a:gd name="connsiteX10" fmla="*/ 470598 w 1961022"/>
                <a:gd name="connsiteY10" fmla="*/ 1011 h 1262385"/>
                <a:gd name="connsiteX0" fmla="*/ 470598 w 1961022"/>
                <a:gd name="connsiteY0" fmla="*/ 1011 h 1262385"/>
                <a:gd name="connsiteX1" fmla="*/ 1961022 w 1961022"/>
                <a:gd name="connsiteY1" fmla="*/ 978842 h 1262385"/>
                <a:gd name="connsiteX2" fmla="*/ 1587980 w 1961022"/>
                <a:gd name="connsiteY2" fmla="*/ 1255854 h 1262385"/>
                <a:gd name="connsiteX3" fmla="*/ 1587980 w 1961022"/>
                <a:gd name="connsiteY3" fmla="*/ 1262385 h 1262385"/>
                <a:gd name="connsiteX4" fmla="*/ 1539854 w 1961022"/>
                <a:gd name="connsiteY4" fmla="*/ 1208667 h 1262385"/>
                <a:gd name="connsiteX5" fmla="*/ 502575 w 1961022"/>
                <a:gd name="connsiteY5" fmla="*/ 574188 h 1262385"/>
                <a:gd name="connsiteX6" fmla="*/ 397236 w 1961022"/>
                <a:gd name="connsiteY6" fmla="*/ 571743 h 1262385"/>
                <a:gd name="connsiteX7" fmla="*/ 397236 w 1961022"/>
                <a:gd name="connsiteY7" fmla="*/ 258684 h 1262385"/>
                <a:gd name="connsiteX8" fmla="*/ 0 w 1961022"/>
                <a:gd name="connsiteY8" fmla="*/ 81772 h 1262385"/>
                <a:gd name="connsiteX9" fmla="*/ 470598 w 1961022"/>
                <a:gd name="connsiteY9" fmla="*/ 1011 h 12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022" h="1262385">
                  <a:moveTo>
                    <a:pt x="470598" y="1011"/>
                  </a:moveTo>
                  <a:cubicBezTo>
                    <a:pt x="842218" y="15942"/>
                    <a:pt x="1391509" y="202772"/>
                    <a:pt x="1961022" y="978842"/>
                  </a:cubicBezTo>
                  <a:lnTo>
                    <a:pt x="1587980" y="1255854"/>
                  </a:lnTo>
                  <a:lnTo>
                    <a:pt x="1587980" y="1262385"/>
                  </a:lnTo>
                  <a:lnTo>
                    <a:pt x="1539854" y="1208667"/>
                  </a:lnTo>
                  <a:cubicBezTo>
                    <a:pt x="1310272" y="959798"/>
                    <a:pt x="924965" y="619480"/>
                    <a:pt x="502575" y="574188"/>
                  </a:cubicBezTo>
                  <a:lnTo>
                    <a:pt x="397236" y="571743"/>
                  </a:lnTo>
                  <a:lnTo>
                    <a:pt x="397236" y="258684"/>
                  </a:lnTo>
                  <a:lnTo>
                    <a:pt x="0" y="81772"/>
                  </a:lnTo>
                  <a:cubicBezTo>
                    <a:pt x="0" y="81772"/>
                    <a:pt x="181559" y="-10603"/>
                    <a:pt x="470598" y="1011"/>
                  </a:cubicBezTo>
                  <a:close/>
                </a:path>
              </a:pathLst>
            </a:custGeom>
            <a:solidFill>
              <a:srgbClr val="13A1D8"/>
            </a:solidFill>
            <a:ln>
              <a:noFill/>
            </a:ln>
          </p:spPr>
          <p:txBody>
            <a:bodyPr spcFirstLastPara="1" wrap="square" lIns="28575" tIns="28575" rIns="28575" bIns="285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4" name="Freeform: Shape 33">
              <a:extLst>
                <a:ext uri="{FF2B5EF4-FFF2-40B4-BE49-F238E27FC236}">
                  <a16:creationId xmlns:a16="http://schemas.microsoft.com/office/drawing/2014/main" id="{1ECCFCCC-99EE-A396-DE56-D35208D65AFF}"/>
                </a:ext>
              </a:extLst>
            </p:cNvPr>
            <p:cNvSpPr/>
            <p:nvPr/>
          </p:nvSpPr>
          <p:spPr>
            <a:xfrm>
              <a:off x="5292558" y="3837775"/>
              <a:ext cx="1246505" cy="1422328"/>
            </a:xfrm>
            <a:custGeom>
              <a:avLst/>
              <a:gdLst>
                <a:gd name="connsiteX0" fmla="*/ 301237 w 1246505"/>
                <a:gd name="connsiteY0" fmla="*/ 61 h 1456119"/>
                <a:gd name="connsiteX1" fmla="*/ 1246505 w 1246505"/>
                <a:gd name="connsiteY1" fmla="*/ 973521 h 1456119"/>
                <a:gd name="connsiteX2" fmla="*/ 1120304 w 1246505"/>
                <a:gd name="connsiteY2" fmla="*/ 1284202 h 1456119"/>
                <a:gd name="connsiteX3" fmla="*/ 1052588 w 1246505"/>
                <a:gd name="connsiteY3" fmla="*/ 1284202 h 1456119"/>
                <a:gd name="connsiteX4" fmla="*/ 1052588 w 1246505"/>
                <a:gd name="connsiteY4" fmla="*/ 1450903 h 1456119"/>
                <a:gd name="connsiteX5" fmla="*/ 1050469 w 1246505"/>
                <a:gd name="connsiteY5" fmla="*/ 1456119 h 1456119"/>
                <a:gd name="connsiteX6" fmla="*/ 409164 w 1246505"/>
                <a:gd name="connsiteY6" fmla="*/ 575109 h 1456119"/>
                <a:gd name="connsiteX7" fmla="*/ 353618 w 1246505"/>
                <a:gd name="connsiteY7" fmla="*/ 559920 h 1456119"/>
                <a:gd name="connsiteX8" fmla="*/ 353618 w 1246505"/>
                <a:gd name="connsiteY8" fmla="*/ 242804 h 1456119"/>
                <a:gd name="connsiteX9" fmla="*/ 0 w 1246505"/>
                <a:gd name="connsiteY9" fmla="*/ 99363 h 1456119"/>
                <a:gd name="connsiteX10" fmla="*/ 301237 w 1246505"/>
                <a:gd name="connsiteY10" fmla="*/ 61 h 1456119"/>
                <a:gd name="connsiteX0" fmla="*/ 301237 w 1246505"/>
                <a:gd name="connsiteY0" fmla="*/ 61 h 1456119"/>
                <a:gd name="connsiteX1" fmla="*/ 1246505 w 1246505"/>
                <a:gd name="connsiteY1" fmla="*/ 973521 h 1456119"/>
                <a:gd name="connsiteX2" fmla="*/ 1052588 w 1246505"/>
                <a:gd name="connsiteY2" fmla="*/ 1284202 h 1456119"/>
                <a:gd name="connsiteX3" fmla="*/ 1052588 w 1246505"/>
                <a:gd name="connsiteY3" fmla="*/ 1450903 h 1456119"/>
                <a:gd name="connsiteX4" fmla="*/ 1050469 w 1246505"/>
                <a:gd name="connsiteY4" fmla="*/ 1456119 h 1456119"/>
                <a:gd name="connsiteX5" fmla="*/ 409164 w 1246505"/>
                <a:gd name="connsiteY5" fmla="*/ 575109 h 1456119"/>
                <a:gd name="connsiteX6" fmla="*/ 353618 w 1246505"/>
                <a:gd name="connsiteY6" fmla="*/ 559920 h 1456119"/>
                <a:gd name="connsiteX7" fmla="*/ 353618 w 1246505"/>
                <a:gd name="connsiteY7" fmla="*/ 242804 h 1456119"/>
                <a:gd name="connsiteX8" fmla="*/ 0 w 1246505"/>
                <a:gd name="connsiteY8" fmla="*/ 99363 h 1456119"/>
                <a:gd name="connsiteX9" fmla="*/ 301237 w 1246505"/>
                <a:gd name="connsiteY9" fmla="*/ 61 h 1456119"/>
                <a:gd name="connsiteX0" fmla="*/ 301237 w 1246505"/>
                <a:gd name="connsiteY0" fmla="*/ 61 h 1450903"/>
                <a:gd name="connsiteX1" fmla="*/ 1246505 w 1246505"/>
                <a:gd name="connsiteY1" fmla="*/ 973521 h 1450903"/>
                <a:gd name="connsiteX2" fmla="*/ 1052588 w 1246505"/>
                <a:gd name="connsiteY2" fmla="*/ 1284202 h 1450903"/>
                <a:gd name="connsiteX3" fmla="*/ 1052588 w 1246505"/>
                <a:gd name="connsiteY3" fmla="*/ 1450903 h 1450903"/>
                <a:gd name="connsiteX4" fmla="*/ 1033800 w 1246505"/>
                <a:gd name="connsiteY4" fmla="*/ 1389444 h 1450903"/>
                <a:gd name="connsiteX5" fmla="*/ 409164 w 1246505"/>
                <a:gd name="connsiteY5" fmla="*/ 575109 h 1450903"/>
                <a:gd name="connsiteX6" fmla="*/ 353618 w 1246505"/>
                <a:gd name="connsiteY6" fmla="*/ 559920 h 1450903"/>
                <a:gd name="connsiteX7" fmla="*/ 353618 w 1246505"/>
                <a:gd name="connsiteY7" fmla="*/ 242804 h 1450903"/>
                <a:gd name="connsiteX8" fmla="*/ 0 w 1246505"/>
                <a:gd name="connsiteY8" fmla="*/ 99363 h 1450903"/>
                <a:gd name="connsiteX9" fmla="*/ 301237 w 1246505"/>
                <a:gd name="connsiteY9" fmla="*/ 61 h 1450903"/>
                <a:gd name="connsiteX0" fmla="*/ 301237 w 1246505"/>
                <a:gd name="connsiteY0" fmla="*/ 61 h 1422328"/>
                <a:gd name="connsiteX1" fmla="*/ 1246505 w 1246505"/>
                <a:gd name="connsiteY1" fmla="*/ 973521 h 1422328"/>
                <a:gd name="connsiteX2" fmla="*/ 1052588 w 1246505"/>
                <a:gd name="connsiteY2" fmla="*/ 1284202 h 1422328"/>
                <a:gd name="connsiteX3" fmla="*/ 1050206 w 1246505"/>
                <a:gd name="connsiteY3" fmla="*/ 1422328 h 1422328"/>
                <a:gd name="connsiteX4" fmla="*/ 1033800 w 1246505"/>
                <a:gd name="connsiteY4" fmla="*/ 1389444 h 1422328"/>
                <a:gd name="connsiteX5" fmla="*/ 409164 w 1246505"/>
                <a:gd name="connsiteY5" fmla="*/ 575109 h 1422328"/>
                <a:gd name="connsiteX6" fmla="*/ 353618 w 1246505"/>
                <a:gd name="connsiteY6" fmla="*/ 559920 h 1422328"/>
                <a:gd name="connsiteX7" fmla="*/ 353618 w 1246505"/>
                <a:gd name="connsiteY7" fmla="*/ 242804 h 1422328"/>
                <a:gd name="connsiteX8" fmla="*/ 0 w 1246505"/>
                <a:gd name="connsiteY8" fmla="*/ 99363 h 1422328"/>
                <a:gd name="connsiteX9" fmla="*/ 301237 w 1246505"/>
                <a:gd name="connsiteY9" fmla="*/ 61 h 1422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6505" h="1422328">
                  <a:moveTo>
                    <a:pt x="301237" y="61"/>
                  </a:moveTo>
                  <a:cubicBezTo>
                    <a:pt x="538558" y="3819"/>
                    <a:pt x="888167" y="181392"/>
                    <a:pt x="1246505" y="973521"/>
                  </a:cubicBezTo>
                  <a:lnTo>
                    <a:pt x="1052588" y="1284202"/>
                  </a:lnTo>
                  <a:lnTo>
                    <a:pt x="1050206" y="1422328"/>
                  </a:lnTo>
                  <a:lnTo>
                    <a:pt x="1033800" y="1389444"/>
                  </a:lnTo>
                  <a:cubicBezTo>
                    <a:pt x="1033800" y="1389444"/>
                    <a:pt x="719181" y="709082"/>
                    <a:pt x="409164" y="575109"/>
                  </a:cubicBezTo>
                  <a:lnTo>
                    <a:pt x="353618" y="559920"/>
                  </a:lnTo>
                  <a:lnTo>
                    <a:pt x="353618" y="242804"/>
                  </a:lnTo>
                  <a:lnTo>
                    <a:pt x="0" y="99363"/>
                  </a:lnTo>
                  <a:cubicBezTo>
                    <a:pt x="0" y="99363"/>
                    <a:pt x="116655" y="-2862"/>
                    <a:pt x="301237" y="61"/>
                  </a:cubicBezTo>
                  <a:close/>
                </a:path>
              </a:pathLst>
            </a:custGeom>
            <a:solidFill>
              <a:srgbClr val="7D9445"/>
            </a:solidFill>
            <a:ln>
              <a:noFill/>
            </a:ln>
          </p:spPr>
          <p:txBody>
            <a:bodyPr spcFirstLastPara="1" wrap="square" lIns="28575" tIns="28575" rIns="28575" bIns="285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5" name="Freeform: Shape 34">
              <a:extLst>
                <a:ext uri="{FF2B5EF4-FFF2-40B4-BE49-F238E27FC236}">
                  <a16:creationId xmlns:a16="http://schemas.microsoft.com/office/drawing/2014/main" id="{CC4AFA00-FFB2-A050-FB03-66AAC3429770}"/>
                </a:ext>
              </a:extLst>
            </p:cNvPr>
            <p:cNvSpPr/>
            <p:nvPr/>
          </p:nvSpPr>
          <p:spPr>
            <a:xfrm>
              <a:off x="4623074" y="1394681"/>
              <a:ext cx="2693585" cy="644156"/>
            </a:xfrm>
            <a:custGeom>
              <a:avLst/>
              <a:gdLst>
                <a:gd name="connsiteX0" fmla="*/ 0 w 2693585"/>
                <a:gd name="connsiteY0" fmla="*/ 0 h 644156"/>
                <a:gd name="connsiteX1" fmla="*/ 57143 w 2693585"/>
                <a:gd name="connsiteY1" fmla="*/ 13474 h 644156"/>
                <a:gd name="connsiteX2" fmla="*/ 741184 w 2693585"/>
                <a:gd name="connsiteY2" fmla="*/ 127783 h 644156"/>
                <a:gd name="connsiteX3" fmla="*/ 1926740 w 2693585"/>
                <a:gd name="connsiteY3" fmla="*/ 158657 h 644156"/>
                <a:gd name="connsiteX4" fmla="*/ 1950908 w 2693585"/>
                <a:gd name="connsiteY4" fmla="*/ 156422 h 644156"/>
                <a:gd name="connsiteX5" fmla="*/ 2109705 w 2693585"/>
                <a:gd name="connsiteY5" fmla="*/ 225106 h 644156"/>
                <a:gd name="connsiteX6" fmla="*/ 2551560 w 2693585"/>
                <a:gd name="connsiteY6" fmla="*/ 454303 h 644156"/>
                <a:gd name="connsiteX7" fmla="*/ 2693585 w 2693585"/>
                <a:gd name="connsiteY7" fmla="*/ 541357 h 644156"/>
                <a:gd name="connsiteX8" fmla="*/ 2509264 w 2693585"/>
                <a:gd name="connsiteY8" fmla="*/ 572174 h 644156"/>
                <a:gd name="connsiteX9" fmla="*/ 1893216 w 2693585"/>
                <a:gd name="connsiteY9" fmla="*/ 634739 h 644156"/>
                <a:gd name="connsiteX10" fmla="*/ 1548788 w 2693585"/>
                <a:gd name="connsiteY10" fmla="*/ 644156 h 644156"/>
                <a:gd name="connsiteX11" fmla="*/ 1354866 w 2693585"/>
                <a:gd name="connsiteY11" fmla="*/ 575476 h 644156"/>
                <a:gd name="connsiteX12" fmla="*/ 379163 w 2693585"/>
                <a:gd name="connsiteY12" fmla="*/ 369302 h 644156"/>
                <a:gd name="connsiteX13" fmla="*/ 188496 w 2693585"/>
                <a:gd name="connsiteY13" fmla="*/ 357944 h 644156"/>
                <a:gd name="connsiteX14" fmla="*/ 188496 w 2693585"/>
                <a:gd name="connsiteY14" fmla="*/ 82994 h 64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3585" h="644156">
                  <a:moveTo>
                    <a:pt x="0" y="0"/>
                  </a:moveTo>
                  <a:lnTo>
                    <a:pt x="57143" y="13474"/>
                  </a:lnTo>
                  <a:cubicBezTo>
                    <a:pt x="243787" y="54703"/>
                    <a:pt x="475830" y="97166"/>
                    <a:pt x="741184" y="127783"/>
                  </a:cubicBezTo>
                  <a:cubicBezTo>
                    <a:pt x="1064649" y="164960"/>
                    <a:pt x="1472617" y="187842"/>
                    <a:pt x="1926740" y="158657"/>
                  </a:cubicBezTo>
                  <a:lnTo>
                    <a:pt x="1950908" y="156422"/>
                  </a:lnTo>
                  <a:lnTo>
                    <a:pt x="2109705" y="225106"/>
                  </a:lnTo>
                  <a:cubicBezTo>
                    <a:pt x="2254735" y="291792"/>
                    <a:pt x="2402361" y="367786"/>
                    <a:pt x="2551560" y="454303"/>
                  </a:cubicBezTo>
                  <a:lnTo>
                    <a:pt x="2693585" y="541357"/>
                  </a:lnTo>
                  <a:lnTo>
                    <a:pt x="2509264" y="572174"/>
                  </a:lnTo>
                  <a:cubicBezTo>
                    <a:pt x="2297078" y="603925"/>
                    <a:pt x="2090818" y="623867"/>
                    <a:pt x="1893216" y="634739"/>
                  </a:cubicBezTo>
                  <a:lnTo>
                    <a:pt x="1548788" y="644156"/>
                  </a:lnTo>
                  <a:lnTo>
                    <a:pt x="1354866" y="575476"/>
                  </a:lnTo>
                  <a:cubicBezTo>
                    <a:pt x="1058564" y="479933"/>
                    <a:pt x="729093" y="403045"/>
                    <a:pt x="379163" y="369302"/>
                  </a:cubicBezTo>
                  <a:lnTo>
                    <a:pt x="188496" y="357944"/>
                  </a:lnTo>
                  <a:lnTo>
                    <a:pt x="188496" y="82994"/>
                  </a:lnTo>
                  <a:close/>
                </a:path>
              </a:pathLst>
            </a:custGeom>
            <a:solidFill>
              <a:sysClr val="windowText" lastClr="000000">
                <a:alpha val="25000"/>
              </a:sysClr>
            </a:solidFill>
            <a:ln>
              <a:noFill/>
            </a:ln>
          </p:spPr>
          <p:txBody>
            <a:bodyPr spcFirstLastPara="1" wrap="square" lIns="28575" tIns="28575" rIns="28575" bIns="285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Text" lastClr="000000"/>
                </a:solidFill>
                <a:effectLst/>
                <a:uLnTx/>
                <a:uFillTx/>
                <a:latin typeface="Calibri"/>
                <a:ea typeface="+mn-ea"/>
                <a:cs typeface="Calibri"/>
                <a:sym typeface="Calibri"/>
              </a:endParaRPr>
            </a:p>
          </p:txBody>
        </p:sp>
        <p:sp>
          <p:nvSpPr>
            <p:cNvPr id="36" name="Freeform: Shape 35">
              <a:extLst>
                <a:ext uri="{FF2B5EF4-FFF2-40B4-BE49-F238E27FC236}">
                  <a16:creationId xmlns:a16="http://schemas.microsoft.com/office/drawing/2014/main" id="{993828C6-2EB5-28A6-5E09-2B7241D3EDAB}"/>
                </a:ext>
              </a:extLst>
            </p:cNvPr>
            <p:cNvSpPr/>
            <p:nvPr/>
          </p:nvSpPr>
          <p:spPr>
            <a:xfrm>
              <a:off x="4818409" y="2269659"/>
              <a:ext cx="2181784" cy="603230"/>
            </a:xfrm>
            <a:custGeom>
              <a:avLst/>
              <a:gdLst>
                <a:gd name="connsiteX0" fmla="*/ 0 w 2181784"/>
                <a:gd name="connsiteY0" fmla="*/ 0 h 603230"/>
                <a:gd name="connsiteX1" fmla="*/ 97475 w 2181784"/>
                <a:gd name="connsiteY1" fmla="*/ 19298 h 603230"/>
                <a:gd name="connsiteX2" fmla="*/ 544860 w 2181784"/>
                <a:gd name="connsiteY2" fmla="*/ 85787 h 603230"/>
                <a:gd name="connsiteX3" fmla="*/ 1278094 w 2181784"/>
                <a:gd name="connsiteY3" fmla="*/ 130142 h 603230"/>
                <a:gd name="connsiteX4" fmla="*/ 1555382 w 2181784"/>
                <a:gd name="connsiteY4" fmla="*/ 125713 h 603230"/>
                <a:gd name="connsiteX5" fmla="*/ 1689293 w 2181784"/>
                <a:gd name="connsiteY5" fmla="*/ 197475 h 603230"/>
                <a:gd name="connsiteX6" fmla="*/ 2137343 w 2181784"/>
                <a:gd name="connsiteY6" fmla="*/ 508274 h 603230"/>
                <a:gd name="connsiteX7" fmla="*/ 2181784 w 2181784"/>
                <a:gd name="connsiteY7" fmla="*/ 547173 h 603230"/>
                <a:gd name="connsiteX8" fmla="*/ 1927151 w 2181784"/>
                <a:gd name="connsiteY8" fmla="*/ 576255 h 603230"/>
                <a:gd name="connsiteX9" fmla="*/ 1313935 w 2181784"/>
                <a:gd name="connsiteY9" fmla="*/ 603230 h 603230"/>
                <a:gd name="connsiteX10" fmla="*/ 1084356 w 2181784"/>
                <a:gd name="connsiteY10" fmla="*/ 599535 h 603230"/>
                <a:gd name="connsiteX11" fmla="*/ 1032035 w 2181784"/>
                <a:gd name="connsiteY11" fmla="*/ 597057 h 603230"/>
                <a:gd name="connsiteX12" fmla="*/ 914862 w 2181784"/>
                <a:gd name="connsiteY12" fmla="*/ 552314 h 603230"/>
                <a:gd name="connsiteX13" fmla="*/ 177887 w 2181784"/>
                <a:gd name="connsiteY13" fmla="*/ 398208 h 603230"/>
                <a:gd name="connsiteX14" fmla="*/ 173818 w 2181784"/>
                <a:gd name="connsiteY14" fmla="*/ 398142 h 603230"/>
                <a:gd name="connsiteX15" fmla="*/ 173818 w 2181784"/>
                <a:gd name="connsiteY15" fmla="*/ 91627 h 60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81784" h="603230">
                  <a:moveTo>
                    <a:pt x="0" y="0"/>
                  </a:moveTo>
                  <a:lnTo>
                    <a:pt x="97475" y="19298"/>
                  </a:lnTo>
                  <a:cubicBezTo>
                    <a:pt x="232290" y="43934"/>
                    <a:pt x="382329" y="67074"/>
                    <a:pt x="544860" y="85787"/>
                  </a:cubicBezTo>
                  <a:cubicBezTo>
                    <a:pt x="756664" y="110366"/>
                    <a:pt x="1004659" y="128651"/>
                    <a:pt x="1278094" y="130142"/>
                  </a:cubicBezTo>
                  <a:lnTo>
                    <a:pt x="1555382" y="125713"/>
                  </a:lnTo>
                  <a:lnTo>
                    <a:pt x="1689293" y="197475"/>
                  </a:lnTo>
                  <a:cubicBezTo>
                    <a:pt x="1837618" y="282327"/>
                    <a:pt x="1987833" y="384814"/>
                    <a:pt x="2137343" y="508274"/>
                  </a:cubicBezTo>
                  <a:lnTo>
                    <a:pt x="2181784" y="547173"/>
                  </a:lnTo>
                  <a:lnTo>
                    <a:pt x="1927151" y="576255"/>
                  </a:lnTo>
                  <a:cubicBezTo>
                    <a:pt x="1713341" y="595301"/>
                    <a:pt x="1507907" y="603230"/>
                    <a:pt x="1313935" y="603230"/>
                  </a:cubicBezTo>
                  <a:cubicBezTo>
                    <a:pt x="1235437" y="603230"/>
                    <a:pt x="1158847" y="601931"/>
                    <a:pt x="1084356" y="599535"/>
                  </a:cubicBezTo>
                  <a:lnTo>
                    <a:pt x="1032035" y="597057"/>
                  </a:lnTo>
                  <a:lnTo>
                    <a:pt x="914862" y="552314"/>
                  </a:lnTo>
                  <a:cubicBezTo>
                    <a:pt x="684128" y="472990"/>
                    <a:pt x="435014" y="414825"/>
                    <a:pt x="177887" y="398208"/>
                  </a:cubicBezTo>
                  <a:lnTo>
                    <a:pt x="173818" y="398142"/>
                  </a:lnTo>
                  <a:lnTo>
                    <a:pt x="173818" y="91627"/>
                  </a:lnTo>
                  <a:close/>
                </a:path>
              </a:pathLst>
            </a:custGeom>
            <a:solidFill>
              <a:sysClr val="windowText" lastClr="000000">
                <a:alpha val="25000"/>
              </a:sysClr>
            </a:solidFill>
            <a:ln>
              <a:noFill/>
            </a:ln>
          </p:spPr>
          <p:txBody>
            <a:bodyPr spcFirstLastPara="1" wrap="square" lIns="28575" tIns="28575" rIns="28575" bIns="285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Text" lastClr="000000"/>
                </a:solidFill>
                <a:effectLst/>
                <a:uLnTx/>
                <a:uFillTx/>
                <a:latin typeface="Calibri"/>
                <a:ea typeface="+mn-ea"/>
                <a:cs typeface="Calibri"/>
                <a:sym typeface="Calibri"/>
              </a:endParaRPr>
            </a:p>
          </p:txBody>
        </p:sp>
        <p:sp>
          <p:nvSpPr>
            <p:cNvPr id="37" name="Freeform: Shape 36">
              <a:extLst>
                <a:ext uri="{FF2B5EF4-FFF2-40B4-BE49-F238E27FC236}">
                  <a16:creationId xmlns:a16="http://schemas.microsoft.com/office/drawing/2014/main" id="{BE634DCB-C016-2D86-710C-2B30AF8422DA}"/>
                </a:ext>
              </a:extLst>
            </p:cNvPr>
            <p:cNvSpPr/>
            <p:nvPr/>
          </p:nvSpPr>
          <p:spPr>
            <a:xfrm>
              <a:off x="5200273" y="3166011"/>
              <a:ext cx="1481434" cy="538398"/>
            </a:xfrm>
            <a:custGeom>
              <a:avLst/>
              <a:gdLst>
                <a:gd name="connsiteX0" fmla="*/ 0 w 1481434"/>
                <a:gd name="connsiteY0" fmla="*/ 0 h 538398"/>
                <a:gd name="connsiteX1" fmla="*/ 162473 w 1481434"/>
                <a:gd name="connsiteY1" fmla="*/ 21479 h 538398"/>
                <a:gd name="connsiteX2" fmla="*/ 779652 w 1481434"/>
                <a:gd name="connsiteY2" fmla="*/ 64186 h 538398"/>
                <a:gd name="connsiteX3" fmla="*/ 973533 w 1481434"/>
                <a:gd name="connsiteY3" fmla="*/ 65163 h 538398"/>
                <a:gd name="connsiteX4" fmla="*/ 1067502 w 1481434"/>
                <a:gd name="connsiteY4" fmla="*/ 130477 h 538398"/>
                <a:gd name="connsiteX5" fmla="*/ 1479058 w 1481434"/>
                <a:gd name="connsiteY5" fmla="*/ 512757 h 538398"/>
                <a:gd name="connsiteX6" fmla="*/ 1481434 w 1481434"/>
                <a:gd name="connsiteY6" fmla="*/ 515575 h 538398"/>
                <a:gd name="connsiteX7" fmla="*/ 1373301 w 1481434"/>
                <a:gd name="connsiteY7" fmla="*/ 524357 h 538398"/>
                <a:gd name="connsiteX8" fmla="*/ 931567 w 1481434"/>
                <a:gd name="connsiteY8" fmla="*/ 538398 h 538398"/>
                <a:gd name="connsiteX9" fmla="*/ 702185 w 1481434"/>
                <a:gd name="connsiteY9" fmla="*/ 534707 h 538398"/>
                <a:gd name="connsiteX10" fmla="*/ 697645 w 1481434"/>
                <a:gd name="connsiteY10" fmla="*/ 534493 h 538398"/>
                <a:gd name="connsiteX11" fmla="*/ 686211 w 1481434"/>
                <a:gd name="connsiteY11" fmla="*/ 527361 h 538398"/>
                <a:gd name="connsiteX12" fmla="*/ 232923 w 1481434"/>
                <a:gd name="connsiteY12" fmla="*/ 372324 h 538398"/>
                <a:gd name="connsiteX13" fmla="*/ 127584 w 1481434"/>
                <a:gd name="connsiteY13" fmla="*/ 369879 h 538398"/>
                <a:gd name="connsiteX14" fmla="*/ 127584 w 1481434"/>
                <a:gd name="connsiteY14" fmla="*/ 56820 h 53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1434" h="538398">
                  <a:moveTo>
                    <a:pt x="0" y="0"/>
                  </a:moveTo>
                  <a:lnTo>
                    <a:pt x="162473" y="21479"/>
                  </a:lnTo>
                  <a:cubicBezTo>
                    <a:pt x="343833" y="42545"/>
                    <a:pt x="551820" y="59002"/>
                    <a:pt x="779652" y="64186"/>
                  </a:cubicBezTo>
                  <a:lnTo>
                    <a:pt x="973533" y="65163"/>
                  </a:lnTo>
                  <a:lnTo>
                    <a:pt x="1067502" y="130477"/>
                  </a:lnTo>
                  <a:cubicBezTo>
                    <a:pt x="1200554" y="228684"/>
                    <a:pt x="1338559" y="353937"/>
                    <a:pt x="1479058" y="512757"/>
                  </a:cubicBezTo>
                  <a:lnTo>
                    <a:pt x="1481434" y="515575"/>
                  </a:lnTo>
                  <a:lnTo>
                    <a:pt x="1373301" y="524357"/>
                  </a:lnTo>
                  <a:cubicBezTo>
                    <a:pt x="1220716" y="534109"/>
                    <a:pt x="1073010" y="538398"/>
                    <a:pt x="931567" y="538398"/>
                  </a:cubicBezTo>
                  <a:cubicBezTo>
                    <a:pt x="853184" y="538398"/>
                    <a:pt x="776650" y="537097"/>
                    <a:pt x="702185" y="534707"/>
                  </a:cubicBezTo>
                  <a:lnTo>
                    <a:pt x="697645" y="534493"/>
                  </a:lnTo>
                  <a:lnTo>
                    <a:pt x="686211" y="527361"/>
                  </a:lnTo>
                  <a:cubicBezTo>
                    <a:pt x="544501" y="447781"/>
                    <a:pt x="391320" y="389309"/>
                    <a:pt x="232923" y="372324"/>
                  </a:cubicBezTo>
                  <a:lnTo>
                    <a:pt x="127584" y="369879"/>
                  </a:lnTo>
                  <a:lnTo>
                    <a:pt x="127584" y="56820"/>
                  </a:lnTo>
                  <a:close/>
                </a:path>
              </a:pathLst>
            </a:custGeom>
            <a:solidFill>
              <a:sysClr val="windowText" lastClr="000000">
                <a:alpha val="25000"/>
              </a:sysClr>
            </a:solidFill>
            <a:ln>
              <a:noFill/>
            </a:ln>
          </p:spPr>
          <p:txBody>
            <a:bodyPr spcFirstLastPara="1" wrap="square" lIns="28575" tIns="28575" rIns="28575" bIns="285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Text" lastClr="000000"/>
                </a:solidFill>
                <a:effectLst/>
                <a:uLnTx/>
                <a:uFillTx/>
                <a:latin typeface="Calibri"/>
                <a:ea typeface="+mn-ea"/>
                <a:cs typeface="Calibri"/>
                <a:sym typeface="Calibri"/>
              </a:endParaRPr>
            </a:p>
          </p:txBody>
        </p:sp>
        <p:sp>
          <p:nvSpPr>
            <p:cNvPr id="38" name="Freeform: Shape 37">
              <a:extLst>
                <a:ext uri="{FF2B5EF4-FFF2-40B4-BE49-F238E27FC236}">
                  <a16:creationId xmlns:a16="http://schemas.microsoft.com/office/drawing/2014/main" id="{77426392-BA32-0CC0-016F-B96C52936DCA}"/>
                </a:ext>
              </a:extLst>
            </p:cNvPr>
            <p:cNvSpPr/>
            <p:nvPr/>
          </p:nvSpPr>
          <p:spPr>
            <a:xfrm>
              <a:off x="5544189" y="4039210"/>
              <a:ext cx="855667" cy="498805"/>
            </a:xfrm>
            <a:custGeom>
              <a:avLst/>
              <a:gdLst>
                <a:gd name="connsiteX0" fmla="*/ 0 w 855667"/>
                <a:gd name="connsiteY0" fmla="*/ 0 h 498805"/>
                <a:gd name="connsiteX1" fmla="*/ 144247 w 855667"/>
                <a:gd name="connsiteY1" fmla="*/ 11357 h 498805"/>
                <a:gd name="connsiteX2" fmla="*/ 512210 w 855667"/>
                <a:gd name="connsiteY2" fmla="*/ 25651 h 498805"/>
                <a:gd name="connsiteX3" fmla="*/ 514436 w 855667"/>
                <a:gd name="connsiteY3" fmla="*/ 25643 h 498805"/>
                <a:gd name="connsiteX4" fmla="*/ 538240 w 855667"/>
                <a:gd name="connsiteY4" fmla="*/ 48400 h 498805"/>
                <a:gd name="connsiteX5" fmla="*/ 794912 w 855667"/>
                <a:gd name="connsiteY5" fmla="*/ 388426 h 498805"/>
                <a:gd name="connsiteX6" fmla="*/ 855667 w 855667"/>
                <a:gd name="connsiteY6" fmla="*/ 493567 h 498805"/>
                <a:gd name="connsiteX7" fmla="*/ 587667 w 855667"/>
                <a:gd name="connsiteY7" fmla="*/ 498805 h 498805"/>
                <a:gd name="connsiteX8" fmla="*/ 323878 w 855667"/>
                <a:gd name="connsiteY8" fmla="*/ 492772 h 498805"/>
                <a:gd name="connsiteX9" fmla="*/ 273382 w 855667"/>
                <a:gd name="connsiteY9" fmla="*/ 447131 h 498805"/>
                <a:gd name="connsiteX10" fmla="*/ 157533 w 855667"/>
                <a:gd name="connsiteY10" fmla="*/ 373675 h 498805"/>
                <a:gd name="connsiteX11" fmla="*/ 101987 w 855667"/>
                <a:gd name="connsiteY11" fmla="*/ 358486 h 498805"/>
                <a:gd name="connsiteX12" fmla="*/ 101987 w 855667"/>
                <a:gd name="connsiteY12" fmla="*/ 41370 h 4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5667" h="498805">
                  <a:moveTo>
                    <a:pt x="0" y="0"/>
                  </a:moveTo>
                  <a:lnTo>
                    <a:pt x="144247" y="11357"/>
                  </a:lnTo>
                  <a:cubicBezTo>
                    <a:pt x="260238" y="19037"/>
                    <a:pt x="383274" y="24189"/>
                    <a:pt x="512210" y="25651"/>
                  </a:cubicBezTo>
                  <a:lnTo>
                    <a:pt x="514436" y="25643"/>
                  </a:lnTo>
                  <a:lnTo>
                    <a:pt x="538240" y="48400"/>
                  </a:lnTo>
                  <a:cubicBezTo>
                    <a:pt x="620960" y="133088"/>
                    <a:pt x="707056" y="244135"/>
                    <a:pt x="794912" y="388426"/>
                  </a:cubicBezTo>
                  <a:lnTo>
                    <a:pt x="855667" y="493567"/>
                  </a:lnTo>
                  <a:lnTo>
                    <a:pt x="587667" y="498805"/>
                  </a:lnTo>
                  <a:lnTo>
                    <a:pt x="323878" y="492772"/>
                  </a:lnTo>
                  <a:lnTo>
                    <a:pt x="273382" y="447131"/>
                  </a:lnTo>
                  <a:cubicBezTo>
                    <a:pt x="235109" y="415706"/>
                    <a:pt x="196285" y="390422"/>
                    <a:pt x="157533" y="373675"/>
                  </a:cubicBezTo>
                  <a:lnTo>
                    <a:pt x="101987" y="358486"/>
                  </a:lnTo>
                  <a:lnTo>
                    <a:pt x="101987" y="41370"/>
                  </a:lnTo>
                  <a:close/>
                </a:path>
              </a:pathLst>
            </a:custGeom>
            <a:solidFill>
              <a:sysClr val="windowText" lastClr="000000">
                <a:alpha val="25000"/>
              </a:sysClr>
            </a:solidFill>
            <a:ln>
              <a:noFill/>
            </a:ln>
          </p:spPr>
          <p:txBody>
            <a:bodyPr spcFirstLastPara="1" wrap="square" lIns="28575" tIns="28575" rIns="28575" bIns="285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Text" lastClr="000000"/>
                </a:solidFill>
                <a:effectLst/>
                <a:uLnTx/>
                <a:uFillTx/>
                <a:latin typeface="Calibri"/>
                <a:ea typeface="+mn-ea"/>
                <a:cs typeface="Calibri"/>
                <a:sym typeface="Calibri"/>
              </a:endParaRPr>
            </a:p>
          </p:txBody>
        </p:sp>
        <p:sp>
          <p:nvSpPr>
            <p:cNvPr id="39" name="Freeform: Shape 38">
              <a:extLst>
                <a:ext uri="{FF2B5EF4-FFF2-40B4-BE49-F238E27FC236}">
                  <a16:creationId xmlns:a16="http://schemas.microsoft.com/office/drawing/2014/main" id="{7E8B566A-CA3A-3806-8286-0A411E8A0D68}"/>
                </a:ext>
              </a:extLst>
            </p:cNvPr>
            <p:cNvSpPr/>
            <p:nvPr/>
          </p:nvSpPr>
          <p:spPr>
            <a:xfrm>
              <a:off x="5749062" y="4887140"/>
              <a:ext cx="320162" cy="483237"/>
            </a:xfrm>
            <a:custGeom>
              <a:avLst/>
              <a:gdLst>
                <a:gd name="connsiteX0" fmla="*/ 0 w 320162"/>
                <a:gd name="connsiteY0" fmla="*/ 0 h 483237"/>
                <a:gd name="connsiteX1" fmla="*/ 102228 w 320162"/>
                <a:gd name="connsiteY1" fmla="*/ 5869 h 483237"/>
                <a:gd name="connsiteX2" fmla="*/ 208019 w 320162"/>
                <a:gd name="connsiteY2" fmla="*/ 8575 h 483237"/>
                <a:gd name="connsiteX3" fmla="*/ 216807 w 320162"/>
                <a:gd name="connsiteY3" fmla="*/ 25495 h 483237"/>
                <a:gd name="connsiteX4" fmla="*/ 310102 w 320162"/>
                <a:gd name="connsiteY4" fmla="*/ 395493 h 483237"/>
                <a:gd name="connsiteX5" fmla="*/ 320162 w 320162"/>
                <a:gd name="connsiteY5" fmla="*/ 483237 h 483237"/>
                <a:gd name="connsiteX6" fmla="*/ 126424 w 320162"/>
                <a:gd name="connsiteY6" fmla="*/ 479397 h 483237"/>
                <a:gd name="connsiteX7" fmla="*/ 94721 w 320162"/>
                <a:gd name="connsiteY7" fmla="*/ 403688 h 483237"/>
                <a:gd name="connsiteX8" fmla="*/ 68085 w 320162"/>
                <a:gd name="connsiteY8" fmla="*/ 53958 h 4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162" h="483237">
                  <a:moveTo>
                    <a:pt x="0" y="0"/>
                  </a:moveTo>
                  <a:lnTo>
                    <a:pt x="102228" y="5869"/>
                  </a:lnTo>
                  <a:lnTo>
                    <a:pt x="208019" y="8575"/>
                  </a:lnTo>
                  <a:lnTo>
                    <a:pt x="216807" y="25495"/>
                  </a:lnTo>
                  <a:cubicBezTo>
                    <a:pt x="254278" y="106524"/>
                    <a:pt x="287239" y="224953"/>
                    <a:pt x="310102" y="395493"/>
                  </a:cubicBezTo>
                  <a:lnTo>
                    <a:pt x="320162" y="483237"/>
                  </a:lnTo>
                  <a:lnTo>
                    <a:pt x="126424" y="479397"/>
                  </a:lnTo>
                  <a:lnTo>
                    <a:pt x="94721" y="403688"/>
                  </a:lnTo>
                  <a:lnTo>
                    <a:pt x="68085" y="53958"/>
                  </a:lnTo>
                  <a:close/>
                </a:path>
              </a:pathLst>
            </a:custGeom>
            <a:solidFill>
              <a:sysClr val="windowText" lastClr="000000">
                <a:alpha val="25000"/>
              </a:sysClr>
            </a:solidFill>
            <a:ln>
              <a:noFill/>
            </a:ln>
          </p:spPr>
          <p:txBody>
            <a:bodyPr spcFirstLastPara="1" wrap="square" lIns="28575" tIns="28575" rIns="28575" bIns="285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Text" lastClr="000000"/>
                </a:solidFill>
                <a:effectLst/>
                <a:uLnTx/>
                <a:uFillTx/>
                <a:latin typeface="Calibri"/>
                <a:ea typeface="+mn-ea"/>
                <a:cs typeface="Calibri"/>
                <a:sym typeface="Calibri"/>
              </a:endParaRPr>
            </a:p>
          </p:txBody>
        </p:sp>
        <p:sp>
          <p:nvSpPr>
            <p:cNvPr id="40" name="Google Shape;668;p17">
              <a:extLst>
                <a:ext uri="{FF2B5EF4-FFF2-40B4-BE49-F238E27FC236}">
                  <a16:creationId xmlns:a16="http://schemas.microsoft.com/office/drawing/2014/main" id="{5D2D4CFB-A9CC-9A31-FC06-06F7C8EE5373}"/>
                </a:ext>
              </a:extLst>
            </p:cNvPr>
            <p:cNvSpPr/>
            <p:nvPr/>
          </p:nvSpPr>
          <p:spPr>
            <a:xfrm>
              <a:off x="4179700" y="1195606"/>
              <a:ext cx="3832600" cy="768081"/>
            </a:xfrm>
            <a:custGeom>
              <a:avLst/>
              <a:gdLst/>
              <a:ahLst/>
              <a:cxnLst/>
              <a:rect l="l" t="t" r="r" b="b"/>
              <a:pathLst>
                <a:path w="21600" h="21600" extrusionOk="0">
                  <a:moveTo>
                    <a:pt x="11011" y="21600"/>
                  </a:moveTo>
                  <a:cubicBezTo>
                    <a:pt x="13789" y="21600"/>
                    <a:pt x="16987" y="20152"/>
                    <a:pt x="20313" y="15794"/>
                  </a:cubicBezTo>
                  <a:lnTo>
                    <a:pt x="21600" y="0"/>
                  </a:lnTo>
                  <a:cubicBezTo>
                    <a:pt x="15873" y="9623"/>
                    <a:pt x="10322" y="9140"/>
                    <a:pt x="6676" y="7049"/>
                  </a:cubicBezTo>
                  <a:cubicBezTo>
                    <a:pt x="2688" y="4753"/>
                    <a:pt x="35" y="88"/>
                    <a:pt x="9" y="29"/>
                  </a:cubicBezTo>
                  <a:lnTo>
                    <a:pt x="0" y="146"/>
                  </a:lnTo>
                  <a:lnTo>
                    <a:pt x="1266" y="15677"/>
                  </a:lnTo>
                  <a:cubicBezTo>
                    <a:pt x="2506" y="17213"/>
                    <a:pt x="4223" y="18997"/>
                    <a:pt x="6287" y="20211"/>
                  </a:cubicBezTo>
                  <a:cubicBezTo>
                    <a:pt x="7644" y="21015"/>
                    <a:pt x="9241" y="21600"/>
                    <a:pt x="11011" y="21600"/>
                  </a:cubicBezTo>
                  <a:close/>
                </a:path>
              </a:pathLst>
            </a:custGeom>
            <a:solidFill>
              <a:srgbClr val="3A5C84"/>
            </a:solidFill>
            <a:ln>
              <a:noFill/>
            </a:ln>
          </p:spPr>
          <p:txBody>
            <a:bodyPr spcFirstLastPara="1" wrap="square" lIns="28575" tIns="28575" rIns="28575" bIns="285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1" name="Google Shape;688;p17">
              <a:extLst>
                <a:ext uri="{FF2B5EF4-FFF2-40B4-BE49-F238E27FC236}">
                  <a16:creationId xmlns:a16="http://schemas.microsoft.com/office/drawing/2014/main" id="{64465F2E-7FD3-137F-84D8-C5B17A517FA7}"/>
                </a:ext>
              </a:extLst>
            </p:cNvPr>
            <p:cNvSpPr txBox="1"/>
            <p:nvPr/>
          </p:nvSpPr>
          <p:spPr>
            <a:xfrm>
              <a:off x="4342118" y="1323084"/>
              <a:ext cx="547420" cy="461624"/>
            </a:xfrm>
            <a:prstGeom prst="rect">
              <a:avLst/>
            </a:prstGeom>
            <a:noFill/>
            <a:ln>
              <a:noFill/>
            </a:ln>
          </p:spPr>
          <p:txBody>
            <a:bodyPr spcFirstLastPara="1" wrap="square" lIns="0" tIns="34275" rIns="0" bIns="34275"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 lastClr="FFFFFF"/>
                  </a:solidFill>
                  <a:effectLst/>
                  <a:uLnTx/>
                  <a:uFillTx/>
                  <a:latin typeface="Calibri"/>
                  <a:ea typeface="Calibri"/>
                  <a:cs typeface="Calibri"/>
                  <a:sym typeface="Calibri"/>
                </a:rPr>
                <a:t>01</a:t>
              </a:r>
              <a:endParaRPr kumimoji="0" sz="13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Google Shape;672;p17">
              <a:extLst>
                <a:ext uri="{FF2B5EF4-FFF2-40B4-BE49-F238E27FC236}">
                  <a16:creationId xmlns:a16="http://schemas.microsoft.com/office/drawing/2014/main" id="{4A6B757F-8254-2000-F7C5-6F132A9B080D}"/>
                </a:ext>
              </a:extLst>
            </p:cNvPr>
            <p:cNvSpPr/>
            <p:nvPr/>
          </p:nvSpPr>
          <p:spPr>
            <a:xfrm>
              <a:off x="4559842" y="2137293"/>
              <a:ext cx="3066080" cy="659396"/>
            </a:xfrm>
            <a:custGeom>
              <a:avLst/>
              <a:gdLst/>
              <a:ahLst/>
              <a:cxnLst/>
              <a:rect l="l" t="t" r="r" b="b"/>
              <a:pathLst>
                <a:path w="21600" h="21600" extrusionOk="0">
                  <a:moveTo>
                    <a:pt x="11078" y="21600"/>
                  </a:moveTo>
                  <a:cubicBezTo>
                    <a:pt x="13811" y="21600"/>
                    <a:pt x="16867" y="20561"/>
                    <a:pt x="20072" y="17648"/>
                  </a:cubicBezTo>
                  <a:lnTo>
                    <a:pt x="21600" y="170"/>
                  </a:lnTo>
                  <a:cubicBezTo>
                    <a:pt x="15431" y="7478"/>
                    <a:pt x="9639" y="6797"/>
                    <a:pt x="5660" y="4650"/>
                  </a:cubicBezTo>
                  <a:cubicBezTo>
                    <a:pt x="3370" y="3424"/>
                    <a:pt x="1432" y="1618"/>
                    <a:pt x="0" y="0"/>
                  </a:cubicBezTo>
                  <a:lnTo>
                    <a:pt x="1520" y="17375"/>
                  </a:lnTo>
                  <a:cubicBezTo>
                    <a:pt x="2605" y="18329"/>
                    <a:pt x="3832" y="19249"/>
                    <a:pt x="5173" y="19982"/>
                  </a:cubicBezTo>
                  <a:cubicBezTo>
                    <a:pt x="6869" y="20919"/>
                    <a:pt x="8866" y="21600"/>
                    <a:pt x="11078" y="21600"/>
                  </a:cubicBezTo>
                  <a:close/>
                </a:path>
              </a:pathLst>
            </a:custGeom>
            <a:solidFill>
              <a:srgbClr val="C13018"/>
            </a:solidFill>
            <a:ln>
              <a:noFill/>
            </a:ln>
          </p:spPr>
          <p:txBody>
            <a:bodyPr spcFirstLastPara="1" wrap="square" lIns="28575" tIns="28575" rIns="28575" bIns="285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3" name="Google Shape;689;p17">
              <a:extLst>
                <a:ext uri="{FF2B5EF4-FFF2-40B4-BE49-F238E27FC236}">
                  <a16:creationId xmlns:a16="http://schemas.microsoft.com/office/drawing/2014/main" id="{0F37147F-80FC-3E05-C9B9-B155E6E0AE84}"/>
                </a:ext>
              </a:extLst>
            </p:cNvPr>
            <p:cNvSpPr txBox="1"/>
            <p:nvPr/>
          </p:nvSpPr>
          <p:spPr>
            <a:xfrm>
              <a:off x="4722261" y="2230392"/>
              <a:ext cx="547420" cy="461624"/>
            </a:xfrm>
            <a:prstGeom prst="rect">
              <a:avLst/>
            </a:prstGeom>
            <a:noFill/>
            <a:ln>
              <a:noFill/>
            </a:ln>
          </p:spPr>
          <p:txBody>
            <a:bodyPr spcFirstLastPara="1" wrap="square" lIns="0" tIns="34275" rIns="0" bIns="34275"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Calibri"/>
                  <a:cs typeface="Calibri"/>
                  <a:sym typeface="Calibri"/>
                </a:rPr>
                <a:t>02</a:t>
              </a:r>
              <a:endParaRPr kumimoji="0" sz="135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4" name="Google Shape;671;p17">
              <a:extLst>
                <a:ext uri="{FF2B5EF4-FFF2-40B4-BE49-F238E27FC236}">
                  <a16:creationId xmlns:a16="http://schemas.microsoft.com/office/drawing/2014/main" id="{ABFB6C25-59BE-0ECA-498B-0A79B2E7791F}"/>
                </a:ext>
              </a:extLst>
            </p:cNvPr>
            <p:cNvSpPr/>
            <p:nvPr/>
          </p:nvSpPr>
          <p:spPr>
            <a:xfrm>
              <a:off x="4930621" y="3047340"/>
              <a:ext cx="2322442" cy="580869"/>
            </a:xfrm>
            <a:custGeom>
              <a:avLst/>
              <a:gdLst/>
              <a:ahLst/>
              <a:cxnLst/>
              <a:rect l="l" t="t" r="r" b="b"/>
              <a:pathLst>
                <a:path w="21600" h="21600" extrusionOk="0">
                  <a:moveTo>
                    <a:pt x="4019" y="2378"/>
                  </a:moveTo>
                  <a:cubicBezTo>
                    <a:pt x="2563" y="1702"/>
                    <a:pt x="1219" y="889"/>
                    <a:pt x="0" y="0"/>
                  </a:cubicBezTo>
                  <a:lnTo>
                    <a:pt x="1939" y="19047"/>
                  </a:lnTo>
                  <a:cubicBezTo>
                    <a:pt x="2409" y="19299"/>
                    <a:pt x="2887" y="19550"/>
                    <a:pt x="3381" y="19782"/>
                  </a:cubicBezTo>
                  <a:cubicBezTo>
                    <a:pt x="5615" y="20826"/>
                    <a:pt x="8256" y="21600"/>
                    <a:pt x="11172" y="21600"/>
                  </a:cubicBezTo>
                  <a:cubicBezTo>
                    <a:pt x="13803" y="21600"/>
                    <a:pt x="16667" y="20962"/>
                    <a:pt x="19661" y="19337"/>
                  </a:cubicBezTo>
                  <a:lnTo>
                    <a:pt x="21600" y="290"/>
                  </a:lnTo>
                  <a:cubicBezTo>
                    <a:pt x="14776" y="5337"/>
                    <a:pt x="8517" y="4467"/>
                    <a:pt x="4019" y="2378"/>
                  </a:cubicBezTo>
                  <a:close/>
                </a:path>
              </a:pathLst>
            </a:custGeom>
            <a:solidFill>
              <a:srgbClr val="4CC1EF"/>
            </a:solidFill>
            <a:ln>
              <a:noFill/>
            </a:ln>
          </p:spPr>
          <p:txBody>
            <a:bodyPr spcFirstLastPara="1" wrap="square" lIns="28575" tIns="28575" rIns="28575" bIns="285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5" name="Google Shape;690;p17">
              <a:extLst>
                <a:ext uri="{FF2B5EF4-FFF2-40B4-BE49-F238E27FC236}">
                  <a16:creationId xmlns:a16="http://schemas.microsoft.com/office/drawing/2014/main" id="{356357DA-9F16-3455-7ADD-7A9850DA585C}"/>
                </a:ext>
              </a:extLst>
            </p:cNvPr>
            <p:cNvSpPr txBox="1"/>
            <p:nvPr/>
          </p:nvSpPr>
          <p:spPr>
            <a:xfrm>
              <a:off x="5093039" y="3138320"/>
              <a:ext cx="547420" cy="461624"/>
            </a:xfrm>
            <a:prstGeom prst="rect">
              <a:avLst/>
            </a:prstGeom>
            <a:noFill/>
            <a:ln>
              <a:noFill/>
            </a:ln>
          </p:spPr>
          <p:txBody>
            <a:bodyPr spcFirstLastPara="1" wrap="square" lIns="0" tIns="34275" rIns="0" bIns="34275"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lumMod val="75000"/>
                      <a:lumOff val="25000"/>
                    </a:sysClr>
                  </a:solidFill>
                  <a:effectLst/>
                  <a:uLnTx/>
                  <a:uFillTx/>
                  <a:latin typeface="Calibri"/>
                  <a:ea typeface="Calibri"/>
                  <a:cs typeface="Calibri"/>
                  <a:sym typeface="Calibri"/>
                </a:rPr>
                <a:t>03</a:t>
              </a:r>
              <a:endParaRPr kumimoji="0" sz="1350" b="0" i="0" u="none" strike="noStrike" kern="1200" cap="none" spc="0" normalizeH="0" baseline="0" noProof="0" dirty="0">
                <a:ln>
                  <a:noFill/>
                </a:ln>
                <a:solidFill>
                  <a:sysClr val="windowText" lastClr="000000">
                    <a:lumMod val="75000"/>
                    <a:lumOff val="25000"/>
                  </a:sysClr>
                </a:solidFill>
                <a:effectLst/>
                <a:uLnTx/>
                <a:uFillTx/>
                <a:latin typeface="Calibri" panose="020F0502020204030204"/>
                <a:ea typeface="+mn-ea"/>
                <a:cs typeface="+mn-cs"/>
              </a:endParaRPr>
            </a:p>
          </p:txBody>
        </p:sp>
        <p:sp>
          <p:nvSpPr>
            <p:cNvPr id="46" name="Google Shape;670;p17">
              <a:extLst>
                <a:ext uri="{FF2B5EF4-FFF2-40B4-BE49-F238E27FC236}">
                  <a16:creationId xmlns:a16="http://schemas.microsoft.com/office/drawing/2014/main" id="{D2663CC9-92ED-4F6E-BC03-B63A03DFF8EE}"/>
                </a:ext>
              </a:extLst>
            </p:cNvPr>
            <p:cNvSpPr/>
            <p:nvPr/>
          </p:nvSpPr>
          <p:spPr>
            <a:xfrm>
              <a:off x="5292558" y="3936587"/>
              <a:ext cx="1599085" cy="525227"/>
            </a:xfrm>
            <a:custGeom>
              <a:avLst/>
              <a:gdLst/>
              <a:ahLst/>
              <a:cxnLst/>
              <a:rect l="l" t="t" r="r" b="b"/>
              <a:pathLst>
                <a:path w="21600" h="21600" extrusionOk="0">
                  <a:moveTo>
                    <a:pt x="948" y="342"/>
                  </a:moveTo>
                  <a:cubicBezTo>
                    <a:pt x="625" y="235"/>
                    <a:pt x="309" y="107"/>
                    <a:pt x="0" y="0"/>
                  </a:cubicBezTo>
                  <a:lnTo>
                    <a:pt x="2732" y="20445"/>
                  </a:lnTo>
                  <a:cubicBezTo>
                    <a:pt x="5339" y="21151"/>
                    <a:pt x="8226" y="21600"/>
                    <a:pt x="11337" y="21600"/>
                  </a:cubicBezTo>
                  <a:cubicBezTo>
                    <a:pt x="13733" y="21600"/>
                    <a:pt x="16254" y="21322"/>
                    <a:pt x="18875" y="20680"/>
                  </a:cubicBezTo>
                  <a:lnTo>
                    <a:pt x="21600" y="299"/>
                  </a:lnTo>
                  <a:cubicBezTo>
                    <a:pt x="13606" y="3251"/>
                    <a:pt x="6392" y="2246"/>
                    <a:pt x="948" y="342"/>
                  </a:cubicBezTo>
                  <a:close/>
                </a:path>
              </a:pathLst>
            </a:custGeom>
            <a:solidFill>
              <a:srgbClr val="A2B969"/>
            </a:solidFill>
            <a:ln>
              <a:noFill/>
            </a:ln>
          </p:spPr>
          <p:txBody>
            <a:bodyPr spcFirstLastPara="1" wrap="square" lIns="28575" tIns="28575" rIns="28575" bIns="285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7" name="Google Shape;691;p17">
              <a:extLst>
                <a:ext uri="{FF2B5EF4-FFF2-40B4-BE49-F238E27FC236}">
                  <a16:creationId xmlns:a16="http://schemas.microsoft.com/office/drawing/2014/main" id="{471EAA85-ECF5-049E-B3D1-1A03EAA08BC9}"/>
                </a:ext>
              </a:extLst>
            </p:cNvPr>
            <p:cNvSpPr txBox="1"/>
            <p:nvPr/>
          </p:nvSpPr>
          <p:spPr>
            <a:xfrm>
              <a:off x="5454976" y="3984051"/>
              <a:ext cx="547420" cy="461624"/>
            </a:xfrm>
            <a:prstGeom prst="rect">
              <a:avLst/>
            </a:prstGeom>
            <a:noFill/>
            <a:ln>
              <a:noFill/>
            </a:ln>
          </p:spPr>
          <p:txBody>
            <a:bodyPr spcFirstLastPara="1" wrap="square" lIns="0" tIns="34275" rIns="0" bIns="34275"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lumMod val="75000"/>
                      <a:lumOff val="25000"/>
                    </a:sysClr>
                  </a:solidFill>
                  <a:effectLst/>
                  <a:uLnTx/>
                  <a:uFillTx/>
                  <a:latin typeface="Calibri"/>
                  <a:ea typeface="Calibri"/>
                  <a:cs typeface="Calibri"/>
                  <a:sym typeface="Calibri"/>
                </a:rPr>
                <a:t>04</a:t>
              </a:r>
              <a:endParaRPr kumimoji="0" sz="1350" b="0" i="0" u="none" strike="noStrike" kern="1200" cap="none" spc="0" normalizeH="0" baseline="0" noProof="0" dirty="0">
                <a:ln>
                  <a:noFill/>
                </a:ln>
                <a:solidFill>
                  <a:sysClr val="windowText" lastClr="000000">
                    <a:lumMod val="75000"/>
                    <a:lumOff val="25000"/>
                  </a:sysClr>
                </a:solidFill>
                <a:effectLst/>
                <a:uLnTx/>
                <a:uFillTx/>
                <a:latin typeface="Calibri" panose="020F0502020204030204"/>
                <a:ea typeface="+mn-ea"/>
                <a:cs typeface="+mn-cs"/>
              </a:endParaRPr>
            </a:p>
          </p:txBody>
        </p:sp>
        <p:sp>
          <p:nvSpPr>
            <p:cNvPr id="48" name="Google Shape;669;p17">
              <a:extLst>
                <a:ext uri="{FF2B5EF4-FFF2-40B4-BE49-F238E27FC236}">
                  <a16:creationId xmlns:a16="http://schemas.microsoft.com/office/drawing/2014/main" id="{ACC6C9B8-900B-70A7-B35E-C1CAA769EF1F}"/>
                </a:ext>
              </a:extLst>
            </p:cNvPr>
            <p:cNvSpPr/>
            <p:nvPr/>
          </p:nvSpPr>
          <p:spPr>
            <a:xfrm>
              <a:off x="5646176" y="4805032"/>
              <a:ext cx="892887" cy="490387"/>
            </a:xfrm>
            <a:custGeom>
              <a:avLst/>
              <a:gdLst/>
              <a:ahLst/>
              <a:cxnLst/>
              <a:rect l="l" t="t" r="r" b="b"/>
              <a:pathLst>
                <a:path w="21600" h="21600" extrusionOk="0">
                  <a:moveTo>
                    <a:pt x="0" y="0"/>
                  </a:moveTo>
                  <a:lnTo>
                    <a:pt x="4768" y="21348"/>
                  </a:lnTo>
                  <a:cubicBezTo>
                    <a:pt x="7020" y="21508"/>
                    <a:pt x="9347" y="21600"/>
                    <a:pt x="11750" y="21600"/>
                  </a:cubicBezTo>
                  <a:cubicBezTo>
                    <a:pt x="13410" y="21600"/>
                    <a:pt x="15121" y="21554"/>
                    <a:pt x="16857" y="21463"/>
                  </a:cubicBezTo>
                  <a:lnTo>
                    <a:pt x="21600" y="206"/>
                  </a:lnTo>
                  <a:cubicBezTo>
                    <a:pt x="13712" y="1122"/>
                    <a:pt x="6391" y="848"/>
                    <a:pt x="0" y="0"/>
                  </a:cubicBezTo>
                  <a:close/>
                </a:path>
              </a:pathLst>
            </a:custGeom>
            <a:solidFill>
              <a:srgbClr val="FFCC4C"/>
            </a:solidFill>
            <a:ln>
              <a:noFill/>
            </a:ln>
          </p:spPr>
          <p:txBody>
            <a:bodyPr spcFirstLastPara="1" wrap="square" lIns="28575" tIns="28575" rIns="28575" bIns="285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9" name="Google Shape;692;p17">
              <a:extLst>
                <a:ext uri="{FF2B5EF4-FFF2-40B4-BE49-F238E27FC236}">
                  <a16:creationId xmlns:a16="http://schemas.microsoft.com/office/drawing/2014/main" id="{2CB7116E-1F07-4BC2-C674-134785D82C2A}"/>
                </a:ext>
              </a:extLst>
            </p:cNvPr>
            <p:cNvSpPr txBox="1"/>
            <p:nvPr/>
          </p:nvSpPr>
          <p:spPr>
            <a:xfrm>
              <a:off x="5808594" y="4830397"/>
              <a:ext cx="547420" cy="461624"/>
            </a:xfrm>
            <a:prstGeom prst="rect">
              <a:avLst/>
            </a:prstGeom>
            <a:noFill/>
            <a:ln>
              <a:noFill/>
            </a:ln>
          </p:spPr>
          <p:txBody>
            <a:bodyPr spcFirstLastPara="1" wrap="square" lIns="0" tIns="34275" rIns="0" bIns="34275"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lumMod val="75000"/>
                      <a:lumOff val="25000"/>
                    </a:sysClr>
                  </a:solidFill>
                  <a:effectLst/>
                  <a:uLnTx/>
                  <a:uFillTx/>
                  <a:latin typeface="Calibri"/>
                  <a:ea typeface="Calibri"/>
                  <a:cs typeface="Calibri"/>
                  <a:sym typeface="Calibri"/>
                </a:rPr>
                <a:t>05</a:t>
              </a:r>
              <a:endParaRPr kumimoji="0" sz="1350" b="0" i="0" u="none" strike="noStrike" kern="1200" cap="none" spc="0" normalizeH="0" baseline="0" noProof="0" dirty="0">
                <a:ln>
                  <a:noFill/>
                </a:ln>
                <a:solidFill>
                  <a:sysClr val="windowText" lastClr="000000">
                    <a:lumMod val="75000"/>
                    <a:lumOff val="25000"/>
                  </a:sysClr>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10702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6" grpId="0"/>
      <p:bldP spid="27"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5FC98-DE3B-8D02-34A2-02AB1F9C5C1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99A22A3-CF4B-841B-9DF4-4D7013921C53}"/>
              </a:ext>
            </a:extLst>
          </p:cNvPr>
          <p:cNvSpPr txBox="1">
            <a:spLocks/>
          </p:cNvSpPr>
          <p:nvPr/>
        </p:nvSpPr>
        <p:spPr>
          <a:xfrm>
            <a:off x="506186" y="384853"/>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Exploratory Data Analysis</a:t>
            </a:r>
            <a:endParaRPr lang="en-IN" sz="4000" dirty="0">
              <a:solidFill>
                <a:srgbClr val="203864"/>
              </a:solidFill>
            </a:endParaRPr>
          </a:p>
        </p:txBody>
      </p:sp>
      <p:sp>
        <p:nvSpPr>
          <p:cNvPr id="2" name="TextBox 1">
            <a:extLst>
              <a:ext uri="{FF2B5EF4-FFF2-40B4-BE49-F238E27FC236}">
                <a16:creationId xmlns:a16="http://schemas.microsoft.com/office/drawing/2014/main" id="{1C6B8B00-CACA-6D7F-A99B-5CE860BCBD47}"/>
              </a:ext>
            </a:extLst>
          </p:cNvPr>
          <p:cNvSpPr txBox="1"/>
          <p:nvPr/>
        </p:nvSpPr>
        <p:spPr>
          <a:xfrm>
            <a:off x="674915" y="1121228"/>
            <a:ext cx="3755571" cy="461665"/>
          </a:xfrm>
          <a:prstGeom prst="rect">
            <a:avLst/>
          </a:prstGeom>
          <a:noFill/>
        </p:spPr>
        <p:txBody>
          <a:bodyPr wrap="square" rtlCol="0">
            <a:spAutoFit/>
          </a:bodyPr>
          <a:lstStyle/>
          <a:p>
            <a:r>
              <a:rPr lang="en-US" sz="2400" b="1" dirty="0"/>
              <a:t>1. Pie Chart</a:t>
            </a:r>
            <a:endParaRPr lang="en-IN" sz="2400" b="1" dirty="0"/>
          </a:p>
        </p:txBody>
      </p:sp>
      <p:pic>
        <p:nvPicPr>
          <p:cNvPr id="4" name="Picture 3">
            <a:extLst>
              <a:ext uri="{FF2B5EF4-FFF2-40B4-BE49-F238E27FC236}">
                <a16:creationId xmlns:a16="http://schemas.microsoft.com/office/drawing/2014/main" id="{83D0874F-19CC-665C-0C6E-DBD49153B946}"/>
              </a:ext>
            </a:extLst>
          </p:cNvPr>
          <p:cNvPicPr>
            <a:picLocks noChangeAspect="1"/>
          </p:cNvPicPr>
          <p:nvPr/>
        </p:nvPicPr>
        <p:blipFill>
          <a:blip r:embed="rId2"/>
          <a:stretch>
            <a:fillRect/>
          </a:stretch>
        </p:blipFill>
        <p:spPr>
          <a:xfrm>
            <a:off x="1554284" y="1480457"/>
            <a:ext cx="4140609" cy="4256315"/>
          </a:xfrm>
          <a:prstGeom prst="rect">
            <a:avLst/>
          </a:prstGeom>
        </p:spPr>
      </p:pic>
      <p:pic>
        <p:nvPicPr>
          <p:cNvPr id="6" name="Picture 5">
            <a:extLst>
              <a:ext uri="{FF2B5EF4-FFF2-40B4-BE49-F238E27FC236}">
                <a16:creationId xmlns:a16="http://schemas.microsoft.com/office/drawing/2014/main" id="{25A9829B-55A3-32E5-9609-6BC4DAE99129}"/>
              </a:ext>
            </a:extLst>
          </p:cNvPr>
          <p:cNvPicPr>
            <a:picLocks noChangeAspect="1"/>
          </p:cNvPicPr>
          <p:nvPr/>
        </p:nvPicPr>
        <p:blipFill>
          <a:blip r:embed="rId3"/>
          <a:stretch>
            <a:fillRect/>
          </a:stretch>
        </p:blipFill>
        <p:spPr>
          <a:xfrm>
            <a:off x="6574262" y="1582893"/>
            <a:ext cx="4356526" cy="4063923"/>
          </a:xfrm>
          <a:prstGeom prst="rect">
            <a:avLst/>
          </a:prstGeom>
        </p:spPr>
      </p:pic>
    </p:spTree>
    <p:extLst>
      <p:ext uri="{BB962C8B-B14F-4D97-AF65-F5344CB8AC3E}">
        <p14:creationId xmlns:p14="http://schemas.microsoft.com/office/powerpoint/2010/main" val="455965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8E5EE-BBD6-0A95-7B0D-85D1F65D0DB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DA854DD-30B2-6AA8-0B4C-ED70B2E00A2E}"/>
              </a:ext>
            </a:extLst>
          </p:cNvPr>
          <p:cNvSpPr txBox="1">
            <a:spLocks/>
          </p:cNvSpPr>
          <p:nvPr/>
        </p:nvSpPr>
        <p:spPr>
          <a:xfrm>
            <a:off x="506186" y="384853"/>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Exploratory Data Analysis</a:t>
            </a:r>
            <a:endParaRPr lang="en-IN" sz="4000" dirty="0">
              <a:solidFill>
                <a:srgbClr val="203864"/>
              </a:solidFill>
            </a:endParaRPr>
          </a:p>
        </p:txBody>
      </p:sp>
      <p:sp>
        <p:nvSpPr>
          <p:cNvPr id="2" name="TextBox 1">
            <a:extLst>
              <a:ext uri="{FF2B5EF4-FFF2-40B4-BE49-F238E27FC236}">
                <a16:creationId xmlns:a16="http://schemas.microsoft.com/office/drawing/2014/main" id="{497ACF38-CB2B-9337-BC45-E3485D7D13D7}"/>
              </a:ext>
            </a:extLst>
          </p:cNvPr>
          <p:cNvSpPr txBox="1"/>
          <p:nvPr/>
        </p:nvSpPr>
        <p:spPr>
          <a:xfrm>
            <a:off x="674915" y="1121228"/>
            <a:ext cx="3755571" cy="461665"/>
          </a:xfrm>
          <a:prstGeom prst="rect">
            <a:avLst/>
          </a:prstGeom>
          <a:noFill/>
        </p:spPr>
        <p:txBody>
          <a:bodyPr wrap="square" rtlCol="0">
            <a:spAutoFit/>
          </a:bodyPr>
          <a:lstStyle/>
          <a:p>
            <a:r>
              <a:rPr lang="en-US" sz="2400" b="1" dirty="0"/>
              <a:t>2. Heatmap:</a:t>
            </a:r>
            <a:endParaRPr lang="en-IN" sz="2400" b="1" dirty="0"/>
          </a:p>
        </p:txBody>
      </p:sp>
      <p:pic>
        <p:nvPicPr>
          <p:cNvPr id="6" name="Picture 5">
            <a:extLst>
              <a:ext uri="{FF2B5EF4-FFF2-40B4-BE49-F238E27FC236}">
                <a16:creationId xmlns:a16="http://schemas.microsoft.com/office/drawing/2014/main" id="{B13E736B-66C4-B6F3-24CA-05129A131D1B}"/>
              </a:ext>
            </a:extLst>
          </p:cNvPr>
          <p:cNvPicPr>
            <a:picLocks noChangeAspect="1"/>
          </p:cNvPicPr>
          <p:nvPr/>
        </p:nvPicPr>
        <p:blipFill>
          <a:blip r:embed="rId2"/>
          <a:stretch>
            <a:fillRect/>
          </a:stretch>
        </p:blipFill>
        <p:spPr>
          <a:xfrm>
            <a:off x="1262743" y="1561122"/>
            <a:ext cx="9341509" cy="4586737"/>
          </a:xfrm>
          <a:prstGeom prst="rect">
            <a:avLst/>
          </a:prstGeom>
        </p:spPr>
      </p:pic>
    </p:spTree>
    <p:extLst>
      <p:ext uri="{BB962C8B-B14F-4D97-AF65-F5344CB8AC3E}">
        <p14:creationId xmlns:p14="http://schemas.microsoft.com/office/powerpoint/2010/main" val="3572332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9CA13-5691-0A75-260E-CA53C51C4A6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9D1C91D-901E-FFFA-FD39-8BC6BBFC2B11}"/>
              </a:ext>
            </a:extLst>
          </p:cNvPr>
          <p:cNvSpPr txBox="1">
            <a:spLocks/>
          </p:cNvSpPr>
          <p:nvPr/>
        </p:nvSpPr>
        <p:spPr>
          <a:xfrm>
            <a:off x="506186" y="384853"/>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Exploratory Data Analysis</a:t>
            </a:r>
            <a:endParaRPr lang="en-IN" sz="4000" dirty="0">
              <a:solidFill>
                <a:srgbClr val="203864"/>
              </a:solidFill>
            </a:endParaRPr>
          </a:p>
        </p:txBody>
      </p:sp>
      <p:sp>
        <p:nvSpPr>
          <p:cNvPr id="2" name="TextBox 1">
            <a:extLst>
              <a:ext uri="{FF2B5EF4-FFF2-40B4-BE49-F238E27FC236}">
                <a16:creationId xmlns:a16="http://schemas.microsoft.com/office/drawing/2014/main" id="{A40FC62E-EC52-69DC-B869-DD67B56EB2EA}"/>
              </a:ext>
            </a:extLst>
          </p:cNvPr>
          <p:cNvSpPr txBox="1"/>
          <p:nvPr/>
        </p:nvSpPr>
        <p:spPr>
          <a:xfrm>
            <a:off x="674915" y="1121228"/>
            <a:ext cx="3755571" cy="461665"/>
          </a:xfrm>
          <a:prstGeom prst="rect">
            <a:avLst/>
          </a:prstGeom>
          <a:noFill/>
        </p:spPr>
        <p:txBody>
          <a:bodyPr wrap="square" rtlCol="0">
            <a:spAutoFit/>
          </a:bodyPr>
          <a:lstStyle/>
          <a:p>
            <a:r>
              <a:rPr lang="en-US" sz="2400" b="1" dirty="0"/>
              <a:t>2. Heatmap:</a:t>
            </a:r>
            <a:endParaRPr lang="en-IN" sz="2400" b="1" dirty="0"/>
          </a:p>
        </p:txBody>
      </p:sp>
      <p:sp>
        <p:nvSpPr>
          <p:cNvPr id="5" name="TextBox 4">
            <a:extLst>
              <a:ext uri="{FF2B5EF4-FFF2-40B4-BE49-F238E27FC236}">
                <a16:creationId xmlns:a16="http://schemas.microsoft.com/office/drawing/2014/main" id="{B4C561B7-CC4B-FF5D-FD30-BAEBDC3DD3BF}"/>
              </a:ext>
            </a:extLst>
          </p:cNvPr>
          <p:cNvSpPr txBox="1"/>
          <p:nvPr/>
        </p:nvSpPr>
        <p:spPr>
          <a:xfrm>
            <a:off x="936171" y="2852058"/>
            <a:ext cx="10221686" cy="313932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ui-sans-serif"/>
              </a:rPr>
              <a:t>Each variable has a </a:t>
            </a:r>
            <a:r>
              <a:rPr lang="en-US" sz="2000" b="1" dirty="0">
                <a:latin typeface="ui-sans-serif"/>
              </a:rPr>
              <a:t>perfect correlation</a:t>
            </a:r>
            <a:r>
              <a:rPr lang="en-US" sz="2000" dirty="0">
                <a:latin typeface="ui-sans-serif"/>
              </a:rPr>
              <a:t> with itself (1.0), shown by the red diagonal.</a:t>
            </a:r>
          </a:p>
          <a:p>
            <a:pPr marL="342900" indent="-342900">
              <a:lnSpc>
                <a:spcPct val="150000"/>
              </a:lnSpc>
              <a:buFont typeface="Arial" panose="020B0604020202020204" pitchFamily="34" charset="0"/>
              <a:buChar char="•"/>
            </a:pPr>
            <a:r>
              <a:rPr lang="en-US" sz="2000" dirty="0">
                <a:latin typeface="ui-sans-serif"/>
              </a:rPr>
              <a:t>The correlation matrix heatmap shows a </a:t>
            </a:r>
            <a:r>
              <a:rPr lang="en-US" sz="2000" b="1" dirty="0">
                <a:latin typeface="ui-sans-serif"/>
              </a:rPr>
              <a:t>positive correlation</a:t>
            </a:r>
            <a:r>
              <a:rPr lang="en-US" sz="2000" dirty="0">
                <a:latin typeface="ui-sans-serif"/>
              </a:rPr>
              <a:t> between the product's cost and the number of customer care calls.</a:t>
            </a:r>
          </a:p>
          <a:p>
            <a:pPr marL="342900" indent="-342900">
              <a:lnSpc>
                <a:spcPct val="150000"/>
              </a:lnSpc>
              <a:buFont typeface="Arial" panose="020B0604020202020204" pitchFamily="34" charset="0"/>
              <a:buChar char="•"/>
            </a:pPr>
            <a:r>
              <a:rPr lang="en-US" sz="2000" dirty="0">
                <a:latin typeface="ui-sans-serif"/>
              </a:rPr>
              <a:t>Variables like Gender, </a:t>
            </a:r>
            <a:r>
              <a:rPr lang="en-US" sz="2000" dirty="0" err="1">
                <a:latin typeface="ui-sans-serif"/>
              </a:rPr>
              <a:t>Product_importance</a:t>
            </a:r>
            <a:r>
              <a:rPr lang="en-US" sz="2000" dirty="0">
                <a:latin typeface="ui-sans-serif"/>
              </a:rPr>
              <a:t>, and </a:t>
            </a:r>
            <a:r>
              <a:rPr lang="en-US" sz="2000" dirty="0" err="1">
                <a:latin typeface="ui-sans-serif"/>
              </a:rPr>
              <a:t>Warehouse_block</a:t>
            </a:r>
            <a:r>
              <a:rPr lang="en-US" sz="2000" dirty="0">
                <a:latin typeface="ui-sans-serif"/>
              </a:rPr>
              <a:t> show </a:t>
            </a:r>
            <a:r>
              <a:rPr lang="en-US" sz="2000" b="1" dirty="0">
                <a:latin typeface="ui-sans-serif"/>
              </a:rPr>
              <a:t>weak or negligible correlation</a:t>
            </a:r>
            <a:r>
              <a:rPr lang="en-US" sz="2000" dirty="0">
                <a:latin typeface="ui-sans-serif"/>
              </a:rPr>
              <a:t> with </a:t>
            </a:r>
            <a:r>
              <a:rPr lang="en-US" sz="2000" dirty="0" err="1">
                <a:latin typeface="ui-sans-serif"/>
              </a:rPr>
              <a:t>Reached_on_Time_Y_N</a:t>
            </a:r>
            <a:r>
              <a:rPr lang="en-US" sz="2000" dirty="0">
                <a:latin typeface="ui-sans-serif"/>
              </a:rPr>
              <a:t> and other factors.</a:t>
            </a:r>
          </a:p>
          <a:p>
            <a:pPr marL="342900" indent="-342900">
              <a:lnSpc>
                <a:spcPct val="150000"/>
              </a:lnSpc>
              <a:buFont typeface="Arial" panose="020B0604020202020204" pitchFamily="34" charset="0"/>
              <a:buChar char="•"/>
            </a:pPr>
            <a:r>
              <a:rPr lang="en-US" sz="2000" b="1" dirty="0">
                <a:latin typeface="ui-sans-serif"/>
              </a:rPr>
              <a:t>Strong negative </a:t>
            </a:r>
            <a:r>
              <a:rPr lang="en-US" sz="2000" b="1" dirty="0" err="1">
                <a:latin typeface="ui-sans-serif"/>
              </a:rPr>
              <a:t>corelation</a:t>
            </a:r>
            <a:r>
              <a:rPr lang="en-US" sz="2000" dirty="0">
                <a:latin typeface="ui-sans-serif"/>
              </a:rPr>
              <a:t> between weight of product and customer care calls</a:t>
            </a:r>
          </a:p>
          <a:p>
            <a:endParaRPr lang="en-IN" dirty="0"/>
          </a:p>
        </p:txBody>
      </p:sp>
      <p:pic>
        <p:nvPicPr>
          <p:cNvPr id="7" name="Picture 6">
            <a:extLst>
              <a:ext uri="{FF2B5EF4-FFF2-40B4-BE49-F238E27FC236}">
                <a16:creationId xmlns:a16="http://schemas.microsoft.com/office/drawing/2014/main" id="{1A7833F7-381C-861A-61EA-9D2E26CA8EA3}"/>
              </a:ext>
            </a:extLst>
          </p:cNvPr>
          <p:cNvPicPr>
            <a:picLocks noChangeAspect="1"/>
          </p:cNvPicPr>
          <p:nvPr/>
        </p:nvPicPr>
        <p:blipFill>
          <a:blip r:embed="rId2"/>
          <a:stretch>
            <a:fillRect/>
          </a:stretch>
        </p:blipFill>
        <p:spPr>
          <a:xfrm>
            <a:off x="2182585" y="1771573"/>
            <a:ext cx="7826829" cy="891804"/>
          </a:xfrm>
          <a:prstGeom prst="rect">
            <a:avLst/>
          </a:prstGeom>
        </p:spPr>
      </p:pic>
    </p:spTree>
    <p:extLst>
      <p:ext uri="{BB962C8B-B14F-4D97-AF65-F5344CB8AC3E}">
        <p14:creationId xmlns:p14="http://schemas.microsoft.com/office/powerpoint/2010/main" val="1195081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3B432-5A54-E74C-5C0A-B2F494FEB28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28C0791-BCB7-E0B6-66B0-5B71FDF3B99E}"/>
              </a:ext>
            </a:extLst>
          </p:cNvPr>
          <p:cNvSpPr txBox="1">
            <a:spLocks/>
          </p:cNvSpPr>
          <p:nvPr/>
        </p:nvSpPr>
        <p:spPr>
          <a:xfrm>
            <a:off x="506186" y="384853"/>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Exploratory Data Analysis</a:t>
            </a:r>
            <a:endParaRPr lang="en-IN" sz="4000" dirty="0">
              <a:solidFill>
                <a:srgbClr val="203864"/>
              </a:solidFill>
            </a:endParaRPr>
          </a:p>
        </p:txBody>
      </p:sp>
      <p:sp>
        <p:nvSpPr>
          <p:cNvPr id="2" name="TextBox 1">
            <a:extLst>
              <a:ext uri="{FF2B5EF4-FFF2-40B4-BE49-F238E27FC236}">
                <a16:creationId xmlns:a16="http://schemas.microsoft.com/office/drawing/2014/main" id="{25B2D5C0-4C67-441B-D730-52BA897163BE}"/>
              </a:ext>
            </a:extLst>
          </p:cNvPr>
          <p:cNvSpPr txBox="1"/>
          <p:nvPr/>
        </p:nvSpPr>
        <p:spPr>
          <a:xfrm>
            <a:off x="674915" y="1121228"/>
            <a:ext cx="3755571" cy="461665"/>
          </a:xfrm>
          <a:prstGeom prst="rect">
            <a:avLst/>
          </a:prstGeom>
          <a:noFill/>
        </p:spPr>
        <p:txBody>
          <a:bodyPr wrap="square" rtlCol="0">
            <a:spAutoFit/>
          </a:bodyPr>
          <a:lstStyle/>
          <a:p>
            <a:r>
              <a:rPr lang="en-US" sz="2400" b="1" dirty="0"/>
              <a:t>3. Histogram: </a:t>
            </a:r>
            <a:endParaRPr lang="en-IN" sz="2400" b="1" dirty="0"/>
          </a:p>
        </p:txBody>
      </p:sp>
      <p:pic>
        <p:nvPicPr>
          <p:cNvPr id="7" name="Picture 6">
            <a:extLst>
              <a:ext uri="{FF2B5EF4-FFF2-40B4-BE49-F238E27FC236}">
                <a16:creationId xmlns:a16="http://schemas.microsoft.com/office/drawing/2014/main" id="{3F7015D7-83D5-160D-E068-24784196C1AC}"/>
              </a:ext>
            </a:extLst>
          </p:cNvPr>
          <p:cNvPicPr>
            <a:picLocks noChangeAspect="1"/>
          </p:cNvPicPr>
          <p:nvPr/>
        </p:nvPicPr>
        <p:blipFill>
          <a:blip r:embed="rId2"/>
          <a:stretch>
            <a:fillRect/>
          </a:stretch>
        </p:blipFill>
        <p:spPr>
          <a:xfrm>
            <a:off x="674915" y="1706493"/>
            <a:ext cx="11123274" cy="2793927"/>
          </a:xfrm>
          <a:prstGeom prst="rect">
            <a:avLst/>
          </a:prstGeom>
        </p:spPr>
      </p:pic>
      <p:sp>
        <p:nvSpPr>
          <p:cNvPr id="8" name="TextBox 7">
            <a:extLst>
              <a:ext uri="{FF2B5EF4-FFF2-40B4-BE49-F238E27FC236}">
                <a16:creationId xmlns:a16="http://schemas.microsoft.com/office/drawing/2014/main" id="{D7FE2D68-56B2-07ED-5B09-AA1BB6BDAC5B}"/>
              </a:ext>
            </a:extLst>
          </p:cNvPr>
          <p:cNvSpPr txBox="1"/>
          <p:nvPr/>
        </p:nvSpPr>
        <p:spPr>
          <a:xfrm>
            <a:off x="849086" y="4789714"/>
            <a:ext cx="10395857" cy="1015663"/>
          </a:xfrm>
          <a:prstGeom prst="rect">
            <a:avLst/>
          </a:prstGeom>
          <a:noFill/>
        </p:spPr>
        <p:txBody>
          <a:bodyPr wrap="square" rtlCol="0">
            <a:spAutoFit/>
          </a:bodyPr>
          <a:lstStyle/>
          <a:p>
            <a:pPr marL="342900" indent="-342900" algn="l">
              <a:buFont typeface="Arial" panose="020B0604020202020204" pitchFamily="34" charset="0"/>
              <a:buChar char="•"/>
            </a:pPr>
            <a:r>
              <a:rPr lang="en-US" sz="2000" b="1" i="0" dirty="0">
                <a:effectLst/>
                <a:latin typeface="ui-sans-serif"/>
              </a:rPr>
              <a:t>Customer Care Calls</a:t>
            </a:r>
            <a:r>
              <a:rPr lang="en-US" sz="2000" i="0" dirty="0">
                <a:effectLst/>
                <a:latin typeface="ui-sans-serif"/>
              </a:rPr>
              <a:t>: The distribution is slightly skewed, with some customers making more calls than others.</a:t>
            </a:r>
          </a:p>
          <a:p>
            <a:pPr marL="342900" indent="-342900" algn="l">
              <a:buFont typeface="Arial" panose="020B0604020202020204" pitchFamily="34" charset="0"/>
              <a:buChar char="•"/>
            </a:pPr>
            <a:r>
              <a:rPr lang="en-US" sz="2000" b="1" i="0" dirty="0">
                <a:effectLst/>
                <a:latin typeface="ui-sans-serif"/>
              </a:rPr>
              <a:t>Customer Rating</a:t>
            </a:r>
            <a:r>
              <a:rPr lang="en-US" sz="2000" i="0" dirty="0">
                <a:effectLst/>
                <a:latin typeface="ui-sans-serif"/>
              </a:rPr>
              <a:t>: Appears evenly distributed, likely ordinal in nature.</a:t>
            </a:r>
          </a:p>
        </p:txBody>
      </p:sp>
    </p:spTree>
    <p:extLst>
      <p:ext uri="{BB962C8B-B14F-4D97-AF65-F5344CB8AC3E}">
        <p14:creationId xmlns:p14="http://schemas.microsoft.com/office/powerpoint/2010/main" val="885512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B360-A630-EE21-210D-844E85048949}"/>
              </a:ext>
            </a:extLst>
          </p:cNvPr>
          <p:cNvSpPr>
            <a:spLocks noGrp="1"/>
          </p:cNvSpPr>
          <p:nvPr>
            <p:ph type="title"/>
          </p:nvPr>
        </p:nvSpPr>
        <p:spPr/>
        <p:txBody>
          <a:bodyPr>
            <a:normAutofit/>
          </a:bodyPr>
          <a:lstStyle/>
          <a:p>
            <a:pPr algn="ctr"/>
            <a:r>
              <a:rPr lang="en-US" sz="4000" dirty="0"/>
              <a:t>Agenda</a:t>
            </a:r>
            <a:endParaRPr lang="en-IN" sz="4000" dirty="0"/>
          </a:p>
        </p:txBody>
      </p:sp>
      <p:sp>
        <p:nvSpPr>
          <p:cNvPr id="3" name="Content Placeholder 2">
            <a:extLst>
              <a:ext uri="{FF2B5EF4-FFF2-40B4-BE49-F238E27FC236}">
                <a16:creationId xmlns:a16="http://schemas.microsoft.com/office/drawing/2014/main" id="{67B003C9-103A-47E6-D7EB-87D0A8CB5431}"/>
              </a:ext>
            </a:extLst>
          </p:cNvPr>
          <p:cNvSpPr>
            <a:spLocks noGrp="1"/>
          </p:cNvSpPr>
          <p:nvPr>
            <p:ph sz="half" idx="1"/>
          </p:nvPr>
        </p:nvSpPr>
        <p:spPr>
          <a:xfrm>
            <a:off x="1070766" y="1518321"/>
            <a:ext cx="5101433" cy="4164023"/>
          </a:xfrm>
        </p:spPr>
        <p:txBody>
          <a:bodyPr>
            <a:normAutofit/>
          </a:bodyPr>
          <a:lstStyle/>
          <a:p>
            <a:r>
              <a:rPr lang="en-US" dirty="0"/>
              <a:t>Introduction</a:t>
            </a:r>
          </a:p>
          <a:p>
            <a:r>
              <a:rPr lang="en-US" dirty="0"/>
              <a:t>Objective</a:t>
            </a:r>
          </a:p>
          <a:p>
            <a:r>
              <a:rPr lang="en-US" dirty="0"/>
              <a:t>Scope of the Project</a:t>
            </a:r>
          </a:p>
          <a:p>
            <a:r>
              <a:rPr lang="en-US" dirty="0"/>
              <a:t>Project Planning</a:t>
            </a:r>
          </a:p>
          <a:p>
            <a:r>
              <a:rPr lang="en-US" dirty="0"/>
              <a:t>Importing Libraries</a:t>
            </a:r>
          </a:p>
          <a:p>
            <a:r>
              <a:rPr lang="en-US" dirty="0"/>
              <a:t>Dataset Overview</a:t>
            </a:r>
          </a:p>
          <a:p>
            <a:r>
              <a:rPr lang="en-US" dirty="0"/>
              <a:t>Data Cleaning</a:t>
            </a:r>
          </a:p>
          <a:p>
            <a:r>
              <a:rPr lang="en-US" dirty="0"/>
              <a:t>Exploratory Data Analysis</a:t>
            </a:r>
          </a:p>
        </p:txBody>
      </p:sp>
      <p:sp>
        <p:nvSpPr>
          <p:cNvPr id="4" name="Content Placeholder 3">
            <a:extLst>
              <a:ext uri="{FF2B5EF4-FFF2-40B4-BE49-F238E27FC236}">
                <a16:creationId xmlns:a16="http://schemas.microsoft.com/office/drawing/2014/main" id="{589AB51A-587E-D7AE-89F7-D20A2F2B38D6}"/>
              </a:ext>
            </a:extLst>
          </p:cNvPr>
          <p:cNvSpPr>
            <a:spLocks noGrp="1"/>
          </p:cNvSpPr>
          <p:nvPr>
            <p:ph sz="half" idx="2"/>
          </p:nvPr>
        </p:nvSpPr>
        <p:spPr>
          <a:xfrm>
            <a:off x="6357256" y="1518321"/>
            <a:ext cx="5340917" cy="4399442"/>
          </a:xfrm>
        </p:spPr>
        <p:txBody>
          <a:bodyPr>
            <a:normAutofit/>
          </a:bodyPr>
          <a:lstStyle/>
          <a:p>
            <a:r>
              <a:rPr lang="en-US" dirty="0"/>
              <a:t>Data Preprocessing</a:t>
            </a:r>
          </a:p>
          <a:p>
            <a:r>
              <a:rPr lang="en-US" dirty="0"/>
              <a:t>Model Selection </a:t>
            </a:r>
          </a:p>
          <a:p>
            <a:r>
              <a:rPr lang="en-US" dirty="0"/>
              <a:t>Evaluation Metrics</a:t>
            </a:r>
          </a:p>
          <a:p>
            <a:r>
              <a:rPr lang="en-US" dirty="0"/>
              <a:t>Model </a:t>
            </a:r>
            <a:r>
              <a:rPr lang="en-US" dirty="0" err="1"/>
              <a:t>Comparision</a:t>
            </a:r>
            <a:endParaRPr lang="en-US" dirty="0"/>
          </a:p>
          <a:p>
            <a:r>
              <a:rPr lang="en-US" dirty="0"/>
              <a:t>Results and Insights </a:t>
            </a:r>
          </a:p>
          <a:p>
            <a:r>
              <a:rPr lang="en-US" dirty="0"/>
              <a:t>Model Deployment</a:t>
            </a:r>
          </a:p>
          <a:p>
            <a:r>
              <a:rPr lang="en-US" dirty="0"/>
              <a:t>User Interface</a:t>
            </a:r>
          </a:p>
          <a:p>
            <a:r>
              <a:rPr lang="en-US" dirty="0"/>
              <a:t>Conclusion </a:t>
            </a:r>
          </a:p>
        </p:txBody>
      </p:sp>
    </p:spTree>
    <p:extLst>
      <p:ext uri="{BB962C8B-B14F-4D97-AF65-F5344CB8AC3E}">
        <p14:creationId xmlns:p14="http://schemas.microsoft.com/office/powerpoint/2010/main" val="1953804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1BC68-D19E-230F-A74A-7B0E1960628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E8CFAD9-565B-5497-0924-C0CE2B3FAFAA}"/>
              </a:ext>
            </a:extLst>
          </p:cNvPr>
          <p:cNvSpPr txBox="1">
            <a:spLocks/>
          </p:cNvSpPr>
          <p:nvPr/>
        </p:nvSpPr>
        <p:spPr>
          <a:xfrm>
            <a:off x="506186" y="384853"/>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Exploratory Data Analysis</a:t>
            </a:r>
            <a:endParaRPr lang="en-IN" sz="4000" dirty="0">
              <a:solidFill>
                <a:srgbClr val="203864"/>
              </a:solidFill>
            </a:endParaRPr>
          </a:p>
        </p:txBody>
      </p:sp>
      <p:sp>
        <p:nvSpPr>
          <p:cNvPr id="2" name="TextBox 1">
            <a:extLst>
              <a:ext uri="{FF2B5EF4-FFF2-40B4-BE49-F238E27FC236}">
                <a16:creationId xmlns:a16="http://schemas.microsoft.com/office/drawing/2014/main" id="{A44885EB-993C-FD14-5100-B727ECF49E57}"/>
              </a:ext>
            </a:extLst>
          </p:cNvPr>
          <p:cNvSpPr txBox="1"/>
          <p:nvPr/>
        </p:nvSpPr>
        <p:spPr>
          <a:xfrm>
            <a:off x="674915" y="1121228"/>
            <a:ext cx="3755571" cy="461665"/>
          </a:xfrm>
          <a:prstGeom prst="rect">
            <a:avLst/>
          </a:prstGeom>
          <a:noFill/>
        </p:spPr>
        <p:txBody>
          <a:bodyPr wrap="square" rtlCol="0">
            <a:spAutoFit/>
          </a:bodyPr>
          <a:lstStyle/>
          <a:p>
            <a:r>
              <a:rPr lang="en-US" sz="2400" b="1" dirty="0"/>
              <a:t>3. Histogram: </a:t>
            </a:r>
            <a:endParaRPr lang="en-IN" sz="2400" b="1" dirty="0"/>
          </a:p>
        </p:txBody>
      </p:sp>
      <p:sp>
        <p:nvSpPr>
          <p:cNvPr id="8" name="TextBox 7">
            <a:extLst>
              <a:ext uri="{FF2B5EF4-FFF2-40B4-BE49-F238E27FC236}">
                <a16:creationId xmlns:a16="http://schemas.microsoft.com/office/drawing/2014/main" id="{BF64BCAE-62C0-82D6-7ADF-16D400B6E98E}"/>
              </a:ext>
            </a:extLst>
          </p:cNvPr>
          <p:cNvSpPr txBox="1"/>
          <p:nvPr/>
        </p:nvSpPr>
        <p:spPr>
          <a:xfrm>
            <a:off x="849086" y="4789714"/>
            <a:ext cx="10395857" cy="967957"/>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US" sz="2000" b="1" i="0" dirty="0">
                <a:effectLst/>
                <a:latin typeface="system-ui"/>
              </a:rPr>
              <a:t>Cost of the Product</a:t>
            </a:r>
            <a:r>
              <a:rPr lang="en-US" sz="2000" b="0" i="0" dirty="0">
                <a:effectLst/>
                <a:latin typeface="system-ui"/>
              </a:rPr>
              <a:t>: Shows a near-normal distribution centered around the midrange values.</a:t>
            </a:r>
          </a:p>
          <a:p>
            <a:pPr marL="342900" indent="-342900" algn="l">
              <a:lnSpc>
                <a:spcPct val="150000"/>
              </a:lnSpc>
              <a:buFont typeface="Arial" panose="020B0604020202020204" pitchFamily="34" charset="0"/>
              <a:buChar char="•"/>
            </a:pPr>
            <a:r>
              <a:rPr lang="en-US" sz="2000" b="1" i="0" dirty="0">
                <a:effectLst/>
                <a:latin typeface="system-ui"/>
              </a:rPr>
              <a:t>Prior Purchases</a:t>
            </a:r>
            <a:r>
              <a:rPr lang="en-US" sz="2000" b="0" i="0" dirty="0">
                <a:effectLst/>
                <a:latin typeface="system-ui"/>
              </a:rPr>
              <a:t>: Most customers seem to have made fewer prior purchases.</a:t>
            </a:r>
          </a:p>
        </p:txBody>
      </p:sp>
      <p:pic>
        <p:nvPicPr>
          <p:cNvPr id="5" name="Picture 4">
            <a:extLst>
              <a:ext uri="{FF2B5EF4-FFF2-40B4-BE49-F238E27FC236}">
                <a16:creationId xmlns:a16="http://schemas.microsoft.com/office/drawing/2014/main" id="{7E7EF16F-1A77-AA6F-4B7A-4A23FB813167}"/>
              </a:ext>
            </a:extLst>
          </p:cNvPr>
          <p:cNvPicPr>
            <a:picLocks noChangeAspect="1"/>
          </p:cNvPicPr>
          <p:nvPr/>
        </p:nvPicPr>
        <p:blipFill>
          <a:blip r:embed="rId2"/>
          <a:stretch>
            <a:fillRect/>
          </a:stretch>
        </p:blipFill>
        <p:spPr>
          <a:xfrm>
            <a:off x="647700" y="1717379"/>
            <a:ext cx="11038114" cy="2783057"/>
          </a:xfrm>
          <a:prstGeom prst="rect">
            <a:avLst/>
          </a:prstGeom>
        </p:spPr>
      </p:pic>
    </p:spTree>
    <p:extLst>
      <p:ext uri="{BB962C8B-B14F-4D97-AF65-F5344CB8AC3E}">
        <p14:creationId xmlns:p14="http://schemas.microsoft.com/office/powerpoint/2010/main" val="156363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77C40-C1DB-365D-2082-87A96CF1187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560E807-E44A-767A-2965-A5AB820F8C14}"/>
              </a:ext>
            </a:extLst>
          </p:cNvPr>
          <p:cNvSpPr txBox="1">
            <a:spLocks/>
          </p:cNvSpPr>
          <p:nvPr/>
        </p:nvSpPr>
        <p:spPr>
          <a:xfrm>
            <a:off x="506186" y="384853"/>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Exploratory Data Analysis</a:t>
            </a:r>
            <a:endParaRPr lang="en-IN" sz="4000" dirty="0">
              <a:solidFill>
                <a:srgbClr val="203864"/>
              </a:solidFill>
            </a:endParaRPr>
          </a:p>
        </p:txBody>
      </p:sp>
      <p:sp>
        <p:nvSpPr>
          <p:cNvPr id="2" name="TextBox 1">
            <a:extLst>
              <a:ext uri="{FF2B5EF4-FFF2-40B4-BE49-F238E27FC236}">
                <a16:creationId xmlns:a16="http://schemas.microsoft.com/office/drawing/2014/main" id="{A2D298D5-4194-9206-931A-61EE1C33EDE6}"/>
              </a:ext>
            </a:extLst>
          </p:cNvPr>
          <p:cNvSpPr txBox="1"/>
          <p:nvPr/>
        </p:nvSpPr>
        <p:spPr>
          <a:xfrm>
            <a:off x="674915" y="1121228"/>
            <a:ext cx="3755571" cy="461665"/>
          </a:xfrm>
          <a:prstGeom prst="rect">
            <a:avLst/>
          </a:prstGeom>
          <a:noFill/>
        </p:spPr>
        <p:txBody>
          <a:bodyPr wrap="square" rtlCol="0">
            <a:spAutoFit/>
          </a:bodyPr>
          <a:lstStyle/>
          <a:p>
            <a:r>
              <a:rPr lang="en-US" sz="2400" b="1" dirty="0"/>
              <a:t>3. Histogram: </a:t>
            </a:r>
            <a:endParaRPr lang="en-IN" sz="2400" b="1" dirty="0"/>
          </a:p>
        </p:txBody>
      </p:sp>
      <p:sp>
        <p:nvSpPr>
          <p:cNvPr id="8" name="TextBox 7">
            <a:extLst>
              <a:ext uri="{FF2B5EF4-FFF2-40B4-BE49-F238E27FC236}">
                <a16:creationId xmlns:a16="http://schemas.microsoft.com/office/drawing/2014/main" id="{06113318-1614-0637-2670-B49830FAA54D}"/>
              </a:ext>
            </a:extLst>
          </p:cNvPr>
          <p:cNvSpPr txBox="1"/>
          <p:nvPr/>
        </p:nvSpPr>
        <p:spPr>
          <a:xfrm>
            <a:off x="849086" y="4789714"/>
            <a:ext cx="10395857" cy="967957"/>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US" sz="2000" b="1" i="0" dirty="0">
                <a:effectLst/>
                <a:latin typeface="system-ui"/>
              </a:rPr>
              <a:t>Discount Offered</a:t>
            </a:r>
            <a:r>
              <a:rPr lang="en-US" sz="2000" b="0" i="0" dirty="0">
                <a:effectLst/>
                <a:latin typeface="system-ui"/>
              </a:rPr>
              <a:t>: Has a pronounced skew, with many cases receiving no or minimal discounts.</a:t>
            </a:r>
          </a:p>
          <a:p>
            <a:pPr marL="342900" indent="-342900" algn="l">
              <a:lnSpc>
                <a:spcPct val="150000"/>
              </a:lnSpc>
              <a:buFont typeface="Arial" panose="020B0604020202020204" pitchFamily="34" charset="0"/>
              <a:buChar char="•"/>
            </a:pPr>
            <a:r>
              <a:rPr lang="en-US" sz="2000" b="1" i="0" dirty="0">
                <a:effectLst/>
                <a:latin typeface="system-ui"/>
              </a:rPr>
              <a:t>Weight in grams</a:t>
            </a:r>
            <a:r>
              <a:rPr lang="en-US" sz="2000" b="0" i="0" dirty="0">
                <a:effectLst/>
                <a:latin typeface="system-ui"/>
              </a:rPr>
              <a:t>: Appears normally distributed.</a:t>
            </a:r>
          </a:p>
        </p:txBody>
      </p:sp>
      <p:pic>
        <p:nvPicPr>
          <p:cNvPr id="5" name="Picture 4">
            <a:extLst>
              <a:ext uri="{FF2B5EF4-FFF2-40B4-BE49-F238E27FC236}">
                <a16:creationId xmlns:a16="http://schemas.microsoft.com/office/drawing/2014/main" id="{A5842FDF-3BBE-AC9C-89A2-A7F0A38FE760}"/>
              </a:ext>
            </a:extLst>
          </p:cNvPr>
          <p:cNvPicPr>
            <a:picLocks noChangeAspect="1"/>
          </p:cNvPicPr>
          <p:nvPr/>
        </p:nvPicPr>
        <p:blipFill>
          <a:blip r:embed="rId2"/>
          <a:stretch>
            <a:fillRect/>
          </a:stretch>
        </p:blipFill>
        <p:spPr>
          <a:xfrm>
            <a:off x="598716" y="1811169"/>
            <a:ext cx="10940142" cy="2750269"/>
          </a:xfrm>
          <a:prstGeom prst="rect">
            <a:avLst/>
          </a:prstGeom>
        </p:spPr>
      </p:pic>
    </p:spTree>
    <p:extLst>
      <p:ext uri="{BB962C8B-B14F-4D97-AF65-F5344CB8AC3E}">
        <p14:creationId xmlns:p14="http://schemas.microsoft.com/office/powerpoint/2010/main" val="287804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1F610-E0D8-F49E-F3D2-51729077BE2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71ED4F0-B4E3-F6F9-29CC-4015D380C922}"/>
              </a:ext>
            </a:extLst>
          </p:cNvPr>
          <p:cNvSpPr txBox="1">
            <a:spLocks/>
          </p:cNvSpPr>
          <p:nvPr/>
        </p:nvSpPr>
        <p:spPr>
          <a:xfrm>
            <a:off x="506186" y="384853"/>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Exploratory Data Analysis</a:t>
            </a:r>
            <a:endParaRPr lang="en-IN" sz="4000" dirty="0">
              <a:solidFill>
                <a:srgbClr val="203864"/>
              </a:solidFill>
            </a:endParaRPr>
          </a:p>
        </p:txBody>
      </p:sp>
      <p:sp>
        <p:nvSpPr>
          <p:cNvPr id="2" name="TextBox 1">
            <a:extLst>
              <a:ext uri="{FF2B5EF4-FFF2-40B4-BE49-F238E27FC236}">
                <a16:creationId xmlns:a16="http://schemas.microsoft.com/office/drawing/2014/main" id="{4FE14761-0C7E-7940-EEC6-76079B9DF400}"/>
              </a:ext>
            </a:extLst>
          </p:cNvPr>
          <p:cNvSpPr txBox="1"/>
          <p:nvPr/>
        </p:nvSpPr>
        <p:spPr>
          <a:xfrm>
            <a:off x="674915" y="1121228"/>
            <a:ext cx="3755571" cy="461665"/>
          </a:xfrm>
          <a:prstGeom prst="rect">
            <a:avLst/>
          </a:prstGeom>
          <a:noFill/>
        </p:spPr>
        <p:txBody>
          <a:bodyPr wrap="square" rtlCol="0">
            <a:spAutoFit/>
          </a:bodyPr>
          <a:lstStyle/>
          <a:p>
            <a:r>
              <a:rPr lang="en-US" sz="2400" b="1" dirty="0"/>
              <a:t>4. Count Plot</a:t>
            </a:r>
            <a:endParaRPr lang="en-IN" sz="2400" b="1" dirty="0"/>
          </a:p>
        </p:txBody>
      </p:sp>
      <p:sp>
        <p:nvSpPr>
          <p:cNvPr id="13" name="TextBox 12">
            <a:extLst>
              <a:ext uri="{FF2B5EF4-FFF2-40B4-BE49-F238E27FC236}">
                <a16:creationId xmlns:a16="http://schemas.microsoft.com/office/drawing/2014/main" id="{6A1D5212-CE4E-B3D6-7742-3AF7EE1CA2A2}"/>
              </a:ext>
            </a:extLst>
          </p:cNvPr>
          <p:cNvSpPr txBox="1"/>
          <p:nvPr/>
        </p:nvSpPr>
        <p:spPr>
          <a:xfrm>
            <a:off x="549728" y="4646398"/>
            <a:ext cx="11092543" cy="1429622"/>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en-US" sz="2000" b="1" i="0" dirty="0">
                <a:effectLst/>
                <a:latin typeface="system-ui"/>
              </a:rPr>
              <a:t>Left: </a:t>
            </a:r>
            <a:r>
              <a:rPr lang="en-US" sz="2000" b="0" i="0" dirty="0">
                <a:effectLst/>
                <a:latin typeface="system-ui"/>
              </a:rPr>
              <a:t>Warehouse Block: Some blocks (A,B,C,D) show more delayed deliveries compared to others.</a:t>
            </a:r>
          </a:p>
          <a:p>
            <a:pPr marL="342900" indent="-342900">
              <a:lnSpc>
                <a:spcPct val="150000"/>
              </a:lnSpc>
              <a:buFont typeface="Arial" panose="020B0604020202020204" pitchFamily="34" charset="0"/>
              <a:buChar char="•"/>
            </a:pPr>
            <a:r>
              <a:rPr lang="en-US" sz="2000" b="1" i="0" dirty="0">
                <a:effectLst/>
                <a:latin typeface="system-ui"/>
              </a:rPr>
              <a:t>Right: </a:t>
            </a:r>
            <a:r>
              <a:rPr lang="en-US" sz="2000" b="0" i="0" dirty="0">
                <a:effectLst/>
                <a:latin typeface="system-ui"/>
              </a:rPr>
              <a:t>Mode of Shipment: Different shipment methods have varying delay rates, with certain modes (e.g., "Flight") showing fewer delays.</a:t>
            </a:r>
          </a:p>
        </p:txBody>
      </p:sp>
      <p:pic>
        <p:nvPicPr>
          <p:cNvPr id="15" name="Picture 14">
            <a:extLst>
              <a:ext uri="{FF2B5EF4-FFF2-40B4-BE49-F238E27FC236}">
                <a16:creationId xmlns:a16="http://schemas.microsoft.com/office/drawing/2014/main" id="{BAF4B8C7-AA2B-0935-E6E6-F2A50D00F469}"/>
              </a:ext>
            </a:extLst>
          </p:cNvPr>
          <p:cNvPicPr>
            <a:picLocks noChangeAspect="1"/>
          </p:cNvPicPr>
          <p:nvPr/>
        </p:nvPicPr>
        <p:blipFill>
          <a:blip r:embed="rId2"/>
          <a:stretch>
            <a:fillRect/>
          </a:stretch>
        </p:blipFill>
        <p:spPr>
          <a:xfrm>
            <a:off x="831343" y="1582893"/>
            <a:ext cx="10032599" cy="3093158"/>
          </a:xfrm>
          <a:prstGeom prst="rect">
            <a:avLst/>
          </a:prstGeom>
        </p:spPr>
      </p:pic>
    </p:spTree>
    <p:extLst>
      <p:ext uri="{BB962C8B-B14F-4D97-AF65-F5344CB8AC3E}">
        <p14:creationId xmlns:p14="http://schemas.microsoft.com/office/powerpoint/2010/main" val="2811983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A1B55-BEB9-81DB-1AED-C8FCDD2B539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9578FDD-93FA-B1BA-0172-97A728755026}"/>
              </a:ext>
            </a:extLst>
          </p:cNvPr>
          <p:cNvSpPr txBox="1">
            <a:spLocks/>
          </p:cNvSpPr>
          <p:nvPr/>
        </p:nvSpPr>
        <p:spPr>
          <a:xfrm>
            <a:off x="506186" y="384853"/>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Exploratory Data Analysis</a:t>
            </a:r>
            <a:endParaRPr lang="en-IN" sz="4000" dirty="0">
              <a:solidFill>
                <a:srgbClr val="203864"/>
              </a:solidFill>
            </a:endParaRPr>
          </a:p>
        </p:txBody>
      </p:sp>
      <p:sp>
        <p:nvSpPr>
          <p:cNvPr id="2" name="TextBox 1">
            <a:extLst>
              <a:ext uri="{FF2B5EF4-FFF2-40B4-BE49-F238E27FC236}">
                <a16:creationId xmlns:a16="http://schemas.microsoft.com/office/drawing/2014/main" id="{A444A130-B806-90FF-CDA5-F80E925353A2}"/>
              </a:ext>
            </a:extLst>
          </p:cNvPr>
          <p:cNvSpPr txBox="1"/>
          <p:nvPr/>
        </p:nvSpPr>
        <p:spPr>
          <a:xfrm>
            <a:off x="674915" y="1121228"/>
            <a:ext cx="3755571" cy="461665"/>
          </a:xfrm>
          <a:prstGeom prst="rect">
            <a:avLst/>
          </a:prstGeom>
          <a:noFill/>
        </p:spPr>
        <p:txBody>
          <a:bodyPr wrap="square" rtlCol="0">
            <a:spAutoFit/>
          </a:bodyPr>
          <a:lstStyle/>
          <a:p>
            <a:r>
              <a:rPr lang="en-US" sz="2400" b="1" dirty="0"/>
              <a:t>4. Count Plot</a:t>
            </a:r>
            <a:endParaRPr lang="en-IN" sz="2400" b="1" dirty="0"/>
          </a:p>
        </p:txBody>
      </p:sp>
      <p:sp>
        <p:nvSpPr>
          <p:cNvPr id="13" name="TextBox 12">
            <a:extLst>
              <a:ext uri="{FF2B5EF4-FFF2-40B4-BE49-F238E27FC236}">
                <a16:creationId xmlns:a16="http://schemas.microsoft.com/office/drawing/2014/main" id="{0D48926F-9E7C-85F5-CDBA-A7E49AA95F34}"/>
              </a:ext>
            </a:extLst>
          </p:cNvPr>
          <p:cNvSpPr txBox="1"/>
          <p:nvPr/>
        </p:nvSpPr>
        <p:spPr>
          <a:xfrm>
            <a:off x="549728" y="4561338"/>
            <a:ext cx="11092543" cy="1429622"/>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en-US" sz="2000" b="1" i="0" dirty="0">
                <a:effectLst/>
                <a:latin typeface="system-ui"/>
              </a:rPr>
              <a:t>Left: </a:t>
            </a:r>
            <a:r>
              <a:rPr lang="en-US" sz="2000" b="0" i="0" dirty="0">
                <a:effectLst/>
                <a:latin typeface="system-ui"/>
              </a:rPr>
              <a:t>Product Importance: Products marked as "low" or "medium" importance have a higher proportion of delays compared to "high."</a:t>
            </a:r>
          </a:p>
          <a:p>
            <a:pPr marL="342900" indent="-342900">
              <a:lnSpc>
                <a:spcPct val="150000"/>
              </a:lnSpc>
              <a:buFont typeface="Arial" panose="020B0604020202020204" pitchFamily="34" charset="0"/>
              <a:buChar char="•"/>
            </a:pPr>
            <a:r>
              <a:rPr lang="en-US" sz="2000" b="1" i="0" dirty="0">
                <a:effectLst/>
                <a:latin typeface="system-ui"/>
              </a:rPr>
              <a:t>Right: </a:t>
            </a:r>
            <a:r>
              <a:rPr lang="en-US" sz="2000" b="0" i="0" dirty="0">
                <a:effectLst/>
                <a:latin typeface="system-ui"/>
              </a:rPr>
              <a:t>Gender: The gender of the customer does not appear to significantly influence delivery timing.</a:t>
            </a:r>
          </a:p>
        </p:txBody>
      </p:sp>
      <p:pic>
        <p:nvPicPr>
          <p:cNvPr id="5" name="Picture 4">
            <a:extLst>
              <a:ext uri="{FF2B5EF4-FFF2-40B4-BE49-F238E27FC236}">
                <a16:creationId xmlns:a16="http://schemas.microsoft.com/office/drawing/2014/main" id="{5A472CF1-CF9E-7C12-73FE-3EDA92FB55C7}"/>
              </a:ext>
            </a:extLst>
          </p:cNvPr>
          <p:cNvPicPr>
            <a:picLocks noChangeAspect="1"/>
          </p:cNvPicPr>
          <p:nvPr/>
        </p:nvPicPr>
        <p:blipFill>
          <a:blip r:embed="rId2"/>
          <a:stretch>
            <a:fillRect/>
          </a:stretch>
        </p:blipFill>
        <p:spPr>
          <a:xfrm>
            <a:off x="781647" y="1652703"/>
            <a:ext cx="10147610" cy="3015110"/>
          </a:xfrm>
          <a:prstGeom prst="rect">
            <a:avLst/>
          </a:prstGeom>
        </p:spPr>
      </p:pic>
    </p:spTree>
    <p:extLst>
      <p:ext uri="{BB962C8B-B14F-4D97-AF65-F5344CB8AC3E}">
        <p14:creationId xmlns:p14="http://schemas.microsoft.com/office/powerpoint/2010/main" val="3312670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AE0B1-993E-53C3-DB98-E14135C71A6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91FEDD4-1815-384F-1EEF-5FA97678DB9B}"/>
              </a:ext>
            </a:extLst>
          </p:cNvPr>
          <p:cNvSpPr txBox="1">
            <a:spLocks/>
          </p:cNvSpPr>
          <p:nvPr/>
        </p:nvSpPr>
        <p:spPr>
          <a:xfrm>
            <a:off x="506186" y="384853"/>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Exploratory Data Analysis</a:t>
            </a:r>
            <a:endParaRPr lang="en-IN" sz="4000" dirty="0">
              <a:solidFill>
                <a:srgbClr val="203864"/>
              </a:solidFill>
            </a:endParaRPr>
          </a:p>
        </p:txBody>
      </p:sp>
      <p:sp>
        <p:nvSpPr>
          <p:cNvPr id="2" name="TextBox 1">
            <a:extLst>
              <a:ext uri="{FF2B5EF4-FFF2-40B4-BE49-F238E27FC236}">
                <a16:creationId xmlns:a16="http://schemas.microsoft.com/office/drawing/2014/main" id="{5C12B03E-BDA8-4BD4-DCA5-162A720FF9AF}"/>
              </a:ext>
            </a:extLst>
          </p:cNvPr>
          <p:cNvSpPr txBox="1"/>
          <p:nvPr/>
        </p:nvSpPr>
        <p:spPr>
          <a:xfrm>
            <a:off x="674915" y="1121228"/>
            <a:ext cx="3755571" cy="461665"/>
          </a:xfrm>
          <a:prstGeom prst="rect">
            <a:avLst/>
          </a:prstGeom>
          <a:noFill/>
        </p:spPr>
        <p:txBody>
          <a:bodyPr wrap="square" rtlCol="0">
            <a:spAutoFit/>
          </a:bodyPr>
          <a:lstStyle/>
          <a:p>
            <a:r>
              <a:rPr lang="en-US" sz="2400" b="1" dirty="0"/>
              <a:t>4. Count Plot</a:t>
            </a:r>
            <a:endParaRPr lang="en-IN" sz="2400" b="1" dirty="0"/>
          </a:p>
        </p:txBody>
      </p:sp>
      <p:sp>
        <p:nvSpPr>
          <p:cNvPr id="13" name="TextBox 12">
            <a:extLst>
              <a:ext uri="{FF2B5EF4-FFF2-40B4-BE49-F238E27FC236}">
                <a16:creationId xmlns:a16="http://schemas.microsoft.com/office/drawing/2014/main" id="{5B9CE882-7B58-B36F-2158-50A3727B75B5}"/>
              </a:ext>
            </a:extLst>
          </p:cNvPr>
          <p:cNvSpPr txBox="1"/>
          <p:nvPr/>
        </p:nvSpPr>
        <p:spPr>
          <a:xfrm>
            <a:off x="767442" y="4707317"/>
            <a:ext cx="11092543" cy="1323439"/>
          </a:xfrm>
          <a:prstGeom prst="rect">
            <a:avLst/>
          </a:prstGeom>
          <a:noFill/>
        </p:spPr>
        <p:txBody>
          <a:bodyPr wrap="square">
            <a:spAutoFit/>
          </a:bodyPr>
          <a:lstStyle/>
          <a:p>
            <a:pPr marL="342900" indent="-342900">
              <a:buFont typeface="Arial" panose="020B0604020202020204" pitchFamily="34" charset="0"/>
              <a:buChar char="•"/>
            </a:pPr>
            <a:r>
              <a:rPr lang="en-US" sz="2000" b="1" i="0" dirty="0">
                <a:effectLst/>
                <a:latin typeface="system-ui"/>
              </a:rPr>
              <a:t>Left: </a:t>
            </a:r>
            <a:r>
              <a:rPr lang="en-US" sz="2000" dirty="0">
                <a:latin typeface="system-ui"/>
              </a:rPr>
              <a:t>P</a:t>
            </a:r>
            <a:r>
              <a:rPr lang="en-US" sz="2000" b="0" i="0" dirty="0">
                <a:effectLst/>
                <a:latin typeface="system-ui"/>
              </a:rPr>
              <a:t>roducts primarily weigh between 1000-2000 grams and 4000-6000 grams</a:t>
            </a:r>
          </a:p>
          <a:p>
            <a:pPr marL="342900" indent="-342900">
              <a:buFont typeface="Arial" panose="020B0604020202020204" pitchFamily="34" charset="0"/>
              <a:buChar char="•"/>
            </a:pPr>
            <a:r>
              <a:rPr lang="en-US" sz="2000" b="1" dirty="0">
                <a:latin typeface="system-ui"/>
              </a:rPr>
              <a:t>Center: </a:t>
            </a:r>
            <a:r>
              <a:rPr lang="en-US" sz="2000" dirty="0">
                <a:latin typeface="system-ui"/>
              </a:rPr>
              <a:t> Product Importance </a:t>
            </a:r>
            <a:r>
              <a:rPr lang="en-US" sz="2000" b="0" i="0" dirty="0">
                <a:effectLst/>
                <a:latin typeface="system-ui"/>
              </a:rPr>
              <a:t>most products are categorized as having low or medium importance.</a:t>
            </a:r>
            <a:endParaRPr lang="en-US" sz="2000" b="1" i="0" dirty="0">
              <a:effectLst/>
              <a:latin typeface="system-ui"/>
            </a:endParaRPr>
          </a:p>
          <a:p>
            <a:pPr marL="342900" indent="-342900">
              <a:buFont typeface="Arial" panose="020B0604020202020204" pitchFamily="34" charset="0"/>
              <a:buChar char="•"/>
            </a:pPr>
            <a:r>
              <a:rPr lang="en-US" sz="2000" b="1" i="0" dirty="0">
                <a:effectLst/>
                <a:latin typeface="system-ui"/>
              </a:rPr>
              <a:t>Right: </a:t>
            </a:r>
            <a:r>
              <a:rPr lang="en-US" sz="2000" dirty="0">
                <a:latin typeface="system-ui"/>
              </a:rPr>
              <a:t>F</a:t>
            </a:r>
            <a:r>
              <a:rPr lang="en-US" sz="2000" b="0" i="0" dirty="0">
                <a:effectLst/>
                <a:latin typeface="system-ui"/>
              </a:rPr>
              <a:t>ocuses on the cost distribution, highlighting a higher frequency of products priced between 150-200 and 225-275 dollars.</a:t>
            </a:r>
            <a:endParaRPr lang="en-IN" sz="2000" dirty="0"/>
          </a:p>
        </p:txBody>
      </p:sp>
      <p:pic>
        <p:nvPicPr>
          <p:cNvPr id="5" name="Picture 4">
            <a:extLst>
              <a:ext uri="{FF2B5EF4-FFF2-40B4-BE49-F238E27FC236}">
                <a16:creationId xmlns:a16="http://schemas.microsoft.com/office/drawing/2014/main" id="{92684F84-E119-B7C4-6F84-BA41B2C2B48D}"/>
              </a:ext>
            </a:extLst>
          </p:cNvPr>
          <p:cNvPicPr>
            <a:picLocks noChangeAspect="1"/>
          </p:cNvPicPr>
          <p:nvPr/>
        </p:nvPicPr>
        <p:blipFill>
          <a:blip r:embed="rId2"/>
          <a:stretch>
            <a:fillRect/>
          </a:stretch>
        </p:blipFill>
        <p:spPr>
          <a:xfrm>
            <a:off x="419100" y="1495808"/>
            <a:ext cx="11440885" cy="2990904"/>
          </a:xfrm>
          <a:prstGeom prst="rect">
            <a:avLst/>
          </a:prstGeom>
        </p:spPr>
      </p:pic>
    </p:spTree>
    <p:extLst>
      <p:ext uri="{BB962C8B-B14F-4D97-AF65-F5344CB8AC3E}">
        <p14:creationId xmlns:p14="http://schemas.microsoft.com/office/powerpoint/2010/main" val="1416828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1054B-C37C-C1E1-4CC0-B8B8EB7BADE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9D0C71B-CD6A-B594-1BE1-B208E93746E8}"/>
              </a:ext>
            </a:extLst>
          </p:cNvPr>
          <p:cNvSpPr txBox="1">
            <a:spLocks/>
          </p:cNvSpPr>
          <p:nvPr/>
        </p:nvSpPr>
        <p:spPr>
          <a:xfrm>
            <a:off x="506186" y="384853"/>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Exploratory Data Analysis</a:t>
            </a:r>
            <a:endParaRPr lang="en-IN" sz="4000" dirty="0">
              <a:solidFill>
                <a:srgbClr val="203864"/>
              </a:solidFill>
            </a:endParaRPr>
          </a:p>
        </p:txBody>
      </p:sp>
      <p:sp>
        <p:nvSpPr>
          <p:cNvPr id="2" name="TextBox 1">
            <a:extLst>
              <a:ext uri="{FF2B5EF4-FFF2-40B4-BE49-F238E27FC236}">
                <a16:creationId xmlns:a16="http://schemas.microsoft.com/office/drawing/2014/main" id="{DFF309F5-440E-7B80-820F-971826FD6CC1}"/>
              </a:ext>
            </a:extLst>
          </p:cNvPr>
          <p:cNvSpPr txBox="1"/>
          <p:nvPr/>
        </p:nvSpPr>
        <p:spPr>
          <a:xfrm>
            <a:off x="674915" y="1121228"/>
            <a:ext cx="3755571" cy="461665"/>
          </a:xfrm>
          <a:prstGeom prst="rect">
            <a:avLst/>
          </a:prstGeom>
          <a:noFill/>
        </p:spPr>
        <p:txBody>
          <a:bodyPr wrap="square" rtlCol="0">
            <a:spAutoFit/>
          </a:bodyPr>
          <a:lstStyle/>
          <a:p>
            <a:r>
              <a:rPr lang="en-US" sz="2400" b="1" dirty="0"/>
              <a:t>4. Count Plot</a:t>
            </a:r>
            <a:endParaRPr lang="en-IN" sz="2400" b="1" dirty="0"/>
          </a:p>
        </p:txBody>
      </p:sp>
      <p:sp>
        <p:nvSpPr>
          <p:cNvPr id="13" name="TextBox 12">
            <a:extLst>
              <a:ext uri="{FF2B5EF4-FFF2-40B4-BE49-F238E27FC236}">
                <a16:creationId xmlns:a16="http://schemas.microsoft.com/office/drawing/2014/main" id="{91DB0D03-3637-9BD1-48E3-7042A44200BB}"/>
              </a:ext>
            </a:extLst>
          </p:cNvPr>
          <p:cNvSpPr txBox="1"/>
          <p:nvPr/>
        </p:nvSpPr>
        <p:spPr>
          <a:xfrm>
            <a:off x="767442" y="4764716"/>
            <a:ext cx="11092543" cy="1323439"/>
          </a:xfrm>
          <a:prstGeom prst="rect">
            <a:avLst/>
          </a:prstGeom>
          <a:noFill/>
        </p:spPr>
        <p:txBody>
          <a:bodyPr wrap="square">
            <a:spAutoFit/>
          </a:bodyPr>
          <a:lstStyle/>
          <a:p>
            <a:pPr marL="342900" indent="-342900">
              <a:buFont typeface="Arial" panose="020B0604020202020204" pitchFamily="34" charset="0"/>
              <a:buChar char="•"/>
            </a:pPr>
            <a:r>
              <a:rPr lang="en-US" sz="2000" b="1" i="0" dirty="0">
                <a:effectLst/>
                <a:latin typeface="system-ui"/>
              </a:rPr>
              <a:t>Left: </a:t>
            </a:r>
            <a:r>
              <a:rPr lang="en-US" sz="2000" dirty="0">
                <a:latin typeface="system-ui"/>
              </a:rPr>
              <a:t>W</a:t>
            </a:r>
            <a:r>
              <a:rPr lang="en-US" sz="2000" b="0" i="0" dirty="0">
                <a:effectLst/>
                <a:latin typeface="system-ui"/>
              </a:rPr>
              <a:t>arehouse F handles the most products, around 3500, while the others don’t.</a:t>
            </a:r>
          </a:p>
          <a:p>
            <a:pPr marL="342900" indent="-342900">
              <a:buFont typeface="Arial" panose="020B0604020202020204" pitchFamily="34" charset="0"/>
              <a:buChar char="•"/>
            </a:pPr>
            <a:r>
              <a:rPr lang="en-US" sz="2000" b="1" dirty="0">
                <a:latin typeface="system-ui"/>
              </a:rPr>
              <a:t>Center: </a:t>
            </a:r>
            <a:r>
              <a:rPr lang="en-US" sz="2000" dirty="0">
                <a:latin typeface="system-ui"/>
              </a:rPr>
              <a:t>S</a:t>
            </a:r>
            <a:r>
              <a:rPr lang="en-US" sz="2000" b="0" i="0" dirty="0">
                <a:effectLst/>
                <a:latin typeface="system-ui"/>
              </a:rPr>
              <a:t>hipping methods reveal that the majority of products are transported by ship, with about 2000 products shipped via flight and road.</a:t>
            </a:r>
          </a:p>
          <a:p>
            <a:pPr marL="342900" indent="-342900">
              <a:buFont typeface="Arial" panose="020B0604020202020204" pitchFamily="34" charset="0"/>
              <a:buChar char="•"/>
            </a:pPr>
            <a:r>
              <a:rPr lang="en-US" sz="2000" b="1" i="0" dirty="0">
                <a:effectLst/>
                <a:latin typeface="system-ui"/>
              </a:rPr>
              <a:t>Right: </a:t>
            </a:r>
            <a:r>
              <a:rPr lang="en-US" sz="2000" dirty="0">
                <a:latin typeface="system-ui"/>
              </a:rPr>
              <a:t>H</a:t>
            </a:r>
            <a:r>
              <a:rPr lang="en-US" sz="2000" b="0" i="0" dirty="0">
                <a:effectLst/>
                <a:latin typeface="system-ui"/>
              </a:rPr>
              <a:t>igher quantity of products delivered on time compared to those that are late.</a:t>
            </a:r>
            <a:endParaRPr lang="en-IN" sz="2000" dirty="0"/>
          </a:p>
        </p:txBody>
      </p:sp>
      <p:pic>
        <p:nvPicPr>
          <p:cNvPr id="5" name="Picture 4">
            <a:extLst>
              <a:ext uri="{FF2B5EF4-FFF2-40B4-BE49-F238E27FC236}">
                <a16:creationId xmlns:a16="http://schemas.microsoft.com/office/drawing/2014/main" id="{9127E6A6-F06D-3956-8F97-5E302DA896DA}"/>
              </a:ext>
            </a:extLst>
          </p:cNvPr>
          <p:cNvPicPr>
            <a:picLocks noChangeAspect="1"/>
          </p:cNvPicPr>
          <p:nvPr/>
        </p:nvPicPr>
        <p:blipFill>
          <a:blip r:embed="rId2"/>
          <a:stretch>
            <a:fillRect/>
          </a:stretch>
        </p:blipFill>
        <p:spPr>
          <a:xfrm>
            <a:off x="674915" y="1525496"/>
            <a:ext cx="10749643" cy="3155362"/>
          </a:xfrm>
          <a:prstGeom prst="rect">
            <a:avLst/>
          </a:prstGeom>
        </p:spPr>
      </p:pic>
    </p:spTree>
    <p:extLst>
      <p:ext uri="{BB962C8B-B14F-4D97-AF65-F5344CB8AC3E}">
        <p14:creationId xmlns:p14="http://schemas.microsoft.com/office/powerpoint/2010/main" val="2061376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F6B97-9463-740D-E64B-F1B06AA9462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D6CAAAF-D53F-0485-E2AB-E80E7FB0C740}"/>
              </a:ext>
            </a:extLst>
          </p:cNvPr>
          <p:cNvSpPr txBox="1">
            <a:spLocks/>
          </p:cNvSpPr>
          <p:nvPr/>
        </p:nvSpPr>
        <p:spPr>
          <a:xfrm>
            <a:off x="506186" y="384853"/>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Exploratory Data Analysis</a:t>
            </a:r>
            <a:endParaRPr lang="en-IN" sz="4000" dirty="0">
              <a:solidFill>
                <a:srgbClr val="203864"/>
              </a:solidFill>
            </a:endParaRPr>
          </a:p>
        </p:txBody>
      </p:sp>
      <p:sp>
        <p:nvSpPr>
          <p:cNvPr id="2" name="TextBox 1">
            <a:extLst>
              <a:ext uri="{FF2B5EF4-FFF2-40B4-BE49-F238E27FC236}">
                <a16:creationId xmlns:a16="http://schemas.microsoft.com/office/drawing/2014/main" id="{DAB22464-B402-CB6A-DE30-424DC0C690AE}"/>
              </a:ext>
            </a:extLst>
          </p:cNvPr>
          <p:cNvSpPr txBox="1"/>
          <p:nvPr/>
        </p:nvSpPr>
        <p:spPr>
          <a:xfrm>
            <a:off x="674915" y="1121228"/>
            <a:ext cx="3755571" cy="461665"/>
          </a:xfrm>
          <a:prstGeom prst="rect">
            <a:avLst/>
          </a:prstGeom>
          <a:noFill/>
        </p:spPr>
        <p:txBody>
          <a:bodyPr wrap="square" rtlCol="0">
            <a:spAutoFit/>
          </a:bodyPr>
          <a:lstStyle/>
          <a:p>
            <a:r>
              <a:rPr lang="en-US" sz="2400" b="1" dirty="0"/>
              <a:t>4. Count Plot</a:t>
            </a:r>
            <a:endParaRPr lang="en-IN" sz="2400" b="1" dirty="0"/>
          </a:p>
        </p:txBody>
      </p:sp>
      <p:sp>
        <p:nvSpPr>
          <p:cNvPr id="13" name="TextBox 12">
            <a:extLst>
              <a:ext uri="{FF2B5EF4-FFF2-40B4-BE49-F238E27FC236}">
                <a16:creationId xmlns:a16="http://schemas.microsoft.com/office/drawing/2014/main" id="{5942E014-C087-3E46-1634-A3D521CE67C8}"/>
              </a:ext>
            </a:extLst>
          </p:cNvPr>
          <p:cNvSpPr txBox="1"/>
          <p:nvPr/>
        </p:nvSpPr>
        <p:spPr>
          <a:xfrm>
            <a:off x="767442" y="4620700"/>
            <a:ext cx="11092543" cy="142962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b="1" i="0" dirty="0">
                <a:effectLst/>
                <a:latin typeface="system-ui"/>
              </a:rPr>
              <a:t>Left: </a:t>
            </a:r>
            <a:r>
              <a:rPr lang="en-US" sz="2000" dirty="0">
                <a:latin typeface="system-ui"/>
              </a:rPr>
              <a:t>M</a:t>
            </a:r>
            <a:r>
              <a:rPr lang="en-US" sz="2000" b="0" i="0" dirty="0">
                <a:effectLst/>
                <a:latin typeface="system-ui"/>
              </a:rPr>
              <a:t>ost customers make 3-4 customer care calls, suggesting possible issues with product delivery.</a:t>
            </a:r>
          </a:p>
          <a:p>
            <a:pPr marL="342900" indent="-342900">
              <a:lnSpc>
                <a:spcPct val="150000"/>
              </a:lnSpc>
              <a:buFont typeface="Arial" panose="020B0604020202020204" pitchFamily="34" charset="0"/>
              <a:buChar char="•"/>
            </a:pPr>
            <a:r>
              <a:rPr lang="en-US" sz="2000" b="1" i="0" dirty="0">
                <a:effectLst/>
                <a:latin typeface="system-ui"/>
              </a:rPr>
              <a:t>Right: </a:t>
            </a:r>
            <a:r>
              <a:rPr lang="en-US" sz="2000" b="0" i="0" dirty="0">
                <a:effectLst/>
                <a:latin typeface="system-ui"/>
              </a:rPr>
              <a:t> Majority of customers have made 2-3 prior purchases, indicating that repeat customers are generally satisfied with the service and continue to engage with the company.</a:t>
            </a:r>
            <a:endParaRPr lang="en-IN" sz="2000" dirty="0"/>
          </a:p>
        </p:txBody>
      </p:sp>
      <p:pic>
        <p:nvPicPr>
          <p:cNvPr id="5" name="Picture 4">
            <a:extLst>
              <a:ext uri="{FF2B5EF4-FFF2-40B4-BE49-F238E27FC236}">
                <a16:creationId xmlns:a16="http://schemas.microsoft.com/office/drawing/2014/main" id="{8666E378-49B3-2F59-6A39-C688F57F4058}"/>
              </a:ext>
            </a:extLst>
          </p:cNvPr>
          <p:cNvPicPr>
            <a:picLocks noChangeAspect="1"/>
          </p:cNvPicPr>
          <p:nvPr/>
        </p:nvPicPr>
        <p:blipFill>
          <a:blip r:embed="rId2"/>
          <a:stretch>
            <a:fillRect/>
          </a:stretch>
        </p:blipFill>
        <p:spPr>
          <a:xfrm>
            <a:off x="1120328" y="1582892"/>
            <a:ext cx="4562015" cy="3037807"/>
          </a:xfrm>
          <a:prstGeom prst="rect">
            <a:avLst/>
          </a:prstGeom>
        </p:spPr>
      </p:pic>
      <p:pic>
        <p:nvPicPr>
          <p:cNvPr id="8" name="Picture 7">
            <a:extLst>
              <a:ext uri="{FF2B5EF4-FFF2-40B4-BE49-F238E27FC236}">
                <a16:creationId xmlns:a16="http://schemas.microsoft.com/office/drawing/2014/main" id="{315DD2FB-62F6-2CCB-0183-E37752967492}"/>
              </a:ext>
            </a:extLst>
          </p:cNvPr>
          <p:cNvPicPr>
            <a:picLocks noChangeAspect="1"/>
          </p:cNvPicPr>
          <p:nvPr/>
        </p:nvPicPr>
        <p:blipFill>
          <a:blip r:embed="rId3"/>
          <a:stretch>
            <a:fillRect/>
          </a:stretch>
        </p:blipFill>
        <p:spPr>
          <a:xfrm>
            <a:off x="6509659" y="1582892"/>
            <a:ext cx="4747073" cy="3037807"/>
          </a:xfrm>
          <a:prstGeom prst="rect">
            <a:avLst/>
          </a:prstGeom>
        </p:spPr>
      </p:pic>
    </p:spTree>
    <p:extLst>
      <p:ext uri="{BB962C8B-B14F-4D97-AF65-F5344CB8AC3E}">
        <p14:creationId xmlns:p14="http://schemas.microsoft.com/office/powerpoint/2010/main" val="936490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AF269-9ADC-6937-7B7E-154046D050A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3FDC4B8-C403-F543-F329-5BCE255EAF4A}"/>
              </a:ext>
            </a:extLst>
          </p:cNvPr>
          <p:cNvSpPr txBox="1">
            <a:spLocks/>
          </p:cNvSpPr>
          <p:nvPr/>
        </p:nvSpPr>
        <p:spPr>
          <a:xfrm>
            <a:off x="506186" y="384853"/>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Exploratory Data Analysis</a:t>
            </a:r>
            <a:endParaRPr lang="en-IN" sz="4000" dirty="0">
              <a:solidFill>
                <a:srgbClr val="203864"/>
              </a:solidFill>
            </a:endParaRPr>
          </a:p>
        </p:txBody>
      </p:sp>
      <p:sp>
        <p:nvSpPr>
          <p:cNvPr id="2" name="TextBox 1">
            <a:extLst>
              <a:ext uri="{FF2B5EF4-FFF2-40B4-BE49-F238E27FC236}">
                <a16:creationId xmlns:a16="http://schemas.microsoft.com/office/drawing/2014/main" id="{AB2C430A-FACD-1475-F979-D3322FF0EC57}"/>
              </a:ext>
            </a:extLst>
          </p:cNvPr>
          <p:cNvSpPr txBox="1"/>
          <p:nvPr/>
        </p:nvSpPr>
        <p:spPr>
          <a:xfrm>
            <a:off x="674915" y="1121228"/>
            <a:ext cx="3755571" cy="461665"/>
          </a:xfrm>
          <a:prstGeom prst="rect">
            <a:avLst/>
          </a:prstGeom>
          <a:noFill/>
        </p:spPr>
        <p:txBody>
          <a:bodyPr wrap="square" rtlCol="0">
            <a:spAutoFit/>
          </a:bodyPr>
          <a:lstStyle/>
          <a:p>
            <a:r>
              <a:rPr lang="en-US" sz="2400" b="1" dirty="0"/>
              <a:t>4. Count Plot</a:t>
            </a:r>
            <a:endParaRPr lang="en-IN" sz="2400" b="1" dirty="0"/>
          </a:p>
        </p:txBody>
      </p:sp>
      <p:pic>
        <p:nvPicPr>
          <p:cNvPr id="7" name="Picture 6">
            <a:extLst>
              <a:ext uri="{FF2B5EF4-FFF2-40B4-BE49-F238E27FC236}">
                <a16:creationId xmlns:a16="http://schemas.microsoft.com/office/drawing/2014/main" id="{72296153-683F-46C2-DA78-294A2D1FFC70}"/>
              </a:ext>
            </a:extLst>
          </p:cNvPr>
          <p:cNvPicPr>
            <a:picLocks noChangeAspect="1"/>
          </p:cNvPicPr>
          <p:nvPr/>
        </p:nvPicPr>
        <p:blipFill>
          <a:blip r:embed="rId2"/>
          <a:stretch>
            <a:fillRect/>
          </a:stretch>
        </p:blipFill>
        <p:spPr>
          <a:xfrm>
            <a:off x="1073160" y="1582893"/>
            <a:ext cx="4750697" cy="2978445"/>
          </a:xfrm>
          <a:prstGeom prst="rect">
            <a:avLst/>
          </a:prstGeom>
        </p:spPr>
      </p:pic>
      <p:pic>
        <p:nvPicPr>
          <p:cNvPr id="11" name="Picture 10">
            <a:extLst>
              <a:ext uri="{FF2B5EF4-FFF2-40B4-BE49-F238E27FC236}">
                <a16:creationId xmlns:a16="http://schemas.microsoft.com/office/drawing/2014/main" id="{4ADF8B2F-89D8-049C-CCDC-07F8641DD0C1}"/>
              </a:ext>
            </a:extLst>
          </p:cNvPr>
          <p:cNvPicPr>
            <a:picLocks noChangeAspect="1"/>
          </p:cNvPicPr>
          <p:nvPr/>
        </p:nvPicPr>
        <p:blipFill>
          <a:blip r:embed="rId3"/>
          <a:stretch>
            <a:fillRect/>
          </a:stretch>
        </p:blipFill>
        <p:spPr>
          <a:xfrm>
            <a:off x="6483357" y="1582893"/>
            <a:ext cx="5033727" cy="2978445"/>
          </a:xfrm>
          <a:prstGeom prst="rect">
            <a:avLst/>
          </a:prstGeom>
        </p:spPr>
      </p:pic>
      <p:sp>
        <p:nvSpPr>
          <p:cNvPr id="13" name="TextBox 12">
            <a:extLst>
              <a:ext uri="{FF2B5EF4-FFF2-40B4-BE49-F238E27FC236}">
                <a16:creationId xmlns:a16="http://schemas.microsoft.com/office/drawing/2014/main" id="{8764300D-0F23-D05F-566F-4F3FEDDCAFD3}"/>
              </a:ext>
            </a:extLst>
          </p:cNvPr>
          <p:cNvSpPr txBox="1"/>
          <p:nvPr/>
        </p:nvSpPr>
        <p:spPr>
          <a:xfrm>
            <a:off x="767442" y="4707317"/>
            <a:ext cx="11092543" cy="1323439"/>
          </a:xfrm>
          <a:prstGeom prst="rect">
            <a:avLst/>
          </a:prstGeom>
          <a:noFill/>
        </p:spPr>
        <p:txBody>
          <a:bodyPr wrap="square">
            <a:spAutoFit/>
          </a:bodyPr>
          <a:lstStyle/>
          <a:p>
            <a:pPr marL="342900" indent="-342900">
              <a:buFont typeface="Arial" panose="020B0604020202020204" pitchFamily="34" charset="0"/>
              <a:buChar char="•"/>
            </a:pPr>
            <a:r>
              <a:rPr lang="en-US" sz="2000" b="1" i="0" dirty="0">
                <a:effectLst/>
                <a:latin typeface="system-ui"/>
              </a:rPr>
              <a:t>Left: </a:t>
            </a:r>
            <a:r>
              <a:rPr lang="en-US" sz="2000" b="0" i="0" dirty="0">
                <a:effectLst/>
                <a:latin typeface="system-ui"/>
              </a:rPr>
              <a:t>customer care calls increase, on-time deliveries decrease, suggesting customers call more when deliveries are late.</a:t>
            </a:r>
          </a:p>
          <a:p>
            <a:pPr marL="342900" indent="-342900">
              <a:buFont typeface="Arial" panose="020B0604020202020204" pitchFamily="34" charset="0"/>
              <a:buChar char="•"/>
            </a:pPr>
            <a:r>
              <a:rPr lang="en-US" sz="2000" b="1" i="0" dirty="0">
                <a:effectLst/>
                <a:latin typeface="system-ui"/>
              </a:rPr>
              <a:t>Right: </a:t>
            </a:r>
            <a:r>
              <a:rPr lang="en-US" sz="2000" b="0" i="0" dirty="0">
                <a:effectLst/>
                <a:latin typeface="system-ui"/>
              </a:rPr>
              <a:t>customers who make repeat purchases tend to receive their products on time, likely encouraging their continued business.</a:t>
            </a:r>
            <a:endParaRPr lang="en-IN" sz="2000" dirty="0"/>
          </a:p>
        </p:txBody>
      </p:sp>
    </p:spTree>
    <p:extLst>
      <p:ext uri="{BB962C8B-B14F-4D97-AF65-F5344CB8AC3E}">
        <p14:creationId xmlns:p14="http://schemas.microsoft.com/office/powerpoint/2010/main" val="938463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43882-C67A-BF72-CDAD-4329C33837A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BF5484E-3D06-A60B-BBCB-F7013FF296F9}"/>
              </a:ext>
            </a:extLst>
          </p:cNvPr>
          <p:cNvSpPr txBox="1">
            <a:spLocks/>
          </p:cNvSpPr>
          <p:nvPr/>
        </p:nvSpPr>
        <p:spPr>
          <a:xfrm>
            <a:off x="506186" y="384853"/>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Exploratory Data Analysis</a:t>
            </a:r>
            <a:endParaRPr lang="en-IN" sz="4000" dirty="0">
              <a:solidFill>
                <a:srgbClr val="203864"/>
              </a:solidFill>
            </a:endParaRPr>
          </a:p>
        </p:txBody>
      </p:sp>
      <p:sp>
        <p:nvSpPr>
          <p:cNvPr id="2" name="TextBox 1">
            <a:extLst>
              <a:ext uri="{FF2B5EF4-FFF2-40B4-BE49-F238E27FC236}">
                <a16:creationId xmlns:a16="http://schemas.microsoft.com/office/drawing/2014/main" id="{8714890F-013B-2203-9FF0-B5C7EC18C586}"/>
              </a:ext>
            </a:extLst>
          </p:cNvPr>
          <p:cNvSpPr txBox="1"/>
          <p:nvPr/>
        </p:nvSpPr>
        <p:spPr>
          <a:xfrm>
            <a:off x="674915" y="1121228"/>
            <a:ext cx="3755571" cy="461665"/>
          </a:xfrm>
          <a:prstGeom prst="rect">
            <a:avLst/>
          </a:prstGeom>
          <a:noFill/>
        </p:spPr>
        <p:txBody>
          <a:bodyPr wrap="square" rtlCol="0">
            <a:spAutoFit/>
          </a:bodyPr>
          <a:lstStyle/>
          <a:p>
            <a:r>
              <a:rPr lang="en-US" sz="2400" b="1" dirty="0"/>
              <a:t>5. Violin Plot: </a:t>
            </a:r>
            <a:endParaRPr lang="en-IN" sz="2400" b="1" dirty="0"/>
          </a:p>
        </p:txBody>
      </p:sp>
      <p:pic>
        <p:nvPicPr>
          <p:cNvPr id="5" name="Picture 4">
            <a:extLst>
              <a:ext uri="{FF2B5EF4-FFF2-40B4-BE49-F238E27FC236}">
                <a16:creationId xmlns:a16="http://schemas.microsoft.com/office/drawing/2014/main" id="{5579ACE2-CBB9-C91B-DDD4-97746F9E27BA}"/>
              </a:ext>
            </a:extLst>
          </p:cNvPr>
          <p:cNvPicPr>
            <a:picLocks noChangeAspect="1"/>
          </p:cNvPicPr>
          <p:nvPr/>
        </p:nvPicPr>
        <p:blipFill>
          <a:blip r:embed="rId2"/>
          <a:stretch>
            <a:fillRect/>
          </a:stretch>
        </p:blipFill>
        <p:spPr>
          <a:xfrm>
            <a:off x="838199" y="1685088"/>
            <a:ext cx="10265230" cy="3136374"/>
          </a:xfrm>
          <a:prstGeom prst="rect">
            <a:avLst/>
          </a:prstGeom>
        </p:spPr>
      </p:pic>
      <p:sp>
        <p:nvSpPr>
          <p:cNvPr id="7" name="TextBox 6">
            <a:extLst>
              <a:ext uri="{FF2B5EF4-FFF2-40B4-BE49-F238E27FC236}">
                <a16:creationId xmlns:a16="http://schemas.microsoft.com/office/drawing/2014/main" id="{C2978AFF-AB03-5135-B4A1-1FEE03C8D6A1}"/>
              </a:ext>
            </a:extLst>
          </p:cNvPr>
          <p:cNvSpPr txBox="1"/>
          <p:nvPr/>
        </p:nvSpPr>
        <p:spPr>
          <a:xfrm>
            <a:off x="1034143" y="4923657"/>
            <a:ext cx="9873342" cy="967957"/>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en-US" sz="2000" b="1" i="0" dirty="0">
                <a:solidFill>
                  <a:srgbClr val="0D0D0D"/>
                </a:solidFill>
                <a:effectLst/>
                <a:latin typeface="ui-sans-serif"/>
              </a:rPr>
              <a:t>Left Plot</a:t>
            </a:r>
            <a:r>
              <a:rPr lang="en-US" sz="2000" b="0" i="0" dirty="0">
                <a:solidFill>
                  <a:srgbClr val="0D0D0D"/>
                </a:solidFill>
                <a:effectLst/>
                <a:latin typeface="ui-sans-serif"/>
              </a:rPr>
              <a:t>: Product costs are consistent across different numbers of customer care calls.</a:t>
            </a:r>
          </a:p>
          <a:p>
            <a:pPr marL="342900" indent="-342900" algn="l">
              <a:lnSpc>
                <a:spcPct val="150000"/>
              </a:lnSpc>
              <a:buFont typeface="Arial" panose="020B0604020202020204" pitchFamily="34" charset="0"/>
              <a:buChar char="•"/>
            </a:pPr>
            <a:r>
              <a:rPr lang="en-US" sz="2000" b="1" i="0" dirty="0">
                <a:solidFill>
                  <a:srgbClr val="0D0D0D"/>
                </a:solidFill>
                <a:effectLst/>
                <a:latin typeface="ui-sans-serif"/>
              </a:rPr>
              <a:t>Right Plot</a:t>
            </a:r>
            <a:r>
              <a:rPr lang="en-US" sz="2000" b="0" i="0" dirty="0">
                <a:solidFill>
                  <a:srgbClr val="0D0D0D"/>
                </a:solidFill>
                <a:effectLst/>
                <a:latin typeface="ui-sans-serif"/>
              </a:rPr>
              <a:t>: Higher discounts are slightly associated with delayed deliveries.</a:t>
            </a:r>
          </a:p>
        </p:txBody>
      </p:sp>
    </p:spTree>
    <p:extLst>
      <p:ext uri="{BB962C8B-B14F-4D97-AF65-F5344CB8AC3E}">
        <p14:creationId xmlns:p14="http://schemas.microsoft.com/office/powerpoint/2010/main" val="2372575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F111D-CCDC-4DCB-A9B8-B6CF05DC7E1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9D34020-A606-F4D9-E9C7-A2D42408EEA8}"/>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Data Preprocessing</a:t>
            </a:r>
            <a:endParaRPr lang="en-IN" sz="4000" dirty="0">
              <a:solidFill>
                <a:srgbClr val="203864"/>
              </a:solidFill>
            </a:endParaRPr>
          </a:p>
        </p:txBody>
      </p:sp>
      <p:grpSp>
        <p:nvGrpSpPr>
          <p:cNvPr id="36" name="Group 35">
            <a:extLst>
              <a:ext uri="{FF2B5EF4-FFF2-40B4-BE49-F238E27FC236}">
                <a16:creationId xmlns:a16="http://schemas.microsoft.com/office/drawing/2014/main" id="{5143D8C0-3582-C93D-6A9F-E45BEA2EC7CE}"/>
              </a:ext>
            </a:extLst>
          </p:cNvPr>
          <p:cNvGrpSpPr/>
          <p:nvPr/>
        </p:nvGrpSpPr>
        <p:grpSpPr>
          <a:xfrm>
            <a:off x="824277" y="1683390"/>
            <a:ext cx="2452499" cy="3789909"/>
            <a:chOff x="509588" y="1227372"/>
            <a:chExt cx="2519955" cy="4525727"/>
          </a:xfrm>
        </p:grpSpPr>
        <p:sp>
          <p:nvSpPr>
            <p:cNvPr id="61" name="Rectangle: Rounded Corners 60">
              <a:extLst>
                <a:ext uri="{FF2B5EF4-FFF2-40B4-BE49-F238E27FC236}">
                  <a16:creationId xmlns:a16="http://schemas.microsoft.com/office/drawing/2014/main" id="{CC37235F-742F-6420-0054-2C519A2FB19B}"/>
                </a:ext>
              </a:extLst>
            </p:cNvPr>
            <p:cNvSpPr/>
            <p:nvPr/>
          </p:nvSpPr>
          <p:spPr>
            <a:xfrm>
              <a:off x="509588" y="1227372"/>
              <a:ext cx="2519955" cy="4525727"/>
            </a:xfrm>
            <a:prstGeom prst="roundRect">
              <a:avLst>
                <a:gd name="adj" fmla="val 8824"/>
              </a:avLst>
            </a:prstGeom>
            <a:solidFill>
              <a:srgbClr val="FBA91E"/>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61178E98-C501-598D-1635-ECCCB7932472}"/>
                </a:ext>
              </a:extLst>
            </p:cNvPr>
            <p:cNvSpPr/>
            <p:nvPr/>
          </p:nvSpPr>
          <p:spPr>
            <a:xfrm>
              <a:off x="509588" y="1227372"/>
              <a:ext cx="2519954" cy="1022537"/>
            </a:xfrm>
            <a:custGeom>
              <a:avLst/>
              <a:gdLst>
                <a:gd name="connsiteX0" fmla="*/ 171459 w 1943099"/>
                <a:gd name="connsiteY0" fmla="*/ 0 h 1022537"/>
                <a:gd name="connsiteX1" fmla="*/ 1771640 w 1943099"/>
                <a:gd name="connsiteY1" fmla="*/ 0 h 1022537"/>
                <a:gd name="connsiteX2" fmla="*/ 1943099 w 1943099"/>
                <a:gd name="connsiteY2" fmla="*/ 171459 h 1022537"/>
                <a:gd name="connsiteX3" fmla="*/ 1943099 w 1943099"/>
                <a:gd name="connsiteY3" fmla="*/ 1022537 h 1022537"/>
                <a:gd name="connsiteX4" fmla="*/ 0 w 1943099"/>
                <a:gd name="connsiteY4" fmla="*/ 1022537 h 1022537"/>
                <a:gd name="connsiteX5" fmla="*/ 0 w 1943099"/>
                <a:gd name="connsiteY5" fmla="*/ 171459 h 1022537"/>
                <a:gd name="connsiteX6" fmla="*/ 171459 w 1943099"/>
                <a:gd name="connsiteY6" fmla="*/ 0 h 102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3099" h="1022537">
                  <a:moveTo>
                    <a:pt x="171459" y="0"/>
                  </a:moveTo>
                  <a:lnTo>
                    <a:pt x="1771640" y="0"/>
                  </a:lnTo>
                  <a:cubicBezTo>
                    <a:pt x="1866335" y="0"/>
                    <a:pt x="1943099" y="76765"/>
                    <a:pt x="1943099" y="171459"/>
                  </a:cubicBezTo>
                  <a:lnTo>
                    <a:pt x="1943099" y="1022537"/>
                  </a:lnTo>
                  <a:lnTo>
                    <a:pt x="0" y="1022537"/>
                  </a:lnTo>
                  <a:lnTo>
                    <a:pt x="0" y="171459"/>
                  </a:lnTo>
                  <a:cubicBezTo>
                    <a:pt x="0" y="76765"/>
                    <a:pt x="76764" y="0"/>
                    <a:pt x="171459" y="0"/>
                  </a:cubicBezTo>
                  <a:close/>
                </a:path>
              </a:pathLst>
            </a:custGeom>
            <a:solidFill>
              <a:srgbClr val="FBA91E">
                <a:lumMod val="75000"/>
              </a:srgbClr>
            </a:solidFill>
            <a:ln w="12700" cap="flat" cmpd="sng" algn="ctr">
              <a:no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1" i="0" u="none" strike="noStrike" kern="1200" cap="all" spc="0" normalizeH="0" baseline="0" noProof="0" dirty="0">
                  <a:ln>
                    <a:noFill/>
                  </a:ln>
                  <a:solidFill>
                    <a:srgbClr val="FFFFFF"/>
                  </a:solidFill>
                  <a:effectLst/>
                  <a:uLnTx/>
                  <a:uFillTx/>
                  <a:latin typeface="Calibri" panose="020F0502020204030204"/>
                  <a:ea typeface="+mn-ea"/>
                  <a:cs typeface="+mn-cs"/>
                </a:rPr>
                <a:t>Outlier Detection</a:t>
              </a:r>
            </a:p>
          </p:txBody>
        </p:sp>
        <p:sp>
          <p:nvSpPr>
            <p:cNvPr id="66" name="TextBox 70">
              <a:extLst>
                <a:ext uri="{FF2B5EF4-FFF2-40B4-BE49-F238E27FC236}">
                  <a16:creationId xmlns:a16="http://schemas.microsoft.com/office/drawing/2014/main" id="{83BE3B27-10B3-E243-F8BC-5BADAC6B5AA3}"/>
                </a:ext>
              </a:extLst>
            </p:cNvPr>
            <p:cNvSpPr txBox="1"/>
            <p:nvPr/>
          </p:nvSpPr>
          <p:spPr>
            <a:xfrm>
              <a:off x="706054" y="2627107"/>
              <a:ext cx="2127021" cy="244408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Identifies and handles data points significantly different from others.</a:t>
              </a:r>
            </a:p>
            <a:p>
              <a:pPr algn="ctr"/>
              <a:r>
                <a:rPr lang="en-US" sz="1600" b="1" dirty="0"/>
                <a:t>Purpose: Prevents skewed results and improves model robustness.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1">
                <a:ln>
                  <a:noFill/>
                </a:ln>
                <a:solidFill>
                  <a:srgbClr val="000000">
                    <a:lumMod val="85000"/>
                    <a:lumOff val="15000"/>
                  </a:srgbClr>
                </a:soli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89793902-BA55-AB17-AEE5-D987F6485B16}"/>
                </a:ext>
              </a:extLst>
            </p:cNvPr>
            <p:cNvSpPr/>
            <p:nvPr/>
          </p:nvSpPr>
          <p:spPr>
            <a:xfrm>
              <a:off x="509588" y="2249909"/>
              <a:ext cx="2519955" cy="121239"/>
            </a:xfrm>
            <a:custGeom>
              <a:avLst/>
              <a:gdLst>
                <a:gd name="connsiteX0" fmla="*/ 0 w 1943100"/>
                <a:gd name="connsiteY0" fmla="*/ 0 h 467464"/>
                <a:gd name="connsiteX1" fmla="*/ 1943100 w 1943100"/>
                <a:gd name="connsiteY1" fmla="*/ 0 h 467464"/>
                <a:gd name="connsiteX2" fmla="*/ 1943100 w 1943100"/>
                <a:gd name="connsiteY2" fmla="*/ 467464 h 467464"/>
                <a:gd name="connsiteX3" fmla="*/ 0 w 1943100"/>
                <a:gd name="connsiteY3" fmla="*/ 467464 h 467464"/>
              </a:gdLst>
              <a:ahLst/>
              <a:cxnLst>
                <a:cxn ang="0">
                  <a:pos x="connsiteX0" y="connsiteY0"/>
                </a:cxn>
                <a:cxn ang="0">
                  <a:pos x="connsiteX1" y="connsiteY1"/>
                </a:cxn>
                <a:cxn ang="0">
                  <a:pos x="connsiteX2" y="connsiteY2"/>
                </a:cxn>
                <a:cxn ang="0">
                  <a:pos x="connsiteX3" y="connsiteY3"/>
                </a:cxn>
              </a:cxnLst>
              <a:rect l="l" t="t" r="r" b="b"/>
              <a:pathLst>
                <a:path w="1943100" h="467464">
                  <a:moveTo>
                    <a:pt x="0" y="0"/>
                  </a:moveTo>
                  <a:lnTo>
                    <a:pt x="1943100" y="0"/>
                  </a:lnTo>
                  <a:lnTo>
                    <a:pt x="1943100" y="467464"/>
                  </a:lnTo>
                  <a:lnTo>
                    <a:pt x="0" y="467464"/>
                  </a:lnTo>
                  <a:close/>
                </a:path>
              </a:pathLst>
            </a:custGeom>
            <a:solidFill>
              <a:srgbClr val="F2F2F2">
                <a:alpha val="50000"/>
              </a:srgbClr>
            </a:solidFill>
            <a:ln w="12700" cap="flat" cmpd="sng" algn="ctr">
              <a:no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all" spc="38" normalizeH="0" baseline="0" noProof="0" dirty="0">
                <a:ln>
                  <a:noFill/>
                </a:ln>
                <a:solidFill>
                  <a:srgbClr val="000000">
                    <a:lumMod val="85000"/>
                    <a:lumOff val="15000"/>
                  </a:srgbClr>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91F6B9BA-EF92-B3F2-27B6-B46CAC8B9987}"/>
              </a:ext>
            </a:extLst>
          </p:cNvPr>
          <p:cNvGrpSpPr/>
          <p:nvPr/>
        </p:nvGrpSpPr>
        <p:grpSpPr>
          <a:xfrm>
            <a:off x="6364850" y="1690154"/>
            <a:ext cx="2514300" cy="3787039"/>
            <a:chOff x="6278137" y="1227372"/>
            <a:chExt cx="2519953" cy="4525727"/>
          </a:xfrm>
        </p:grpSpPr>
        <p:sp>
          <p:nvSpPr>
            <p:cNvPr id="54" name="Rectangle: Rounded Corners 53">
              <a:extLst>
                <a:ext uri="{FF2B5EF4-FFF2-40B4-BE49-F238E27FC236}">
                  <a16:creationId xmlns:a16="http://schemas.microsoft.com/office/drawing/2014/main" id="{47C424C6-A75D-96D2-B04E-6E2C3DF9C106}"/>
                </a:ext>
              </a:extLst>
            </p:cNvPr>
            <p:cNvSpPr/>
            <p:nvPr/>
          </p:nvSpPr>
          <p:spPr>
            <a:xfrm>
              <a:off x="6278137" y="1227372"/>
              <a:ext cx="2519951" cy="4525727"/>
            </a:xfrm>
            <a:prstGeom prst="roundRect">
              <a:avLst>
                <a:gd name="adj" fmla="val 8824"/>
              </a:avLst>
            </a:prstGeom>
            <a:solidFill>
              <a:srgbClr val="F15F47"/>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D06631D7-CD90-C179-96DE-85852F5AF7F8}"/>
                </a:ext>
              </a:extLst>
            </p:cNvPr>
            <p:cNvSpPr/>
            <p:nvPr/>
          </p:nvSpPr>
          <p:spPr>
            <a:xfrm>
              <a:off x="6278137" y="1227372"/>
              <a:ext cx="2519953" cy="1022537"/>
            </a:xfrm>
            <a:custGeom>
              <a:avLst/>
              <a:gdLst>
                <a:gd name="connsiteX0" fmla="*/ 171459 w 1943101"/>
                <a:gd name="connsiteY0" fmla="*/ 0 h 1022537"/>
                <a:gd name="connsiteX1" fmla="*/ 1771642 w 1943101"/>
                <a:gd name="connsiteY1" fmla="*/ 0 h 1022537"/>
                <a:gd name="connsiteX2" fmla="*/ 1943101 w 1943101"/>
                <a:gd name="connsiteY2" fmla="*/ 171459 h 1022537"/>
                <a:gd name="connsiteX3" fmla="*/ 1943101 w 1943101"/>
                <a:gd name="connsiteY3" fmla="*/ 1022537 h 1022537"/>
                <a:gd name="connsiteX4" fmla="*/ 0 w 1943101"/>
                <a:gd name="connsiteY4" fmla="*/ 1022537 h 1022537"/>
                <a:gd name="connsiteX5" fmla="*/ 0 w 1943101"/>
                <a:gd name="connsiteY5" fmla="*/ 171459 h 1022537"/>
                <a:gd name="connsiteX6" fmla="*/ 171459 w 1943101"/>
                <a:gd name="connsiteY6" fmla="*/ 0 h 102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3101" h="1022537">
                  <a:moveTo>
                    <a:pt x="171459" y="0"/>
                  </a:moveTo>
                  <a:lnTo>
                    <a:pt x="1771642" y="0"/>
                  </a:lnTo>
                  <a:cubicBezTo>
                    <a:pt x="1866336" y="0"/>
                    <a:pt x="1943101" y="76765"/>
                    <a:pt x="1943101" y="171459"/>
                  </a:cubicBezTo>
                  <a:lnTo>
                    <a:pt x="1943101" y="1022537"/>
                  </a:lnTo>
                  <a:lnTo>
                    <a:pt x="0" y="1022537"/>
                  </a:lnTo>
                  <a:lnTo>
                    <a:pt x="0" y="171459"/>
                  </a:lnTo>
                  <a:cubicBezTo>
                    <a:pt x="0" y="76765"/>
                    <a:pt x="76765" y="0"/>
                    <a:pt x="171459" y="0"/>
                  </a:cubicBezTo>
                  <a:close/>
                </a:path>
              </a:pathLst>
            </a:custGeom>
            <a:solidFill>
              <a:srgbClr val="F15F47">
                <a:lumMod val="75000"/>
              </a:srgbClr>
            </a:solidFill>
            <a:ln w="12700" cap="flat" cmpd="sng" algn="ctr">
              <a:no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b="1" cap="all" dirty="0">
                  <a:solidFill>
                    <a:srgbClr val="FFFFFF"/>
                  </a:solidFill>
                  <a:latin typeface="Calibri" panose="020F0502020204030204"/>
                </a:rPr>
                <a:t>Train Test Split</a:t>
              </a:r>
              <a:endParaRPr kumimoji="0" lang="en-US" sz="2100" b="1" i="0" u="none" strike="noStrike" kern="1200" cap="all" spc="0" normalizeH="0" baseline="0" noProof="0" dirty="0">
                <a:ln>
                  <a:noFill/>
                </a:ln>
                <a:solidFill>
                  <a:srgbClr val="FFFFFF"/>
                </a:soli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4A8EA584-1AFC-4BDF-BCC9-71E008DFF4C2}"/>
                </a:ext>
              </a:extLst>
            </p:cNvPr>
            <p:cNvSpPr/>
            <p:nvPr/>
          </p:nvSpPr>
          <p:spPr>
            <a:xfrm>
              <a:off x="6278137" y="2249909"/>
              <a:ext cx="2519953" cy="121239"/>
            </a:xfrm>
            <a:custGeom>
              <a:avLst/>
              <a:gdLst>
                <a:gd name="connsiteX0" fmla="*/ 0 w 1943101"/>
                <a:gd name="connsiteY0" fmla="*/ 0 h 467464"/>
                <a:gd name="connsiteX1" fmla="*/ 1943101 w 1943101"/>
                <a:gd name="connsiteY1" fmla="*/ 0 h 467464"/>
                <a:gd name="connsiteX2" fmla="*/ 1943101 w 1943101"/>
                <a:gd name="connsiteY2" fmla="*/ 467464 h 467464"/>
                <a:gd name="connsiteX3" fmla="*/ 0 w 1943101"/>
                <a:gd name="connsiteY3" fmla="*/ 467464 h 467464"/>
              </a:gdLst>
              <a:ahLst/>
              <a:cxnLst>
                <a:cxn ang="0">
                  <a:pos x="connsiteX0" y="connsiteY0"/>
                </a:cxn>
                <a:cxn ang="0">
                  <a:pos x="connsiteX1" y="connsiteY1"/>
                </a:cxn>
                <a:cxn ang="0">
                  <a:pos x="connsiteX2" y="connsiteY2"/>
                </a:cxn>
                <a:cxn ang="0">
                  <a:pos x="connsiteX3" y="connsiteY3"/>
                </a:cxn>
              </a:cxnLst>
              <a:rect l="l" t="t" r="r" b="b"/>
              <a:pathLst>
                <a:path w="1943101" h="467464">
                  <a:moveTo>
                    <a:pt x="0" y="0"/>
                  </a:moveTo>
                  <a:lnTo>
                    <a:pt x="1943101" y="0"/>
                  </a:lnTo>
                  <a:lnTo>
                    <a:pt x="1943101" y="467464"/>
                  </a:lnTo>
                  <a:lnTo>
                    <a:pt x="0" y="467464"/>
                  </a:lnTo>
                  <a:close/>
                </a:path>
              </a:pathLst>
            </a:custGeom>
            <a:solidFill>
              <a:srgbClr val="F2F2F2">
                <a:alpha val="50000"/>
              </a:srgbClr>
            </a:solidFill>
            <a:ln w="12700" cap="flat" cmpd="sng" algn="ctr">
              <a:no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all" spc="38" normalizeH="0" baseline="0" noProof="0" dirty="0">
                <a:ln>
                  <a:noFill/>
                </a:ln>
                <a:solidFill>
                  <a:srgbClr val="000000">
                    <a:lumMod val="85000"/>
                    <a:lumOff val="15000"/>
                  </a:srgbClr>
                </a:solidFill>
                <a:effectLst/>
                <a:uLnTx/>
                <a:uFillTx/>
                <a:latin typeface="Calibri" panose="020F0502020204030204"/>
                <a:ea typeface="+mn-ea"/>
                <a:cs typeface="+mn-cs"/>
              </a:endParaRPr>
            </a:p>
          </p:txBody>
        </p:sp>
        <p:sp>
          <p:nvSpPr>
            <p:cNvPr id="59" name="TextBox 70">
              <a:extLst>
                <a:ext uri="{FF2B5EF4-FFF2-40B4-BE49-F238E27FC236}">
                  <a16:creationId xmlns:a16="http://schemas.microsoft.com/office/drawing/2014/main" id="{65255B45-B4CB-746C-6B6A-76067B07B5EC}"/>
                </a:ext>
              </a:extLst>
            </p:cNvPr>
            <p:cNvSpPr txBox="1"/>
            <p:nvPr/>
          </p:nvSpPr>
          <p:spPr>
            <a:xfrm>
              <a:off x="6489922" y="2536848"/>
              <a:ext cx="2127018" cy="2758578"/>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1"/>
                  </a:solidFill>
                  <a:effectLst/>
                </a:rPr>
                <a:t>Divides the dataset into training and testing subsets in 80-20 or 70-30 split</a:t>
              </a:r>
            </a:p>
            <a:p>
              <a:pPr marL="0" marR="0" lvl="0" indent="0" algn="ctr"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1"/>
                  </a:solidFill>
                  <a:effectLst/>
                </a:rPr>
                <a:t>Purpose: Prevents overfitting by validating the model's performance on unseen data. </a:t>
              </a:r>
            </a:p>
          </p:txBody>
        </p:sp>
      </p:grpSp>
      <p:grpSp>
        <p:nvGrpSpPr>
          <p:cNvPr id="38" name="Group 37">
            <a:extLst>
              <a:ext uri="{FF2B5EF4-FFF2-40B4-BE49-F238E27FC236}">
                <a16:creationId xmlns:a16="http://schemas.microsoft.com/office/drawing/2014/main" id="{3E2463A3-D379-6B50-03C6-7D5CE80510B2}"/>
              </a:ext>
            </a:extLst>
          </p:cNvPr>
          <p:cNvGrpSpPr/>
          <p:nvPr/>
        </p:nvGrpSpPr>
        <p:grpSpPr>
          <a:xfrm>
            <a:off x="9152628" y="1686260"/>
            <a:ext cx="2362457" cy="3787039"/>
            <a:chOff x="9162396" y="1227372"/>
            <a:chExt cx="2519949" cy="4525727"/>
          </a:xfrm>
        </p:grpSpPr>
        <p:sp>
          <p:nvSpPr>
            <p:cNvPr id="47" name="Rectangle: Rounded Corners 46">
              <a:extLst>
                <a:ext uri="{FF2B5EF4-FFF2-40B4-BE49-F238E27FC236}">
                  <a16:creationId xmlns:a16="http://schemas.microsoft.com/office/drawing/2014/main" id="{F042B58F-7588-4391-1036-D824D23D1F14}"/>
                </a:ext>
              </a:extLst>
            </p:cNvPr>
            <p:cNvSpPr/>
            <p:nvPr/>
          </p:nvSpPr>
          <p:spPr>
            <a:xfrm>
              <a:off x="9162397" y="1227372"/>
              <a:ext cx="2519948" cy="4525727"/>
            </a:xfrm>
            <a:prstGeom prst="roundRect">
              <a:avLst>
                <a:gd name="adj" fmla="val 8824"/>
              </a:avLst>
            </a:prstGeom>
            <a:solidFill>
              <a:srgbClr val="6EA56C"/>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C88E8905-04B3-EC9B-B0A4-F13C4A7C3C3A}"/>
                </a:ext>
              </a:extLst>
            </p:cNvPr>
            <p:cNvSpPr/>
            <p:nvPr/>
          </p:nvSpPr>
          <p:spPr>
            <a:xfrm>
              <a:off x="9162396" y="1227372"/>
              <a:ext cx="2519948" cy="1022537"/>
            </a:xfrm>
            <a:custGeom>
              <a:avLst/>
              <a:gdLst>
                <a:gd name="connsiteX0" fmla="*/ 171459 w 1943100"/>
                <a:gd name="connsiteY0" fmla="*/ 0 h 1022537"/>
                <a:gd name="connsiteX1" fmla="*/ 1771641 w 1943100"/>
                <a:gd name="connsiteY1" fmla="*/ 0 h 1022537"/>
                <a:gd name="connsiteX2" fmla="*/ 1943100 w 1943100"/>
                <a:gd name="connsiteY2" fmla="*/ 171459 h 1022537"/>
                <a:gd name="connsiteX3" fmla="*/ 1943100 w 1943100"/>
                <a:gd name="connsiteY3" fmla="*/ 1022537 h 1022537"/>
                <a:gd name="connsiteX4" fmla="*/ 0 w 1943100"/>
                <a:gd name="connsiteY4" fmla="*/ 1022537 h 1022537"/>
                <a:gd name="connsiteX5" fmla="*/ 0 w 1943100"/>
                <a:gd name="connsiteY5" fmla="*/ 171459 h 1022537"/>
                <a:gd name="connsiteX6" fmla="*/ 171459 w 1943100"/>
                <a:gd name="connsiteY6" fmla="*/ 0 h 102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3100" h="1022537">
                  <a:moveTo>
                    <a:pt x="171459" y="0"/>
                  </a:moveTo>
                  <a:lnTo>
                    <a:pt x="1771641" y="0"/>
                  </a:lnTo>
                  <a:cubicBezTo>
                    <a:pt x="1866335" y="0"/>
                    <a:pt x="1943100" y="76765"/>
                    <a:pt x="1943100" y="171459"/>
                  </a:cubicBezTo>
                  <a:lnTo>
                    <a:pt x="1943100" y="1022537"/>
                  </a:lnTo>
                  <a:lnTo>
                    <a:pt x="0" y="1022537"/>
                  </a:lnTo>
                  <a:lnTo>
                    <a:pt x="0" y="171459"/>
                  </a:lnTo>
                  <a:cubicBezTo>
                    <a:pt x="0" y="76765"/>
                    <a:pt x="76765" y="0"/>
                    <a:pt x="171459" y="0"/>
                  </a:cubicBezTo>
                  <a:close/>
                </a:path>
              </a:pathLst>
            </a:custGeom>
            <a:solidFill>
              <a:srgbClr val="6EA56C">
                <a:lumMod val="75000"/>
              </a:srgbClr>
            </a:solidFill>
            <a:ln w="12700" cap="flat" cmpd="sng" algn="ctr">
              <a:no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1" i="0" u="none" strike="noStrike" kern="1200" cap="all" spc="0" normalizeH="0" baseline="0" noProof="0" dirty="0">
                  <a:ln>
                    <a:noFill/>
                  </a:ln>
                  <a:solidFill>
                    <a:srgbClr val="FFFFFF"/>
                  </a:solidFill>
                  <a:effectLst/>
                  <a:uLnTx/>
                  <a:uFillTx/>
                  <a:latin typeface="Calibri" panose="020F0502020204030204"/>
                  <a:ea typeface="+mn-ea"/>
                  <a:cs typeface="+mn-cs"/>
                </a:rPr>
                <a:t>Feature Scaling</a:t>
              </a:r>
            </a:p>
          </p:txBody>
        </p:sp>
        <p:sp>
          <p:nvSpPr>
            <p:cNvPr id="49" name="Freeform: Shape 48">
              <a:extLst>
                <a:ext uri="{FF2B5EF4-FFF2-40B4-BE49-F238E27FC236}">
                  <a16:creationId xmlns:a16="http://schemas.microsoft.com/office/drawing/2014/main" id="{1BA49499-EB3C-70EA-E78A-1B7C7EA68C22}"/>
                </a:ext>
              </a:extLst>
            </p:cNvPr>
            <p:cNvSpPr/>
            <p:nvPr/>
          </p:nvSpPr>
          <p:spPr>
            <a:xfrm>
              <a:off x="9162396" y="2249909"/>
              <a:ext cx="2519948" cy="121239"/>
            </a:xfrm>
            <a:custGeom>
              <a:avLst/>
              <a:gdLst>
                <a:gd name="connsiteX0" fmla="*/ 0 w 1943100"/>
                <a:gd name="connsiteY0" fmla="*/ 0 h 467464"/>
                <a:gd name="connsiteX1" fmla="*/ 1943100 w 1943100"/>
                <a:gd name="connsiteY1" fmla="*/ 0 h 467464"/>
                <a:gd name="connsiteX2" fmla="*/ 1943100 w 1943100"/>
                <a:gd name="connsiteY2" fmla="*/ 467464 h 467464"/>
                <a:gd name="connsiteX3" fmla="*/ 0 w 1943100"/>
                <a:gd name="connsiteY3" fmla="*/ 467464 h 467464"/>
              </a:gdLst>
              <a:ahLst/>
              <a:cxnLst>
                <a:cxn ang="0">
                  <a:pos x="connsiteX0" y="connsiteY0"/>
                </a:cxn>
                <a:cxn ang="0">
                  <a:pos x="connsiteX1" y="connsiteY1"/>
                </a:cxn>
                <a:cxn ang="0">
                  <a:pos x="connsiteX2" y="connsiteY2"/>
                </a:cxn>
                <a:cxn ang="0">
                  <a:pos x="connsiteX3" y="connsiteY3"/>
                </a:cxn>
              </a:cxnLst>
              <a:rect l="l" t="t" r="r" b="b"/>
              <a:pathLst>
                <a:path w="1943100" h="467464">
                  <a:moveTo>
                    <a:pt x="0" y="0"/>
                  </a:moveTo>
                  <a:lnTo>
                    <a:pt x="1943100" y="0"/>
                  </a:lnTo>
                  <a:lnTo>
                    <a:pt x="1943100" y="467464"/>
                  </a:lnTo>
                  <a:lnTo>
                    <a:pt x="0" y="467464"/>
                  </a:lnTo>
                  <a:close/>
                </a:path>
              </a:pathLst>
            </a:custGeom>
            <a:solidFill>
              <a:srgbClr val="F2F2F2">
                <a:alpha val="50000"/>
              </a:srgbClr>
            </a:solidFill>
            <a:ln w="12700" cap="flat" cmpd="sng" algn="ctr">
              <a:no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all" spc="38" normalizeH="0" baseline="0" noProof="0" dirty="0">
                <a:ln>
                  <a:noFill/>
                </a:ln>
                <a:solidFill>
                  <a:srgbClr val="000000">
                    <a:lumMod val="85000"/>
                    <a:lumOff val="15000"/>
                  </a:srgbClr>
                </a:solidFill>
                <a:effectLst/>
                <a:uLnTx/>
                <a:uFillTx/>
                <a:latin typeface="Calibri" panose="020F0502020204030204"/>
                <a:ea typeface="+mn-ea"/>
                <a:cs typeface="+mn-cs"/>
              </a:endParaRPr>
            </a:p>
          </p:txBody>
        </p:sp>
        <p:sp>
          <p:nvSpPr>
            <p:cNvPr id="52" name="TextBox 70">
              <a:extLst>
                <a:ext uri="{FF2B5EF4-FFF2-40B4-BE49-F238E27FC236}">
                  <a16:creationId xmlns:a16="http://schemas.microsoft.com/office/drawing/2014/main" id="{E517E7C1-8B87-8CB4-4C65-3956EF19D499}"/>
                </a:ext>
              </a:extLst>
            </p:cNvPr>
            <p:cNvSpPr txBox="1"/>
            <p:nvPr/>
          </p:nvSpPr>
          <p:spPr>
            <a:xfrm>
              <a:off x="9358862" y="2551493"/>
              <a:ext cx="2127016" cy="246433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rPr>
                <a:t>Adjusts numerical data to a uniform scale for consistency in model training.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rPr>
                <a:t>Purpose: Ensures features with larger ranges don't dominate during model learning.</a:t>
              </a:r>
              <a:endParaRPr kumimoji="0" lang="en-US" sz="1500" b="1" i="0" u="none" strike="noStrike" kern="1200" cap="none" spc="0" normalizeH="0" baseline="0" noProof="1">
                <a:ln>
                  <a:noFill/>
                </a:ln>
                <a:solidFill>
                  <a:schemeClr val="bg1"/>
                </a:solidFill>
                <a:effectLst/>
                <a:uLnTx/>
                <a:uFillTx/>
                <a:latin typeface="Calibri" panose="020F0502020204030204"/>
                <a:ea typeface="+mn-ea"/>
                <a:cs typeface="+mn-cs"/>
              </a:endParaRPr>
            </a:p>
          </p:txBody>
        </p:sp>
      </p:grpSp>
      <p:grpSp>
        <p:nvGrpSpPr>
          <p:cNvPr id="39" name="Group 38">
            <a:extLst>
              <a:ext uri="{FF2B5EF4-FFF2-40B4-BE49-F238E27FC236}">
                <a16:creationId xmlns:a16="http://schemas.microsoft.com/office/drawing/2014/main" id="{26E2D915-3AF8-1AA2-CAB1-12791F22F3E0}"/>
              </a:ext>
            </a:extLst>
          </p:cNvPr>
          <p:cNvGrpSpPr/>
          <p:nvPr/>
        </p:nvGrpSpPr>
        <p:grpSpPr>
          <a:xfrm>
            <a:off x="3581700" y="1686261"/>
            <a:ext cx="2514301" cy="3790933"/>
            <a:chOff x="3393856" y="1227372"/>
            <a:chExt cx="2519972" cy="4525727"/>
          </a:xfrm>
        </p:grpSpPr>
        <p:sp>
          <p:nvSpPr>
            <p:cNvPr id="40" name="Rectangle: Rounded Corners 39">
              <a:extLst>
                <a:ext uri="{FF2B5EF4-FFF2-40B4-BE49-F238E27FC236}">
                  <a16:creationId xmlns:a16="http://schemas.microsoft.com/office/drawing/2014/main" id="{6A9B5C45-862C-C16E-67AE-CAEF5A38E586}"/>
                </a:ext>
              </a:extLst>
            </p:cNvPr>
            <p:cNvSpPr/>
            <p:nvPr/>
          </p:nvSpPr>
          <p:spPr>
            <a:xfrm>
              <a:off x="3393856" y="1227372"/>
              <a:ext cx="2519972" cy="4525727"/>
            </a:xfrm>
            <a:prstGeom prst="roundRect">
              <a:avLst>
                <a:gd name="adj" fmla="val 8824"/>
              </a:avLst>
            </a:prstGeom>
            <a:solidFill>
              <a:srgbClr val="3AC6E1"/>
            </a:solidFill>
            <a:ln w="12700" cap="flat" cmpd="sng" algn="ctr">
              <a:no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9F8EF52C-D1A9-BEEC-DB61-01290DCE7101}"/>
                </a:ext>
              </a:extLst>
            </p:cNvPr>
            <p:cNvSpPr/>
            <p:nvPr/>
          </p:nvSpPr>
          <p:spPr>
            <a:xfrm>
              <a:off x="3393856" y="1227372"/>
              <a:ext cx="2519971" cy="1022537"/>
            </a:xfrm>
            <a:custGeom>
              <a:avLst/>
              <a:gdLst>
                <a:gd name="connsiteX0" fmla="*/ 171459 w 1943099"/>
                <a:gd name="connsiteY0" fmla="*/ 0 h 1022537"/>
                <a:gd name="connsiteX1" fmla="*/ 1771640 w 1943099"/>
                <a:gd name="connsiteY1" fmla="*/ 0 h 1022537"/>
                <a:gd name="connsiteX2" fmla="*/ 1943099 w 1943099"/>
                <a:gd name="connsiteY2" fmla="*/ 171459 h 1022537"/>
                <a:gd name="connsiteX3" fmla="*/ 1943099 w 1943099"/>
                <a:gd name="connsiteY3" fmla="*/ 1022537 h 1022537"/>
                <a:gd name="connsiteX4" fmla="*/ 0 w 1943099"/>
                <a:gd name="connsiteY4" fmla="*/ 1022537 h 1022537"/>
                <a:gd name="connsiteX5" fmla="*/ 0 w 1943099"/>
                <a:gd name="connsiteY5" fmla="*/ 171459 h 1022537"/>
                <a:gd name="connsiteX6" fmla="*/ 171459 w 1943099"/>
                <a:gd name="connsiteY6" fmla="*/ 0 h 102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3099" h="1022537">
                  <a:moveTo>
                    <a:pt x="171459" y="0"/>
                  </a:moveTo>
                  <a:lnTo>
                    <a:pt x="1771640" y="0"/>
                  </a:lnTo>
                  <a:cubicBezTo>
                    <a:pt x="1866334" y="0"/>
                    <a:pt x="1943099" y="76765"/>
                    <a:pt x="1943099" y="171459"/>
                  </a:cubicBezTo>
                  <a:lnTo>
                    <a:pt x="1943099" y="1022537"/>
                  </a:lnTo>
                  <a:lnTo>
                    <a:pt x="0" y="1022537"/>
                  </a:lnTo>
                  <a:lnTo>
                    <a:pt x="0" y="171459"/>
                  </a:lnTo>
                  <a:cubicBezTo>
                    <a:pt x="0" y="76765"/>
                    <a:pt x="76764" y="0"/>
                    <a:pt x="171459" y="0"/>
                  </a:cubicBezTo>
                  <a:close/>
                </a:path>
              </a:pathLst>
            </a:custGeom>
            <a:solidFill>
              <a:srgbClr val="3AC6E1">
                <a:lumMod val="75000"/>
              </a:srgbClr>
            </a:solidFill>
            <a:ln w="12700" cap="flat" cmpd="sng" algn="ctr">
              <a:no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1" i="0" u="none" strike="noStrike" kern="1200" cap="all" spc="0" normalizeH="0" baseline="0" noProof="0" dirty="0">
                  <a:ln>
                    <a:noFill/>
                  </a:ln>
                  <a:solidFill>
                    <a:srgbClr val="FFFFFF"/>
                  </a:solidFill>
                  <a:effectLst/>
                  <a:uLnTx/>
                  <a:uFillTx/>
                  <a:latin typeface="Calibri" panose="020F0502020204030204"/>
                  <a:ea typeface="+mn-ea"/>
                  <a:cs typeface="+mn-cs"/>
                </a:rPr>
                <a:t>Encoding</a:t>
              </a:r>
            </a:p>
          </p:txBody>
        </p:sp>
        <p:sp>
          <p:nvSpPr>
            <p:cNvPr id="42" name="Freeform: Shape 41">
              <a:extLst>
                <a:ext uri="{FF2B5EF4-FFF2-40B4-BE49-F238E27FC236}">
                  <a16:creationId xmlns:a16="http://schemas.microsoft.com/office/drawing/2014/main" id="{F9CC4F53-6B6D-98AA-DB0B-C05B1F00DE49}"/>
                </a:ext>
              </a:extLst>
            </p:cNvPr>
            <p:cNvSpPr/>
            <p:nvPr/>
          </p:nvSpPr>
          <p:spPr>
            <a:xfrm>
              <a:off x="3393856" y="2249909"/>
              <a:ext cx="2519971" cy="121239"/>
            </a:xfrm>
            <a:custGeom>
              <a:avLst/>
              <a:gdLst>
                <a:gd name="connsiteX0" fmla="*/ 0 w 1943099"/>
                <a:gd name="connsiteY0" fmla="*/ 0 h 467464"/>
                <a:gd name="connsiteX1" fmla="*/ 1943099 w 1943099"/>
                <a:gd name="connsiteY1" fmla="*/ 0 h 467464"/>
                <a:gd name="connsiteX2" fmla="*/ 1943099 w 1943099"/>
                <a:gd name="connsiteY2" fmla="*/ 467464 h 467464"/>
                <a:gd name="connsiteX3" fmla="*/ 0 w 1943099"/>
                <a:gd name="connsiteY3" fmla="*/ 467464 h 467464"/>
              </a:gdLst>
              <a:ahLst/>
              <a:cxnLst>
                <a:cxn ang="0">
                  <a:pos x="connsiteX0" y="connsiteY0"/>
                </a:cxn>
                <a:cxn ang="0">
                  <a:pos x="connsiteX1" y="connsiteY1"/>
                </a:cxn>
                <a:cxn ang="0">
                  <a:pos x="connsiteX2" y="connsiteY2"/>
                </a:cxn>
                <a:cxn ang="0">
                  <a:pos x="connsiteX3" y="connsiteY3"/>
                </a:cxn>
              </a:cxnLst>
              <a:rect l="l" t="t" r="r" b="b"/>
              <a:pathLst>
                <a:path w="1943099" h="467464">
                  <a:moveTo>
                    <a:pt x="0" y="0"/>
                  </a:moveTo>
                  <a:lnTo>
                    <a:pt x="1943099" y="0"/>
                  </a:lnTo>
                  <a:lnTo>
                    <a:pt x="1943099" y="467464"/>
                  </a:lnTo>
                  <a:lnTo>
                    <a:pt x="0" y="467464"/>
                  </a:lnTo>
                  <a:close/>
                </a:path>
              </a:pathLst>
            </a:custGeom>
            <a:solidFill>
              <a:srgbClr val="F2F2F2">
                <a:alpha val="50000"/>
              </a:srgbClr>
            </a:solidFill>
            <a:ln w="12700" cap="flat" cmpd="sng" algn="ctr">
              <a:no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all" spc="38" normalizeH="0" baseline="0" noProof="0" dirty="0">
                <a:ln>
                  <a:noFill/>
                </a:ln>
                <a:solidFill>
                  <a:srgbClr val="000000">
                    <a:lumMod val="85000"/>
                    <a:lumOff val="15000"/>
                  </a:srgbClr>
                </a:solidFill>
                <a:effectLst/>
                <a:uLnTx/>
                <a:uFillTx/>
                <a:latin typeface="Calibri" panose="020F0502020204030204"/>
                <a:ea typeface="+mn-ea"/>
                <a:cs typeface="+mn-cs"/>
              </a:endParaRPr>
            </a:p>
          </p:txBody>
        </p:sp>
        <p:sp>
          <p:nvSpPr>
            <p:cNvPr id="45" name="TextBox 70">
              <a:extLst>
                <a:ext uri="{FF2B5EF4-FFF2-40B4-BE49-F238E27FC236}">
                  <a16:creationId xmlns:a16="http://schemas.microsoft.com/office/drawing/2014/main" id="{40377BD6-4A41-9391-776F-F7A01A4F21FF}"/>
                </a:ext>
              </a:extLst>
            </p:cNvPr>
            <p:cNvSpPr txBox="1"/>
            <p:nvPr/>
          </p:nvSpPr>
          <p:spPr>
            <a:xfrm>
              <a:off x="3607363" y="2540151"/>
              <a:ext cx="2127036" cy="275574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cs typeface="Arial" panose="020B0604020202020204" pitchFamily="34" charset="0"/>
                </a:rPr>
                <a:t>Converts categorical data into numerical formats to make it usable by machine learning models.</a:t>
              </a:r>
            </a:p>
            <a:p>
              <a:pPr marL="0" marR="0" lvl="0" indent="0" algn="ctr"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cs typeface="Arial" panose="020B0604020202020204" pitchFamily="34" charset="0"/>
                </a:rPr>
                <a:t>Methods:</a:t>
              </a:r>
            </a:p>
            <a:p>
              <a:pPr marL="0" marR="0" lvl="0" indent="0" algn="ctr"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cs typeface="Arial" panose="020B0604020202020204" pitchFamily="34" charset="0"/>
                </a:rPr>
                <a:t>One-Hot Encoding</a:t>
              </a:r>
            </a:p>
            <a:p>
              <a:pPr marL="0" marR="0" lvl="0" indent="0" algn="ctr"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cs typeface="Arial" panose="020B0604020202020204" pitchFamily="34" charset="0"/>
                </a:rPr>
                <a:t>Label Encoding</a:t>
              </a:r>
            </a:p>
            <a:p>
              <a:pPr marL="0" marR="0" lvl="0" indent="0" algn="ctr"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cs typeface="Arial" panose="020B0604020202020204" pitchFamily="34" charset="0"/>
                </a:rPr>
                <a:t>Binary Encoding</a:t>
              </a:r>
            </a:p>
          </p:txBody>
        </p:sp>
      </p:grpSp>
    </p:spTree>
    <p:extLst>
      <p:ext uri="{BB962C8B-B14F-4D97-AF65-F5344CB8AC3E}">
        <p14:creationId xmlns:p14="http://schemas.microsoft.com/office/powerpoint/2010/main" val="41825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424EE1-9B7D-AFA7-3E82-2CEC1E08E0A6}"/>
              </a:ext>
            </a:extLst>
          </p:cNvPr>
          <p:cNvSpPr>
            <a:spLocks noGrp="1"/>
          </p:cNvSpPr>
          <p:nvPr>
            <p:ph idx="1"/>
          </p:nvPr>
        </p:nvSpPr>
        <p:spPr>
          <a:xfrm>
            <a:off x="4561114" y="1556656"/>
            <a:ext cx="7162800" cy="4494837"/>
          </a:xfrm>
        </p:spPr>
        <p:txBody>
          <a:bodyPr>
            <a:normAutofit fontScale="92500"/>
          </a:bodyPr>
          <a:lstStyle/>
          <a:p>
            <a:pPr algn="just">
              <a:buFont typeface="Arial" panose="020B0604020202020204" pitchFamily="34" charset="0"/>
              <a:buChar char="•"/>
            </a:pPr>
            <a:r>
              <a:rPr lang="en-US" b="1" i="0" dirty="0">
                <a:solidFill>
                  <a:srgbClr val="0D0D0D"/>
                </a:solidFill>
                <a:effectLst/>
                <a:latin typeface="ui-sans-serif"/>
              </a:rPr>
              <a:t>Title:</a:t>
            </a:r>
            <a:r>
              <a:rPr lang="en-US" b="0" i="0" dirty="0">
                <a:solidFill>
                  <a:srgbClr val="0D0D0D"/>
                </a:solidFill>
                <a:effectLst/>
                <a:latin typeface="ui-sans-serif"/>
              </a:rPr>
              <a:t> </a:t>
            </a:r>
            <a:r>
              <a:rPr lang="en-US" i="0" dirty="0">
                <a:solidFill>
                  <a:srgbClr val="1F2328"/>
                </a:solidFill>
                <a:effectLst/>
                <a:latin typeface="-apple-system"/>
              </a:rPr>
              <a:t>E-Commerce Product Delivery Prediction Using Machine Learning</a:t>
            </a:r>
          </a:p>
          <a:p>
            <a:pPr algn="just">
              <a:buFont typeface="Arial" panose="020B0604020202020204" pitchFamily="34" charset="0"/>
              <a:buChar char="•"/>
            </a:pPr>
            <a:r>
              <a:rPr lang="en-US" b="0" i="0" dirty="0">
                <a:solidFill>
                  <a:srgbClr val="0D0D0D"/>
                </a:solidFill>
                <a:effectLst/>
                <a:latin typeface="ui-sans-serif"/>
              </a:rPr>
              <a:t>E-commerce growth has </a:t>
            </a:r>
            <a:r>
              <a:rPr lang="en-US" b="1" i="0" dirty="0">
                <a:solidFill>
                  <a:srgbClr val="0D0D0D"/>
                </a:solidFill>
                <a:effectLst/>
                <a:latin typeface="ui-sans-serif"/>
              </a:rPr>
              <a:t>increased demand </a:t>
            </a:r>
            <a:r>
              <a:rPr lang="en-US" b="0" i="0" dirty="0">
                <a:solidFill>
                  <a:srgbClr val="0D0D0D"/>
                </a:solidFill>
                <a:effectLst/>
                <a:latin typeface="ui-sans-serif"/>
              </a:rPr>
              <a:t>for faster, more reliable delivery services.</a:t>
            </a:r>
          </a:p>
          <a:p>
            <a:pPr algn="just">
              <a:buFont typeface="Arial" panose="020B0604020202020204" pitchFamily="34" charset="0"/>
              <a:buChar char="•"/>
            </a:pPr>
            <a:r>
              <a:rPr lang="en-US" b="0" i="0" dirty="0">
                <a:solidFill>
                  <a:srgbClr val="0D0D0D"/>
                </a:solidFill>
                <a:effectLst/>
                <a:latin typeface="ui-sans-serif"/>
              </a:rPr>
              <a:t>Delivery </a:t>
            </a:r>
            <a:r>
              <a:rPr lang="en-US" b="1" i="0" dirty="0">
                <a:solidFill>
                  <a:srgbClr val="0D0D0D"/>
                </a:solidFill>
                <a:effectLst/>
                <a:latin typeface="ui-sans-serif"/>
              </a:rPr>
              <a:t>delays can negatively impact </a:t>
            </a:r>
            <a:r>
              <a:rPr lang="en-US" b="0" i="0" dirty="0">
                <a:solidFill>
                  <a:srgbClr val="0D0D0D"/>
                </a:solidFill>
                <a:effectLst/>
                <a:latin typeface="ui-sans-serif"/>
              </a:rPr>
              <a:t>customer experience and business reputation.</a:t>
            </a:r>
          </a:p>
          <a:p>
            <a:pPr algn="just">
              <a:buFont typeface="Arial" panose="020B0604020202020204" pitchFamily="34" charset="0"/>
              <a:buChar char="•"/>
            </a:pPr>
            <a:r>
              <a:rPr lang="en-US" b="1" i="0" dirty="0">
                <a:solidFill>
                  <a:srgbClr val="0D0D0D"/>
                </a:solidFill>
                <a:effectLst/>
                <a:latin typeface="ui-sans-serif"/>
              </a:rPr>
              <a:t>Traditional</a:t>
            </a:r>
            <a:r>
              <a:rPr lang="en-US" b="0" i="0" dirty="0">
                <a:solidFill>
                  <a:srgbClr val="0D0D0D"/>
                </a:solidFill>
                <a:effectLst/>
                <a:latin typeface="ui-sans-serif"/>
              </a:rPr>
              <a:t> delivery systems often </a:t>
            </a:r>
            <a:r>
              <a:rPr lang="en-US" b="1" i="0" dirty="0">
                <a:solidFill>
                  <a:srgbClr val="0D0D0D"/>
                </a:solidFill>
                <a:effectLst/>
                <a:latin typeface="ui-sans-serif"/>
              </a:rPr>
              <a:t>lack</a:t>
            </a:r>
            <a:r>
              <a:rPr lang="en-US" b="0" i="0" dirty="0">
                <a:solidFill>
                  <a:srgbClr val="0D0D0D"/>
                </a:solidFill>
                <a:effectLst/>
                <a:latin typeface="ui-sans-serif"/>
              </a:rPr>
              <a:t> predictive capabilities to accurately estimate delivery times.</a:t>
            </a:r>
          </a:p>
          <a:p>
            <a:pPr algn="just">
              <a:buFont typeface="Arial" panose="020B0604020202020204" pitchFamily="34" charset="0"/>
              <a:buChar char="•"/>
            </a:pPr>
            <a:r>
              <a:rPr lang="en-US" b="1" i="0" dirty="0">
                <a:solidFill>
                  <a:srgbClr val="0D0D0D"/>
                </a:solidFill>
                <a:effectLst/>
                <a:latin typeface="ui-sans-serif"/>
              </a:rPr>
              <a:t>Machine learning </a:t>
            </a:r>
            <a:r>
              <a:rPr lang="en-US" b="0" i="0" dirty="0">
                <a:solidFill>
                  <a:srgbClr val="0D0D0D"/>
                </a:solidFill>
                <a:effectLst/>
                <a:latin typeface="ui-sans-serif"/>
              </a:rPr>
              <a:t>and AI can help </a:t>
            </a:r>
            <a:r>
              <a:rPr lang="en-US" b="1" i="0" dirty="0">
                <a:solidFill>
                  <a:srgbClr val="0D0D0D"/>
                </a:solidFill>
                <a:effectLst/>
                <a:latin typeface="ui-sans-serif"/>
              </a:rPr>
              <a:t>predict delivery </a:t>
            </a:r>
            <a:r>
              <a:rPr lang="en-US" b="0" i="0" dirty="0">
                <a:solidFill>
                  <a:srgbClr val="0D0D0D"/>
                </a:solidFill>
                <a:effectLst/>
                <a:latin typeface="ui-sans-serif"/>
              </a:rPr>
              <a:t>outcomes based on various influencing factors.</a:t>
            </a:r>
            <a:endParaRPr lang="en-US" i="0" dirty="0">
              <a:solidFill>
                <a:srgbClr val="1F2328"/>
              </a:solidFill>
              <a:effectLst/>
              <a:latin typeface="-apple-system"/>
            </a:endParaRPr>
          </a:p>
          <a:p>
            <a:pPr algn="just">
              <a:buFont typeface="Arial" panose="020B0604020202020204" pitchFamily="34" charset="0"/>
              <a:buChar char="•"/>
            </a:pPr>
            <a:endParaRPr lang="en-IN" dirty="0"/>
          </a:p>
        </p:txBody>
      </p:sp>
      <p:sp>
        <p:nvSpPr>
          <p:cNvPr id="5" name="Title 1">
            <a:extLst>
              <a:ext uri="{FF2B5EF4-FFF2-40B4-BE49-F238E27FC236}">
                <a16:creationId xmlns:a16="http://schemas.microsoft.com/office/drawing/2014/main" id="{87FD6FA4-8442-F7FA-A389-EABC3D79F292}"/>
              </a:ext>
            </a:extLst>
          </p:cNvPr>
          <p:cNvSpPr txBox="1">
            <a:spLocks/>
          </p:cNvSpPr>
          <p:nvPr/>
        </p:nvSpPr>
        <p:spPr>
          <a:xfrm>
            <a:off x="4455267" y="603666"/>
            <a:ext cx="7057847"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Introduction</a:t>
            </a:r>
            <a:endParaRPr lang="en-IN" sz="4000" dirty="0">
              <a:solidFill>
                <a:srgbClr val="203864"/>
              </a:solidFill>
            </a:endParaRPr>
          </a:p>
        </p:txBody>
      </p:sp>
      <p:pic>
        <p:nvPicPr>
          <p:cNvPr id="9" name="Picture 8">
            <a:extLst>
              <a:ext uri="{FF2B5EF4-FFF2-40B4-BE49-F238E27FC236}">
                <a16:creationId xmlns:a16="http://schemas.microsoft.com/office/drawing/2014/main" id="{4F95F4CF-6A73-DE4F-F7B6-2BD7E8F5CFD9}"/>
              </a:ext>
            </a:extLst>
          </p:cNvPr>
          <p:cNvPicPr>
            <a:picLocks noChangeAspect="1"/>
          </p:cNvPicPr>
          <p:nvPr/>
        </p:nvPicPr>
        <p:blipFill>
          <a:blip r:embed="rId2"/>
          <a:stretch>
            <a:fillRect/>
          </a:stretch>
        </p:blipFill>
        <p:spPr>
          <a:xfrm>
            <a:off x="0" y="0"/>
            <a:ext cx="4180114" cy="6858000"/>
          </a:xfrm>
          <a:prstGeom prst="rect">
            <a:avLst/>
          </a:prstGeom>
        </p:spPr>
      </p:pic>
    </p:spTree>
    <p:extLst>
      <p:ext uri="{BB962C8B-B14F-4D97-AF65-F5344CB8AC3E}">
        <p14:creationId xmlns:p14="http://schemas.microsoft.com/office/powerpoint/2010/main" val="166615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BB0E-3DD3-68EB-B8AF-3A49ECE4515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1B93A51-2579-7DDA-5A10-3A146DFB9053}"/>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Data Preprocessing</a:t>
            </a:r>
            <a:endParaRPr lang="en-IN" sz="4000" dirty="0">
              <a:solidFill>
                <a:srgbClr val="203864"/>
              </a:solidFill>
            </a:endParaRPr>
          </a:p>
        </p:txBody>
      </p:sp>
      <p:pic>
        <p:nvPicPr>
          <p:cNvPr id="4" name="Picture 3">
            <a:extLst>
              <a:ext uri="{FF2B5EF4-FFF2-40B4-BE49-F238E27FC236}">
                <a16:creationId xmlns:a16="http://schemas.microsoft.com/office/drawing/2014/main" id="{0CFE7BFB-E4BF-5974-795B-F425AA9743BD}"/>
              </a:ext>
            </a:extLst>
          </p:cNvPr>
          <p:cNvPicPr>
            <a:picLocks noChangeAspect="1"/>
          </p:cNvPicPr>
          <p:nvPr/>
        </p:nvPicPr>
        <p:blipFill>
          <a:blip r:embed="rId2"/>
          <a:stretch>
            <a:fillRect/>
          </a:stretch>
        </p:blipFill>
        <p:spPr>
          <a:xfrm>
            <a:off x="805541" y="2034945"/>
            <a:ext cx="9764488" cy="2067213"/>
          </a:xfrm>
          <a:prstGeom prst="rect">
            <a:avLst/>
          </a:prstGeom>
        </p:spPr>
      </p:pic>
      <p:sp>
        <p:nvSpPr>
          <p:cNvPr id="5" name="TextBox 4">
            <a:extLst>
              <a:ext uri="{FF2B5EF4-FFF2-40B4-BE49-F238E27FC236}">
                <a16:creationId xmlns:a16="http://schemas.microsoft.com/office/drawing/2014/main" id="{62668793-9989-6E2C-BC4F-DD55634EBB3F}"/>
              </a:ext>
            </a:extLst>
          </p:cNvPr>
          <p:cNvSpPr txBox="1"/>
          <p:nvPr/>
        </p:nvSpPr>
        <p:spPr>
          <a:xfrm>
            <a:off x="805541" y="1382486"/>
            <a:ext cx="4267201" cy="430887"/>
          </a:xfrm>
          <a:prstGeom prst="rect">
            <a:avLst/>
          </a:prstGeom>
          <a:noFill/>
        </p:spPr>
        <p:txBody>
          <a:bodyPr wrap="square" rtlCol="0">
            <a:spAutoFit/>
          </a:bodyPr>
          <a:lstStyle/>
          <a:p>
            <a:r>
              <a:rPr lang="en-US" sz="2200" b="1" dirty="0">
                <a:latin typeface="ui-sans-serif"/>
              </a:rPr>
              <a:t>1. Outlier Detection and Removal:</a:t>
            </a:r>
            <a:endParaRPr lang="en-IN" sz="2200" b="1" dirty="0">
              <a:latin typeface="ui-sans-serif"/>
            </a:endParaRPr>
          </a:p>
        </p:txBody>
      </p:sp>
      <p:pic>
        <p:nvPicPr>
          <p:cNvPr id="7" name="Picture 6">
            <a:extLst>
              <a:ext uri="{FF2B5EF4-FFF2-40B4-BE49-F238E27FC236}">
                <a16:creationId xmlns:a16="http://schemas.microsoft.com/office/drawing/2014/main" id="{E48BCE06-5573-EE7C-53BC-875A70E5016F}"/>
              </a:ext>
            </a:extLst>
          </p:cNvPr>
          <p:cNvPicPr>
            <a:picLocks noChangeAspect="1"/>
          </p:cNvPicPr>
          <p:nvPr/>
        </p:nvPicPr>
        <p:blipFill>
          <a:blip r:embed="rId3"/>
          <a:stretch>
            <a:fillRect/>
          </a:stretch>
        </p:blipFill>
        <p:spPr>
          <a:xfrm>
            <a:off x="805541" y="4463801"/>
            <a:ext cx="10469436" cy="1133633"/>
          </a:xfrm>
          <a:prstGeom prst="rect">
            <a:avLst/>
          </a:prstGeom>
        </p:spPr>
      </p:pic>
    </p:spTree>
    <p:extLst>
      <p:ext uri="{BB962C8B-B14F-4D97-AF65-F5344CB8AC3E}">
        <p14:creationId xmlns:p14="http://schemas.microsoft.com/office/powerpoint/2010/main" val="1177109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7B04E-4967-34B4-2488-51B8140F7A6E}"/>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CE85AFF-4CC9-0F56-1045-BC0160A75673}"/>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Data Preprocessing</a:t>
            </a:r>
            <a:endParaRPr lang="en-IN" sz="4000" dirty="0">
              <a:solidFill>
                <a:srgbClr val="203864"/>
              </a:solidFill>
            </a:endParaRPr>
          </a:p>
        </p:txBody>
      </p:sp>
      <p:sp>
        <p:nvSpPr>
          <p:cNvPr id="5" name="TextBox 4">
            <a:extLst>
              <a:ext uri="{FF2B5EF4-FFF2-40B4-BE49-F238E27FC236}">
                <a16:creationId xmlns:a16="http://schemas.microsoft.com/office/drawing/2014/main" id="{45431142-F84A-8B09-EDD6-C618A2D99FDA}"/>
              </a:ext>
            </a:extLst>
          </p:cNvPr>
          <p:cNvSpPr txBox="1"/>
          <p:nvPr/>
        </p:nvSpPr>
        <p:spPr>
          <a:xfrm>
            <a:off x="805541" y="1382486"/>
            <a:ext cx="4267201" cy="430887"/>
          </a:xfrm>
          <a:prstGeom prst="rect">
            <a:avLst/>
          </a:prstGeom>
          <a:noFill/>
        </p:spPr>
        <p:txBody>
          <a:bodyPr wrap="square" rtlCol="0">
            <a:spAutoFit/>
          </a:bodyPr>
          <a:lstStyle/>
          <a:p>
            <a:r>
              <a:rPr lang="en-US" sz="2200" b="1" dirty="0">
                <a:latin typeface="ui-sans-serif"/>
              </a:rPr>
              <a:t>1. Outlier Detection and Removal:</a:t>
            </a:r>
            <a:endParaRPr lang="en-IN" sz="2200" b="1" dirty="0">
              <a:latin typeface="ui-sans-serif"/>
            </a:endParaRPr>
          </a:p>
        </p:txBody>
      </p:sp>
      <p:pic>
        <p:nvPicPr>
          <p:cNvPr id="2" name="Picture 1">
            <a:extLst>
              <a:ext uri="{FF2B5EF4-FFF2-40B4-BE49-F238E27FC236}">
                <a16:creationId xmlns:a16="http://schemas.microsoft.com/office/drawing/2014/main" id="{5F1F4D31-7E98-2A6F-57D5-42CD22848742}"/>
              </a:ext>
            </a:extLst>
          </p:cNvPr>
          <p:cNvPicPr>
            <a:picLocks noChangeAspect="1"/>
          </p:cNvPicPr>
          <p:nvPr/>
        </p:nvPicPr>
        <p:blipFill>
          <a:blip r:embed="rId2"/>
          <a:srcRect t="2468"/>
          <a:stretch/>
        </p:blipFill>
        <p:spPr>
          <a:xfrm>
            <a:off x="511629" y="2089372"/>
            <a:ext cx="5366405" cy="3508237"/>
          </a:xfrm>
          <a:prstGeom prst="rect">
            <a:avLst/>
          </a:prstGeom>
        </p:spPr>
      </p:pic>
      <p:pic>
        <p:nvPicPr>
          <p:cNvPr id="8" name="Picture 7">
            <a:extLst>
              <a:ext uri="{FF2B5EF4-FFF2-40B4-BE49-F238E27FC236}">
                <a16:creationId xmlns:a16="http://schemas.microsoft.com/office/drawing/2014/main" id="{FCF6932B-803C-85BC-FF56-6D742B9F5BF4}"/>
              </a:ext>
            </a:extLst>
          </p:cNvPr>
          <p:cNvPicPr>
            <a:picLocks noChangeAspect="1"/>
          </p:cNvPicPr>
          <p:nvPr/>
        </p:nvPicPr>
        <p:blipFill>
          <a:blip r:embed="rId3"/>
          <a:stretch>
            <a:fillRect/>
          </a:stretch>
        </p:blipFill>
        <p:spPr>
          <a:xfrm>
            <a:off x="6313968" y="2089371"/>
            <a:ext cx="5343315" cy="3508237"/>
          </a:xfrm>
          <a:prstGeom prst="rect">
            <a:avLst/>
          </a:prstGeom>
        </p:spPr>
      </p:pic>
    </p:spTree>
    <p:extLst>
      <p:ext uri="{BB962C8B-B14F-4D97-AF65-F5344CB8AC3E}">
        <p14:creationId xmlns:p14="http://schemas.microsoft.com/office/powerpoint/2010/main" val="3197654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C746E-A6A6-FC68-B9E3-6B12F90F104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498A5D7-E2F6-979E-2676-D70B3ECFFDF6}"/>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Data Preprocessing</a:t>
            </a:r>
            <a:endParaRPr lang="en-IN" sz="4000" dirty="0">
              <a:solidFill>
                <a:srgbClr val="203864"/>
              </a:solidFill>
            </a:endParaRPr>
          </a:p>
        </p:txBody>
      </p:sp>
      <p:sp>
        <p:nvSpPr>
          <p:cNvPr id="5" name="TextBox 4">
            <a:extLst>
              <a:ext uri="{FF2B5EF4-FFF2-40B4-BE49-F238E27FC236}">
                <a16:creationId xmlns:a16="http://schemas.microsoft.com/office/drawing/2014/main" id="{885C4BE0-3FF5-D6BC-2342-EDBAE848CC45}"/>
              </a:ext>
            </a:extLst>
          </p:cNvPr>
          <p:cNvSpPr txBox="1"/>
          <p:nvPr/>
        </p:nvSpPr>
        <p:spPr>
          <a:xfrm>
            <a:off x="805541" y="1382486"/>
            <a:ext cx="4267201" cy="430887"/>
          </a:xfrm>
          <a:prstGeom prst="rect">
            <a:avLst/>
          </a:prstGeom>
          <a:noFill/>
        </p:spPr>
        <p:txBody>
          <a:bodyPr wrap="square" rtlCol="0">
            <a:spAutoFit/>
          </a:bodyPr>
          <a:lstStyle/>
          <a:p>
            <a:r>
              <a:rPr lang="en-US" sz="2200" b="1" dirty="0">
                <a:latin typeface="ui-sans-serif"/>
              </a:rPr>
              <a:t>1. Outlier Detection and Removal:</a:t>
            </a:r>
            <a:endParaRPr lang="en-IN" sz="2200" b="1" dirty="0">
              <a:latin typeface="ui-sans-serif"/>
            </a:endParaRPr>
          </a:p>
        </p:txBody>
      </p:sp>
      <p:pic>
        <p:nvPicPr>
          <p:cNvPr id="6" name="Picture 5">
            <a:extLst>
              <a:ext uri="{FF2B5EF4-FFF2-40B4-BE49-F238E27FC236}">
                <a16:creationId xmlns:a16="http://schemas.microsoft.com/office/drawing/2014/main" id="{86AF659A-1D91-AB22-86B3-5FBEF174764A}"/>
              </a:ext>
            </a:extLst>
          </p:cNvPr>
          <p:cNvPicPr>
            <a:picLocks noChangeAspect="1"/>
          </p:cNvPicPr>
          <p:nvPr/>
        </p:nvPicPr>
        <p:blipFill>
          <a:blip r:embed="rId2"/>
          <a:stretch>
            <a:fillRect/>
          </a:stretch>
        </p:blipFill>
        <p:spPr>
          <a:xfrm>
            <a:off x="620484" y="2001295"/>
            <a:ext cx="5295724" cy="3581714"/>
          </a:xfrm>
          <a:prstGeom prst="rect">
            <a:avLst/>
          </a:prstGeom>
        </p:spPr>
      </p:pic>
      <p:pic>
        <p:nvPicPr>
          <p:cNvPr id="7" name="Picture 6">
            <a:extLst>
              <a:ext uri="{FF2B5EF4-FFF2-40B4-BE49-F238E27FC236}">
                <a16:creationId xmlns:a16="http://schemas.microsoft.com/office/drawing/2014/main" id="{0F363AD3-68E5-8035-8FD0-57D3C9595D37}"/>
              </a:ext>
            </a:extLst>
          </p:cNvPr>
          <p:cNvPicPr>
            <a:picLocks noChangeAspect="1"/>
          </p:cNvPicPr>
          <p:nvPr/>
        </p:nvPicPr>
        <p:blipFill>
          <a:blip r:embed="rId3"/>
          <a:srcRect t="2479"/>
          <a:stretch/>
        </p:blipFill>
        <p:spPr>
          <a:xfrm>
            <a:off x="6096000" y="2001295"/>
            <a:ext cx="5626312" cy="3581714"/>
          </a:xfrm>
          <a:prstGeom prst="rect">
            <a:avLst/>
          </a:prstGeom>
        </p:spPr>
      </p:pic>
    </p:spTree>
    <p:extLst>
      <p:ext uri="{BB962C8B-B14F-4D97-AF65-F5344CB8AC3E}">
        <p14:creationId xmlns:p14="http://schemas.microsoft.com/office/powerpoint/2010/main" val="2823441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5FC2D-3258-3076-C7A2-FD066D888EF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54E21AE-496C-3FD0-41C5-476FA58305F3}"/>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Data Preprocessing</a:t>
            </a:r>
            <a:endParaRPr lang="en-IN" sz="4000" dirty="0">
              <a:solidFill>
                <a:srgbClr val="203864"/>
              </a:solidFill>
            </a:endParaRPr>
          </a:p>
        </p:txBody>
      </p:sp>
      <p:sp>
        <p:nvSpPr>
          <p:cNvPr id="5" name="TextBox 4">
            <a:extLst>
              <a:ext uri="{FF2B5EF4-FFF2-40B4-BE49-F238E27FC236}">
                <a16:creationId xmlns:a16="http://schemas.microsoft.com/office/drawing/2014/main" id="{93F99486-CAEF-A757-7884-911792793DE3}"/>
              </a:ext>
            </a:extLst>
          </p:cNvPr>
          <p:cNvSpPr txBox="1"/>
          <p:nvPr/>
        </p:nvSpPr>
        <p:spPr>
          <a:xfrm>
            <a:off x="805541" y="1382486"/>
            <a:ext cx="4267201" cy="430887"/>
          </a:xfrm>
          <a:prstGeom prst="rect">
            <a:avLst/>
          </a:prstGeom>
          <a:noFill/>
        </p:spPr>
        <p:txBody>
          <a:bodyPr wrap="square" rtlCol="0">
            <a:spAutoFit/>
          </a:bodyPr>
          <a:lstStyle/>
          <a:p>
            <a:r>
              <a:rPr lang="en-US" sz="2200" b="1" dirty="0">
                <a:latin typeface="ui-sans-serif"/>
              </a:rPr>
              <a:t>2. Encoding: One hot encoding</a:t>
            </a:r>
            <a:endParaRPr lang="en-IN" sz="2200" b="1" dirty="0">
              <a:latin typeface="ui-sans-serif"/>
            </a:endParaRPr>
          </a:p>
        </p:txBody>
      </p:sp>
      <p:pic>
        <p:nvPicPr>
          <p:cNvPr id="4" name="Picture 3">
            <a:extLst>
              <a:ext uri="{FF2B5EF4-FFF2-40B4-BE49-F238E27FC236}">
                <a16:creationId xmlns:a16="http://schemas.microsoft.com/office/drawing/2014/main" id="{3AC5A828-B729-63A7-2369-1F83288D0B06}"/>
              </a:ext>
            </a:extLst>
          </p:cNvPr>
          <p:cNvPicPr>
            <a:picLocks noChangeAspect="1"/>
          </p:cNvPicPr>
          <p:nvPr/>
        </p:nvPicPr>
        <p:blipFill>
          <a:blip r:embed="rId2"/>
          <a:srcRect r="15501"/>
          <a:stretch/>
        </p:blipFill>
        <p:spPr>
          <a:xfrm>
            <a:off x="1023256" y="2089374"/>
            <a:ext cx="10145487" cy="3494997"/>
          </a:xfrm>
          <a:prstGeom prst="rect">
            <a:avLst/>
          </a:prstGeom>
        </p:spPr>
      </p:pic>
    </p:spTree>
    <p:extLst>
      <p:ext uri="{BB962C8B-B14F-4D97-AF65-F5344CB8AC3E}">
        <p14:creationId xmlns:p14="http://schemas.microsoft.com/office/powerpoint/2010/main" val="1956644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81F78-8692-2040-7EFE-769E95D469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40AFA00-2D14-D41B-5EA2-EAC02F421B55}"/>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Data Preprocessing</a:t>
            </a:r>
            <a:endParaRPr lang="en-IN" sz="4000" dirty="0">
              <a:solidFill>
                <a:srgbClr val="203864"/>
              </a:solidFill>
            </a:endParaRPr>
          </a:p>
        </p:txBody>
      </p:sp>
      <p:sp>
        <p:nvSpPr>
          <p:cNvPr id="5" name="TextBox 4">
            <a:extLst>
              <a:ext uri="{FF2B5EF4-FFF2-40B4-BE49-F238E27FC236}">
                <a16:creationId xmlns:a16="http://schemas.microsoft.com/office/drawing/2014/main" id="{AF7F7D96-B217-984C-BC95-FB17D766C30F}"/>
              </a:ext>
            </a:extLst>
          </p:cNvPr>
          <p:cNvSpPr txBox="1"/>
          <p:nvPr/>
        </p:nvSpPr>
        <p:spPr>
          <a:xfrm>
            <a:off x="805541" y="1382486"/>
            <a:ext cx="4267201" cy="430887"/>
          </a:xfrm>
          <a:prstGeom prst="rect">
            <a:avLst/>
          </a:prstGeom>
          <a:noFill/>
        </p:spPr>
        <p:txBody>
          <a:bodyPr wrap="square" rtlCol="0">
            <a:spAutoFit/>
          </a:bodyPr>
          <a:lstStyle/>
          <a:p>
            <a:r>
              <a:rPr lang="en-US" sz="2200" b="1" dirty="0">
                <a:latin typeface="ui-sans-serif"/>
              </a:rPr>
              <a:t>2. Encoding: Label encoding</a:t>
            </a:r>
            <a:endParaRPr lang="en-IN" sz="2200" b="1" dirty="0">
              <a:latin typeface="ui-sans-serif"/>
            </a:endParaRPr>
          </a:p>
        </p:txBody>
      </p:sp>
      <p:pic>
        <p:nvPicPr>
          <p:cNvPr id="8" name="Picture 7">
            <a:extLst>
              <a:ext uri="{FF2B5EF4-FFF2-40B4-BE49-F238E27FC236}">
                <a16:creationId xmlns:a16="http://schemas.microsoft.com/office/drawing/2014/main" id="{44D54EAB-ABEB-413E-4944-5765AF8B6C2E}"/>
              </a:ext>
            </a:extLst>
          </p:cNvPr>
          <p:cNvPicPr>
            <a:picLocks noChangeAspect="1"/>
          </p:cNvPicPr>
          <p:nvPr/>
        </p:nvPicPr>
        <p:blipFill>
          <a:blip r:embed="rId2"/>
          <a:stretch>
            <a:fillRect/>
          </a:stretch>
        </p:blipFill>
        <p:spPr>
          <a:xfrm>
            <a:off x="1945945" y="1981199"/>
            <a:ext cx="7973538" cy="4005943"/>
          </a:xfrm>
          <a:prstGeom prst="rect">
            <a:avLst/>
          </a:prstGeom>
        </p:spPr>
      </p:pic>
    </p:spTree>
    <p:extLst>
      <p:ext uri="{BB962C8B-B14F-4D97-AF65-F5344CB8AC3E}">
        <p14:creationId xmlns:p14="http://schemas.microsoft.com/office/powerpoint/2010/main" val="1982509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63766-2727-0A3B-0386-F232168BB2D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6E5DD33-6950-A14E-4CD5-202651C50EA2}"/>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Data Preprocessing</a:t>
            </a:r>
            <a:endParaRPr lang="en-IN" sz="4000" dirty="0">
              <a:solidFill>
                <a:srgbClr val="203864"/>
              </a:solidFill>
            </a:endParaRPr>
          </a:p>
        </p:txBody>
      </p:sp>
      <p:sp>
        <p:nvSpPr>
          <p:cNvPr id="5" name="TextBox 4">
            <a:extLst>
              <a:ext uri="{FF2B5EF4-FFF2-40B4-BE49-F238E27FC236}">
                <a16:creationId xmlns:a16="http://schemas.microsoft.com/office/drawing/2014/main" id="{3C83F2A6-B208-B0FF-DEED-08519635BEF8}"/>
              </a:ext>
            </a:extLst>
          </p:cNvPr>
          <p:cNvSpPr txBox="1"/>
          <p:nvPr/>
        </p:nvSpPr>
        <p:spPr>
          <a:xfrm>
            <a:off x="805541" y="1382486"/>
            <a:ext cx="4267201" cy="430887"/>
          </a:xfrm>
          <a:prstGeom prst="rect">
            <a:avLst/>
          </a:prstGeom>
          <a:noFill/>
        </p:spPr>
        <p:txBody>
          <a:bodyPr wrap="square" rtlCol="0">
            <a:spAutoFit/>
          </a:bodyPr>
          <a:lstStyle/>
          <a:p>
            <a:r>
              <a:rPr lang="en-US" sz="2200" b="1" dirty="0">
                <a:latin typeface="ui-sans-serif"/>
              </a:rPr>
              <a:t>3. Train Test Split: </a:t>
            </a:r>
            <a:endParaRPr lang="en-IN" sz="2200" b="1" dirty="0">
              <a:latin typeface="ui-sans-serif"/>
            </a:endParaRPr>
          </a:p>
        </p:txBody>
      </p:sp>
      <p:pic>
        <p:nvPicPr>
          <p:cNvPr id="6" name="Picture 5">
            <a:extLst>
              <a:ext uri="{FF2B5EF4-FFF2-40B4-BE49-F238E27FC236}">
                <a16:creationId xmlns:a16="http://schemas.microsoft.com/office/drawing/2014/main" id="{F99A35D1-50EE-E334-2C7C-51A2967F7C81}"/>
              </a:ext>
            </a:extLst>
          </p:cNvPr>
          <p:cNvPicPr>
            <a:picLocks noChangeAspect="1"/>
          </p:cNvPicPr>
          <p:nvPr/>
        </p:nvPicPr>
        <p:blipFill>
          <a:blip r:embed="rId2"/>
          <a:stretch>
            <a:fillRect/>
          </a:stretch>
        </p:blipFill>
        <p:spPr>
          <a:xfrm>
            <a:off x="1613719" y="2091899"/>
            <a:ext cx="8964562" cy="3383615"/>
          </a:xfrm>
          <a:prstGeom prst="rect">
            <a:avLst/>
          </a:prstGeom>
        </p:spPr>
      </p:pic>
    </p:spTree>
    <p:extLst>
      <p:ext uri="{BB962C8B-B14F-4D97-AF65-F5344CB8AC3E}">
        <p14:creationId xmlns:p14="http://schemas.microsoft.com/office/powerpoint/2010/main" val="1284994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480D3-3567-6C8D-A59E-CD71560DAF4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6CC6B36C-7AB4-FBB7-1F92-7F08D841FC64}"/>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Data Preprocessing</a:t>
            </a:r>
            <a:endParaRPr lang="en-IN" sz="4000" dirty="0">
              <a:solidFill>
                <a:srgbClr val="203864"/>
              </a:solidFill>
            </a:endParaRPr>
          </a:p>
        </p:txBody>
      </p:sp>
      <p:sp>
        <p:nvSpPr>
          <p:cNvPr id="5" name="TextBox 4">
            <a:extLst>
              <a:ext uri="{FF2B5EF4-FFF2-40B4-BE49-F238E27FC236}">
                <a16:creationId xmlns:a16="http://schemas.microsoft.com/office/drawing/2014/main" id="{EA09720F-94CB-4445-3E41-654AD84BDB27}"/>
              </a:ext>
            </a:extLst>
          </p:cNvPr>
          <p:cNvSpPr txBox="1"/>
          <p:nvPr/>
        </p:nvSpPr>
        <p:spPr>
          <a:xfrm>
            <a:off x="805541" y="1382486"/>
            <a:ext cx="4267201" cy="430887"/>
          </a:xfrm>
          <a:prstGeom prst="rect">
            <a:avLst/>
          </a:prstGeom>
          <a:noFill/>
        </p:spPr>
        <p:txBody>
          <a:bodyPr wrap="square" rtlCol="0">
            <a:spAutoFit/>
          </a:bodyPr>
          <a:lstStyle/>
          <a:p>
            <a:r>
              <a:rPr lang="en-US" sz="2200" b="1" dirty="0">
                <a:latin typeface="ui-sans-serif"/>
              </a:rPr>
              <a:t>4. Feature Scaling:</a:t>
            </a:r>
            <a:endParaRPr lang="en-IN" sz="2200" b="1" dirty="0">
              <a:latin typeface="ui-sans-serif"/>
            </a:endParaRPr>
          </a:p>
        </p:txBody>
      </p:sp>
      <p:pic>
        <p:nvPicPr>
          <p:cNvPr id="4" name="Picture 3">
            <a:extLst>
              <a:ext uri="{FF2B5EF4-FFF2-40B4-BE49-F238E27FC236}">
                <a16:creationId xmlns:a16="http://schemas.microsoft.com/office/drawing/2014/main" id="{92FA6CE3-3974-B24B-B7F0-E4CB4B66332C}"/>
              </a:ext>
            </a:extLst>
          </p:cNvPr>
          <p:cNvPicPr>
            <a:picLocks noChangeAspect="1"/>
          </p:cNvPicPr>
          <p:nvPr/>
        </p:nvPicPr>
        <p:blipFill>
          <a:blip r:embed="rId2"/>
          <a:stretch>
            <a:fillRect/>
          </a:stretch>
        </p:blipFill>
        <p:spPr>
          <a:xfrm>
            <a:off x="2243285" y="1951114"/>
            <a:ext cx="7314372" cy="3976392"/>
          </a:xfrm>
          <a:prstGeom prst="rect">
            <a:avLst/>
          </a:prstGeom>
        </p:spPr>
      </p:pic>
    </p:spTree>
    <p:extLst>
      <p:ext uri="{BB962C8B-B14F-4D97-AF65-F5344CB8AC3E}">
        <p14:creationId xmlns:p14="http://schemas.microsoft.com/office/powerpoint/2010/main" val="1830121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FA0C5-8421-8B0F-56CE-A5718EEB69C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F563240-F951-9658-E70C-F02D2D158FE8}"/>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Model Selection</a:t>
            </a:r>
            <a:endParaRPr lang="en-IN" sz="4000" dirty="0">
              <a:solidFill>
                <a:srgbClr val="203864"/>
              </a:solidFill>
            </a:endParaRPr>
          </a:p>
        </p:txBody>
      </p:sp>
      <p:grpSp>
        <p:nvGrpSpPr>
          <p:cNvPr id="141" name="Group 140">
            <a:extLst>
              <a:ext uri="{FF2B5EF4-FFF2-40B4-BE49-F238E27FC236}">
                <a16:creationId xmlns:a16="http://schemas.microsoft.com/office/drawing/2014/main" id="{1180A71B-493E-5A72-B6E0-06E78541B0D4}"/>
              </a:ext>
            </a:extLst>
          </p:cNvPr>
          <p:cNvGrpSpPr/>
          <p:nvPr/>
        </p:nvGrpSpPr>
        <p:grpSpPr>
          <a:xfrm>
            <a:off x="1306286" y="1384081"/>
            <a:ext cx="4514762" cy="1420465"/>
            <a:chOff x="2395432" y="2441414"/>
            <a:chExt cx="3787532" cy="1205367"/>
          </a:xfrm>
        </p:grpSpPr>
        <p:sp>
          <p:nvSpPr>
            <p:cNvPr id="168" name="Shape">
              <a:extLst>
                <a:ext uri="{FF2B5EF4-FFF2-40B4-BE49-F238E27FC236}">
                  <a16:creationId xmlns:a16="http://schemas.microsoft.com/office/drawing/2014/main" id="{E15FBE5B-6E6A-64F7-2FA0-A21AA2AF73E5}"/>
                </a:ext>
              </a:extLst>
            </p:cNvPr>
            <p:cNvSpPr/>
            <p:nvPr/>
          </p:nvSpPr>
          <p:spPr>
            <a:xfrm>
              <a:off x="5261207" y="2441414"/>
              <a:ext cx="921757" cy="1205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10800"/>
                  </a:lnTo>
                  <a:lnTo>
                    <a:pt x="10800" y="21600"/>
                  </a:lnTo>
                  <a:lnTo>
                    <a:pt x="0" y="10800"/>
                  </a:lnTo>
                  <a:close/>
                </a:path>
              </a:pathLst>
            </a:custGeom>
            <a:solidFill>
              <a:srgbClr val="C13018">
                <a:lumMod val="75000"/>
              </a:srgbClr>
            </a:solidFill>
            <a:ln w="12700">
              <a:miter lim="400000"/>
            </a:ln>
          </p:spPr>
          <p:txBody>
            <a:bodyPr lIns="28575" tIns="228600"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800" b="1" i="0" u="none" strike="noStrike" kern="1200" cap="none" spc="0" normalizeH="0" baseline="0" noProof="0" dirty="0">
                  <a:ln>
                    <a:noFill/>
                  </a:ln>
                  <a:solidFill>
                    <a:srgbClr val="FFFFFF"/>
                  </a:solidFill>
                  <a:effectLst/>
                  <a:uLnTx/>
                  <a:uFillTx/>
                  <a:latin typeface="Calibri" panose="020F0502020204030204"/>
                  <a:ea typeface="+mn-ea"/>
                  <a:cs typeface="+mn-cs"/>
                </a:rPr>
                <a:t>02</a:t>
              </a:r>
              <a:endParaRPr kumimoji="0" sz="2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9" name="Freeform: Shape 168">
              <a:extLst>
                <a:ext uri="{FF2B5EF4-FFF2-40B4-BE49-F238E27FC236}">
                  <a16:creationId xmlns:a16="http://schemas.microsoft.com/office/drawing/2014/main" id="{736030A8-120F-ADA2-2999-92545B9DFC84}"/>
                </a:ext>
              </a:extLst>
            </p:cNvPr>
            <p:cNvSpPr/>
            <p:nvPr/>
          </p:nvSpPr>
          <p:spPr>
            <a:xfrm>
              <a:off x="5261208" y="2758941"/>
              <a:ext cx="921756" cy="439079"/>
            </a:xfrm>
            <a:custGeom>
              <a:avLst/>
              <a:gdLst>
                <a:gd name="connsiteX0" fmla="*/ 492627 w 921756"/>
                <a:gd name="connsiteY0" fmla="*/ 0 h 439079"/>
                <a:gd name="connsiteX1" fmla="*/ 921756 w 921756"/>
                <a:gd name="connsiteY1" fmla="*/ 285158 h 439079"/>
                <a:gd name="connsiteX2" fmla="*/ 921755 w 921756"/>
                <a:gd name="connsiteY2" fmla="*/ 285159 h 439079"/>
                <a:gd name="connsiteX3" fmla="*/ 117704 w 921756"/>
                <a:gd name="connsiteY3" fmla="*/ 439079 h 439079"/>
                <a:gd name="connsiteX4" fmla="*/ 0 w 921756"/>
                <a:gd name="connsiteY4" fmla="*/ 285158 h 43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756" h="439079">
                  <a:moveTo>
                    <a:pt x="492627" y="0"/>
                  </a:moveTo>
                  <a:lnTo>
                    <a:pt x="921756" y="285158"/>
                  </a:lnTo>
                  <a:lnTo>
                    <a:pt x="921755" y="285159"/>
                  </a:lnTo>
                  <a:lnTo>
                    <a:pt x="117704" y="439079"/>
                  </a:lnTo>
                  <a:lnTo>
                    <a:pt x="0" y="285158"/>
                  </a:lnTo>
                  <a:close/>
                </a:path>
              </a:pathLst>
            </a:custGeom>
            <a:solidFill>
              <a:srgbClr val="000000">
                <a:alpha val="30196"/>
              </a:srgbClr>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0" name="Shape">
              <a:extLst>
                <a:ext uri="{FF2B5EF4-FFF2-40B4-BE49-F238E27FC236}">
                  <a16:creationId xmlns:a16="http://schemas.microsoft.com/office/drawing/2014/main" id="{97658664-51F1-163B-D5DB-75F4C32879AF}"/>
                </a:ext>
              </a:extLst>
            </p:cNvPr>
            <p:cNvSpPr/>
            <p:nvPr/>
          </p:nvSpPr>
          <p:spPr>
            <a:xfrm>
              <a:off x="2395432" y="2441414"/>
              <a:ext cx="3783225" cy="602686"/>
            </a:xfrm>
            <a:custGeom>
              <a:avLst/>
              <a:gdLst/>
              <a:ahLst/>
              <a:cxnLst>
                <a:cxn ang="0">
                  <a:pos x="wd2" y="hd2"/>
                </a:cxn>
                <a:cxn ang="5400000">
                  <a:pos x="wd2" y="hd2"/>
                </a:cxn>
                <a:cxn ang="10800000">
                  <a:pos x="wd2" y="hd2"/>
                </a:cxn>
                <a:cxn ang="16200000">
                  <a:pos x="wd2" y="hd2"/>
                </a:cxn>
              </a:cxnLst>
              <a:rect l="0" t="0" r="r" b="b"/>
              <a:pathLst>
                <a:path w="21600" h="21600" extrusionOk="0">
                  <a:moveTo>
                    <a:pt x="18969" y="0"/>
                  </a:moveTo>
                  <a:lnTo>
                    <a:pt x="21600" y="21600"/>
                  </a:lnTo>
                  <a:lnTo>
                    <a:pt x="2602" y="21600"/>
                  </a:lnTo>
                  <a:lnTo>
                    <a:pt x="0" y="0"/>
                  </a:lnTo>
                  <a:close/>
                </a:path>
              </a:pathLst>
            </a:custGeom>
            <a:solidFill>
              <a:srgbClr val="C13018"/>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Decision Tree</a:t>
              </a:r>
              <a:endParaRPr kumimoji="0" sz="2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142" name="Group 141">
            <a:extLst>
              <a:ext uri="{FF2B5EF4-FFF2-40B4-BE49-F238E27FC236}">
                <a16:creationId xmlns:a16="http://schemas.microsoft.com/office/drawing/2014/main" id="{2BB21BA4-8F1C-6539-3731-D96F7A247D38}"/>
              </a:ext>
            </a:extLst>
          </p:cNvPr>
          <p:cNvGrpSpPr/>
          <p:nvPr/>
        </p:nvGrpSpPr>
        <p:grpSpPr>
          <a:xfrm>
            <a:off x="6101443" y="1412918"/>
            <a:ext cx="4588327" cy="1325948"/>
            <a:chOff x="5901012" y="1838728"/>
            <a:chExt cx="3783225" cy="1205367"/>
          </a:xfrm>
        </p:grpSpPr>
        <p:sp>
          <p:nvSpPr>
            <p:cNvPr id="165" name="Shape">
              <a:extLst>
                <a:ext uri="{FF2B5EF4-FFF2-40B4-BE49-F238E27FC236}">
                  <a16:creationId xmlns:a16="http://schemas.microsoft.com/office/drawing/2014/main" id="{42E17930-0C11-D6A2-5CEF-848ABA059D8E}"/>
                </a:ext>
              </a:extLst>
            </p:cNvPr>
            <p:cNvSpPr/>
            <p:nvPr/>
          </p:nvSpPr>
          <p:spPr>
            <a:xfrm>
              <a:off x="5901016" y="1838728"/>
              <a:ext cx="921749" cy="1205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10800"/>
                  </a:lnTo>
                  <a:lnTo>
                    <a:pt x="10800" y="21600"/>
                  </a:lnTo>
                  <a:lnTo>
                    <a:pt x="21600" y="10800"/>
                  </a:lnTo>
                  <a:close/>
                </a:path>
              </a:pathLst>
            </a:custGeom>
            <a:solidFill>
              <a:srgbClr val="FFCC4C">
                <a:lumMod val="75000"/>
              </a:srgbClr>
            </a:solidFill>
            <a:ln w="12700">
              <a:miter lim="400000"/>
            </a:ln>
          </p:spPr>
          <p:txBody>
            <a:bodyPr lIns="28575" tIns="228600"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800" b="1" i="0" u="none" strike="noStrike" kern="1200" cap="none" spc="0" normalizeH="0" baseline="0" noProof="0" dirty="0">
                  <a:ln>
                    <a:noFill/>
                  </a:ln>
                  <a:solidFill>
                    <a:sysClr val="windowText" lastClr="000000">
                      <a:lumMod val="85000"/>
                      <a:lumOff val="15000"/>
                    </a:sysClr>
                  </a:solidFill>
                  <a:effectLst/>
                  <a:uLnTx/>
                  <a:uFillTx/>
                  <a:latin typeface="Calibri" panose="020F0502020204030204"/>
                  <a:ea typeface="+mn-ea"/>
                  <a:cs typeface="+mn-cs"/>
                </a:rPr>
                <a:t>01</a:t>
              </a:r>
              <a:endParaRPr kumimoji="0" sz="2800" b="1" i="0" u="none" strike="noStrike" kern="1200" cap="none" spc="0" normalizeH="0" baseline="0" noProof="0" dirty="0">
                <a:ln>
                  <a:noFill/>
                </a:ln>
                <a:solidFill>
                  <a:sysClr val="windowText" lastClr="000000">
                    <a:lumMod val="85000"/>
                    <a:lumOff val="15000"/>
                  </a:sysClr>
                </a:solidFill>
                <a:effectLst/>
                <a:uLnTx/>
                <a:uFillTx/>
                <a:latin typeface="Calibri" panose="020F0502020204030204"/>
                <a:ea typeface="+mn-ea"/>
                <a:cs typeface="+mn-cs"/>
              </a:endParaRPr>
            </a:p>
          </p:txBody>
        </p:sp>
        <p:sp>
          <p:nvSpPr>
            <p:cNvPr id="166" name="Freeform: Shape 165">
              <a:extLst>
                <a:ext uri="{FF2B5EF4-FFF2-40B4-BE49-F238E27FC236}">
                  <a16:creationId xmlns:a16="http://schemas.microsoft.com/office/drawing/2014/main" id="{B2E29009-57D3-B195-3290-812067808AE1}"/>
                </a:ext>
              </a:extLst>
            </p:cNvPr>
            <p:cNvSpPr/>
            <p:nvPr/>
          </p:nvSpPr>
          <p:spPr>
            <a:xfrm>
              <a:off x="5901017" y="2213396"/>
              <a:ext cx="921748" cy="380931"/>
            </a:xfrm>
            <a:custGeom>
              <a:avLst/>
              <a:gdLst>
                <a:gd name="connsiteX0" fmla="*/ 524373 w 921748"/>
                <a:gd name="connsiteY0" fmla="*/ 0 h 380931"/>
                <a:gd name="connsiteX1" fmla="*/ 921747 w 921748"/>
                <a:gd name="connsiteY1" fmla="*/ 228015 h 380931"/>
                <a:gd name="connsiteX2" fmla="*/ 921748 w 921748"/>
                <a:gd name="connsiteY2" fmla="*/ 228016 h 380931"/>
                <a:gd name="connsiteX3" fmla="*/ 804813 w 921748"/>
                <a:gd name="connsiteY3" fmla="*/ 380931 h 380931"/>
                <a:gd name="connsiteX4" fmla="*/ 0 w 921748"/>
                <a:gd name="connsiteY4" fmla="*/ 228016 h 380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748" h="380931">
                  <a:moveTo>
                    <a:pt x="524373" y="0"/>
                  </a:moveTo>
                  <a:lnTo>
                    <a:pt x="921747" y="228015"/>
                  </a:lnTo>
                  <a:lnTo>
                    <a:pt x="921748" y="228016"/>
                  </a:lnTo>
                  <a:lnTo>
                    <a:pt x="804813" y="380931"/>
                  </a:lnTo>
                  <a:lnTo>
                    <a:pt x="0" y="228016"/>
                  </a:lnTo>
                  <a:close/>
                </a:path>
              </a:pathLst>
            </a:custGeom>
            <a:solidFill>
              <a:srgbClr val="000000">
                <a:alpha val="30196"/>
              </a:srgbClr>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1200" cap="none" spc="0" normalizeH="0" baseline="0" noProof="0">
                <a:ln>
                  <a:noFill/>
                </a:ln>
                <a:solidFill>
                  <a:sysClr val="windowText" lastClr="000000">
                    <a:lumMod val="85000"/>
                    <a:lumOff val="15000"/>
                  </a:sysClr>
                </a:solidFill>
                <a:effectLst/>
                <a:uLnTx/>
                <a:uFillTx/>
                <a:latin typeface="Calibri" panose="020F0502020204030204"/>
                <a:ea typeface="+mn-ea"/>
                <a:cs typeface="+mn-cs"/>
              </a:endParaRPr>
            </a:p>
          </p:txBody>
        </p:sp>
        <p:sp>
          <p:nvSpPr>
            <p:cNvPr id="167" name="Shape">
              <a:extLst>
                <a:ext uri="{FF2B5EF4-FFF2-40B4-BE49-F238E27FC236}">
                  <a16:creationId xmlns:a16="http://schemas.microsoft.com/office/drawing/2014/main" id="{76153EEC-37E2-A360-450F-7AB99A725D72}"/>
                </a:ext>
              </a:extLst>
            </p:cNvPr>
            <p:cNvSpPr/>
            <p:nvPr/>
          </p:nvSpPr>
          <p:spPr>
            <a:xfrm>
              <a:off x="5901012" y="1838728"/>
              <a:ext cx="3783225" cy="602686"/>
            </a:xfrm>
            <a:custGeom>
              <a:avLst/>
              <a:gdLst/>
              <a:ahLst/>
              <a:cxnLst>
                <a:cxn ang="0">
                  <a:pos x="wd2" y="hd2"/>
                </a:cxn>
                <a:cxn ang="5400000">
                  <a:pos x="wd2" y="hd2"/>
                </a:cxn>
                <a:cxn ang="10800000">
                  <a:pos x="wd2" y="hd2"/>
                </a:cxn>
                <a:cxn ang="16200000">
                  <a:pos x="wd2" y="hd2"/>
                </a:cxn>
              </a:cxnLst>
              <a:rect l="0" t="0" r="r" b="b"/>
              <a:pathLst>
                <a:path w="21600" h="21600" extrusionOk="0">
                  <a:moveTo>
                    <a:pt x="2631" y="0"/>
                  </a:moveTo>
                  <a:lnTo>
                    <a:pt x="0" y="21600"/>
                  </a:lnTo>
                  <a:lnTo>
                    <a:pt x="18998" y="21600"/>
                  </a:lnTo>
                  <a:lnTo>
                    <a:pt x="21600" y="0"/>
                  </a:lnTo>
                  <a:close/>
                </a:path>
              </a:pathLst>
            </a:custGeom>
            <a:solidFill>
              <a:srgbClr val="FFCC4C"/>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800" b="0" i="0" u="none" strike="noStrike" kern="1200" cap="none" spc="0" normalizeH="0" baseline="0" noProof="0" dirty="0">
                  <a:ln>
                    <a:noFill/>
                  </a:ln>
                  <a:solidFill>
                    <a:sysClr val="windowText" lastClr="000000">
                      <a:lumMod val="85000"/>
                      <a:lumOff val="15000"/>
                    </a:sysClr>
                  </a:solidFill>
                  <a:effectLst/>
                  <a:uLnTx/>
                  <a:uFillTx/>
                  <a:latin typeface="Calibri" panose="020F0502020204030204"/>
                  <a:ea typeface="+mn-ea"/>
                  <a:cs typeface="+mn-cs"/>
                </a:rPr>
                <a:t>Logistic Regression</a:t>
              </a:r>
            </a:p>
          </p:txBody>
        </p:sp>
      </p:grpSp>
      <p:grpSp>
        <p:nvGrpSpPr>
          <p:cNvPr id="143" name="Group 142">
            <a:extLst>
              <a:ext uri="{FF2B5EF4-FFF2-40B4-BE49-F238E27FC236}">
                <a16:creationId xmlns:a16="http://schemas.microsoft.com/office/drawing/2014/main" id="{3DDA0113-95B3-6408-13CF-521B30A763DC}"/>
              </a:ext>
            </a:extLst>
          </p:cNvPr>
          <p:cNvGrpSpPr/>
          <p:nvPr/>
        </p:nvGrpSpPr>
        <p:grpSpPr>
          <a:xfrm>
            <a:off x="1306286" y="2974968"/>
            <a:ext cx="4608248" cy="1272273"/>
            <a:chOff x="2395432" y="2441414"/>
            <a:chExt cx="3787532" cy="1205367"/>
          </a:xfrm>
        </p:grpSpPr>
        <p:sp>
          <p:nvSpPr>
            <p:cNvPr id="162" name="Shape">
              <a:extLst>
                <a:ext uri="{FF2B5EF4-FFF2-40B4-BE49-F238E27FC236}">
                  <a16:creationId xmlns:a16="http://schemas.microsoft.com/office/drawing/2014/main" id="{AB00ED82-2BD6-AE2E-5DEE-CE3F53DBD458}"/>
                </a:ext>
              </a:extLst>
            </p:cNvPr>
            <p:cNvSpPr/>
            <p:nvPr/>
          </p:nvSpPr>
          <p:spPr>
            <a:xfrm>
              <a:off x="5261207" y="2441414"/>
              <a:ext cx="921757" cy="1205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10800"/>
                  </a:lnTo>
                  <a:lnTo>
                    <a:pt x="10800" y="21600"/>
                  </a:lnTo>
                  <a:lnTo>
                    <a:pt x="0" y="10800"/>
                  </a:lnTo>
                  <a:close/>
                </a:path>
              </a:pathLst>
            </a:custGeom>
            <a:solidFill>
              <a:srgbClr val="A2B969">
                <a:lumMod val="75000"/>
              </a:srgbClr>
            </a:solidFill>
            <a:ln w="12700">
              <a:miter lim="400000"/>
            </a:ln>
          </p:spPr>
          <p:txBody>
            <a:bodyPr lIns="28575" tIns="228600"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800" b="1" i="0" u="none" strike="noStrike" kern="1200" cap="none" spc="0" normalizeH="0" baseline="0" noProof="0" dirty="0">
                  <a:ln>
                    <a:noFill/>
                  </a:ln>
                  <a:solidFill>
                    <a:sysClr val="windowText" lastClr="000000">
                      <a:lumMod val="85000"/>
                      <a:lumOff val="15000"/>
                    </a:sysClr>
                  </a:solidFill>
                  <a:effectLst/>
                  <a:uLnTx/>
                  <a:uFillTx/>
                  <a:latin typeface="Calibri" panose="020F0502020204030204"/>
                  <a:ea typeface="+mn-ea"/>
                  <a:cs typeface="+mn-cs"/>
                </a:rPr>
                <a:t>04</a:t>
              </a:r>
              <a:endParaRPr kumimoji="0" sz="2800" b="1" i="0" u="none" strike="noStrike" kern="1200" cap="none" spc="0" normalizeH="0" baseline="0" noProof="0" dirty="0">
                <a:ln>
                  <a:noFill/>
                </a:ln>
                <a:solidFill>
                  <a:sysClr val="windowText" lastClr="000000">
                    <a:lumMod val="85000"/>
                    <a:lumOff val="15000"/>
                  </a:sysClr>
                </a:solidFill>
                <a:effectLst/>
                <a:uLnTx/>
                <a:uFillTx/>
                <a:latin typeface="Calibri" panose="020F0502020204030204"/>
                <a:ea typeface="+mn-ea"/>
                <a:cs typeface="+mn-cs"/>
              </a:endParaRPr>
            </a:p>
          </p:txBody>
        </p:sp>
        <p:sp>
          <p:nvSpPr>
            <p:cNvPr id="163" name="Freeform: Shape 162">
              <a:extLst>
                <a:ext uri="{FF2B5EF4-FFF2-40B4-BE49-F238E27FC236}">
                  <a16:creationId xmlns:a16="http://schemas.microsoft.com/office/drawing/2014/main" id="{0F90FCF2-529C-C09B-D763-6AC2B390F8C4}"/>
                </a:ext>
              </a:extLst>
            </p:cNvPr>
            <p:cNvSpPr/>
            <p:nvPr/>
          </p:nvSpPr>
          <p:spPr>
            <a:xfrm>
              <a:off x="5261208" y="2758941"/>
              <a:ext cx="921756" cy="439079"/>
            </a:xfrm>
            <a:custGeom>
              <a:avLst/>
              <a:gdLst>
                <a:gd name="connsiteX0" fmla="*/ 492627 w 921756"/>
                <a:gd name="connsiteY0" fmla="*/ 0 h 439079"/>
                <a:gd name="connsiteX1" fmla="*/ 921756 w 921756"/>
                <a:gd name="connsiteY1" fmla="*/ 285158 h 439079"/>
                <a:gd name="connsiteX2" fmla="*/ 921755 w 921756"/>
                <a:gd name="connsiteY2" fmla="*/ 285159 h 439079"/>
                <a:gd name="connsiteX3" fmla="*/ 117704 w 921756"/>
                <a:gd name="connsiteY3" fmla="*/ 439079 h 439079"/>
                <a:gd name="connsiteX4" fmla="*/ 0 w 921756"/>
                <a:gd name="connsiteY4" fmla="*/ 285158 h 43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756" h="439079">
                  <a:moveTo>
                    <a:pt x="492627" y="0"/>
                  </a:moveTo>
                  <a:lnTo>
                    <a:pt x="921756" y="285158"/>
                  </a:lnTo>
                  <a:lnTo>
                    <a:pt x="921755" y="285159"/>
                  </a:lnTo>
                  <a:lnTo>
                    <a:pt x="117704" y="439079"/>
                  </a:lnTo>
                  <a:lnTo>
                    <a:pt x="0" y="285158"/>
                  </a:lnTo>
                  <a:close/>
                </a:path>
              </a:pathLst>
            </a:custGeom>
            <a:solidFill>
              <a:srgbClr val="000000">
                <a:alpha val="30196"/>
              </a:srgbClr>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0" i="0" u="none" strike="noStrike" kern="1200" cap="none" spc="0" normalizeH="0" baseline="0" noProof="0">
                <a:ln>
                  <a:noFill/>
                </a:ln>
                <a:solidFill>
                  <a:sysClr val="windowText" lastClr="000000">
                    <a:lumMod val="85000"/>
                    <a:lumOff val="15000"/>
                  </a:sysClr>
                </a:solidFill>
                <a:effectLst/>
                <a:uLnTx/>
                <a:uFillTx/>
                <a:latin typeface="Calibri" panose="020F0502020204030204"/>
                <a:ea typeface="+mn-ea"/>
                <a:cs typeface="+mn-cs"/>
              </a:endParaRPr>
            </a:p>
          </p:txBody>
        </p:sp>
        <p:sp>
          <p:nvSpPr>
            <p:cNvPr id="164" name="Shape">
              <a:extLst>
                <a:ext uri="{FF2B5EF4-FFF2-40B4-BE49-F238E27FC236}">
                  <a16:creationId xmlns:a16="http://schemas.microsoft.com/office/drawing/2014/main" id="{CDEA1D8A-60BE-97DD-9C0C-804FDD97965B}"/>
                </a:ext>
              </a:extLst>
            </p:cNvPr>
            <p:cNvSpPr/>
            <p:nvPr/>
          </p:nvSpPr>
          <p:spPr>
            <a:xfrm>
              <a:off x="2395432" y="2441414"/>
              <a:ext cx="3783225" cy="602686"/>
            </a:xfrm>
            <a:custGeom>
              <a:avLst/>
              <a:gdLst/>
              <a:ahLst/>
              <a:cxnLst>
                <a:cxn ang="0">
                  <a:pos x="wd2" y="hd2"/>
                </a:cxn>
                <a:cxn ang="5400000">
                  <a:pos x="wd2" y="hd2"/>
                </a:cxn>
                <a:cxn ang="10800000">
                  <a:pos x="wd2" y="hd2"/>
                </a:cxn>
                <a:cxn ang="16200000">
                  <a:pos x="wd2" y="hd2"/>
                </a:cxn>
              </a:cxnLst>
              <a:rect l="0" t="0" r="r" b="b"/>
              <a:pathLst>
                <a:path w="21600" h="21600" extrusionOk="0">
                  <a:moveTo>
                    <a:pt x="18969" y="0"/>
                  </a:moveTo>
                  <a:lnTo>
                    <a:pt x="21600" y="21600"/>
                  </a:lnTo>
                  <a:lnTo>
                    <a:pt x="2602" y="21600"/>
                  </a:lnTo>
                  <a:lnTo>
                    <a:pt x="0" y="0"/>
                  </a:lnTo>
                  <a:close/>
                </a:path>
              </a:pathLst>
            </a:custGeom>
            <a:solidFill>
              <a:srgbClr val="A2B969"/>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800" b="0" i="0" u="none" strike="noStrike" kern="1200" cap="none" spc="0" normalizeH="0" baseline="0" noProof="0" dirty="0">
                  <a:ln>
                    <a:noFill/>
                  </a:ln>
                  <a:solidFill>
                    <a:sysClr val="windowText" lastClr="000000">
                      <a:lumMod val="85000"/>
                      <a:lumOff val="15000"/>
                    </a:sysClr>
                  </a:solidFill>
                  <a:effectLst/>
                  <a:uLnTx/>
                  <a:uFillTx/>
                  <a:latin typeface="Calibri" panose="020F0502020204030204"/>
                  <a:ea typeface="+mn-ea"/>
                  <a:cs typeface="+mn-cs"/>
                </a:rPr>
                <a:t>K Nearest Neighbor</a:t>
              </a:r>
            </a:p>
          </p:txBody>
        </p:sp>
      </p:grpSp>
      <p:grpSp>
        <p:nvGrpSpPr>
          <p:cNvPr id="144" name="Group 143">
            <a:extLst>
              <a:ext uri="{FF2B5EF4-FFF2-40B4-BE49-F238E27FC236}">
                <a16:creationId xmlns:a16="http://schemas.microsoft.com/office/drawing/2014/main" id="{7EE1004E-7222-746B-7D10-B96053568D3B}"/>
              </a:ext>
            </a:extLst>
          </p:cNvPr>
          <p:cNvGrpSpPr/>
          <p:nvPr/>
        </p:nvGrpSpPr>
        <p:grpSpPr>
          <a:xfrm>
            <a:off x="6024968" y="2840501"/>
            <a:ext cx="4860746" cy="1390083"/>
            <a:chOff x="5901012" y="1838728"/>
            <a:chExt cx="3783225" cy="1205367"/>
          </a:xfrm>
        </p:grpSpPr>
        <p:sp>
          <p:nvSpPr>
            <p:cNvPr id="159" name="Shape">
              <a:extLst>
                <a:ext uri="{FF2B5EF4-FFF2-40B4-BE49-F238E27FC236}">
                  <a16:creationId xmlns:a16="http://schemas.microsoft.com/office/drawing/2014/main" id="{4830243A-6884-C89F-F9D1-ED63CED00386}"/>
                </a:ext>
              </a:extLst>
            </p:cNvPr>
            <p:cNvSpPr/>
            <p:nvPr/>
          </p:nvSpPr>
          <p:spPr>
            <a:xfrm>
              <a:off x="5901016" y="1838728"/>
              <a:ext cx="921749" cy="1205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10800"/>
                  </a:lnTo>
                  <a:lnTo>
                    <a:pt x="10800" y="21600"/>
                  </a:lnTo>
                  <a:lnTo>
                    <a:pt x="21600" y="10800"/>
                  </a:lnTo>
                  <a:close/>
                </a:path>
              </a:pathLst>
            </a:custGeom>
            <a:solidFill>
              <a:srgbClr val="4CC1EF">
                <a:lumMod val="75000"/>
              </a:srgbClr>
            </a:solidFill>
            <a:ln w="12700">
              <a:miter lim="400000"/>
            </a:ln>
          </p:spPr>
          <p:txBody>
            <a:bodyPr lIns="28575" tIns="228600"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800" b="1" i="0" u="none" strike="noStrike" kern="1200" cap="none" spc="0" normalizeH="0" baseline="0" noProof="0" dirty="0">
                  <a:ln>
                    <a:noFill/>
                  </a:ln>
                  <a:solidFill>
                    <a:sysClr val="windowText" lastClr="000000">
                      <a:lumMod val="85000"/>
                      <a:lumOff val="15000"/>
                    </a:sysClr>
                  </a:solidFill>
                  <a:effectLst/>
                  <a:uLnTx/>
                  <a:uFillTx/>
                  <a:latin typeface="Calibri" panose="020F0502020204030204"/>
                  <a:ea typeface="+mn-ea"/>
                  <a:cs typeface="+mn-cs"/>
                </a:rPr>
                <a:t>03</a:t>
              </a:r>
              <a:endParaRPr kumimoji="0" sz="2800" b="1" i="0" u="none" strike="noStrike" kern="1200" cap="none" spc="0" normalizeH="0" baseline="0" noProof="0" dirty="0">
                <a:ln>
                  <a:noFill/>
                </a:ln>
                <a:solidFill>
                  <a:sysClr val="windowText" lastClr="000000">
                    <a:lumMod val="85000"/>
                    <a:lumOff val="15000"/>
                  </a:sysClr>
                </a:solidFill>
                <a:effectLst/>
                <a:uLnTx/>
                <a:uFillTx/>
                <a:latin typeface="Calibri" panose="020F0502020204030204"/>
                <a:ea typeface="+mn-ea"/>
                <a:cs typeface="+mn-cs"/>
              </a:endParaRPr>
            </a:p>
          </p:txBody>
        </p:sp>
        <p:sp>
          <p:nvSpPr>
            <p:cNvPr id="160" name="Freeform: Shape 159">
              <a:extLst>
                <a:ext uri="{FF2B5EF4-FFF2-40B4-BE49-F238E27FC236}">
                  <a16:creationId xmlns:a16="http://schemas.microsoft.com/office/drawing/2014/main" id="{0F8A05F4-CEF0-7415-3979-8066DAC69415}"/>
                </a:ext>
              </a:extLst>
            </p:cNvPr>
            <p:cNvSpPr/>
            <p:nvPr/>
          </p:nvSpPr>
          <p:spPr>
            <a:xfrm>
              <a:off x="5901017" y="2213396"/>
              <a:ext cx="921748" cy="380931"/>
            </a:xfrm>
            <a:custGeom>
              <a:avLst/>
              <a:gdLst>
                <a:gd name="connsiteX0" fmla="*/ 524373 w 921748"/>
                <a:gd name="connsiteY0" fmla="*/ 0 h 380931"/>
                <a:gd name="connsiteX1" fmla="*/ 921747 w 921748"/>
                <a:gd name="connsiteY1" fmla="*/ 228015 h 380931"/>
                <a:gd name="connsiteX2" fmla="*/ 921748 w 921748"/>
                <a:gd name="connsiteY2" fmla="*/ 228016 h 380931"/>
                <a:gd name="connsiteX3" fmla="*/ 804813 w 921748"/>
                <a:gd name="connsiteY3" fmla="*/ 380931 h 380931"/>
                <a:gd name="connsiteX4" fmla="*/ 0 w 921748"/>
                <a:gd name="connsiteY4" fmla="*/ 228016 h 380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748" h="380931">
                  <a:moveTo>
                    <a:pt x="524373" y="0"/>
                  </a:moveTo>
                  <a:lnTo>
                    <a:pt x="921747" y="228015"/>
                  </a:lnTo>
                  <a:lnTo>
                    <a:pt x="921748" y="228016"/>
                  </a:lnTo>
                  <a:lnTo>
                    <a:pt x="804813" y="380931"/>
                  </a:lnTo>
                  <a:lnTo>
                    <a:pt x="0" y="228016"/>
                  </a:lnTo>
                  <a:close/>
                </a:path>
              </a:pathLst>
            </a:custGeom>
            <a:solidFill>
              <a:srgbClr val="000000">
                <a:alpha val="30196"/>
              </a:srgbClr>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1200" cap="none" spc="0" normalizeH="0" baseline="0" noProof="0">
                <a:ln>
                  <a:noFill/>
                </a:ln>
                <a:solidFill>
                  <a:sysClr val="windowText" lastClr="000000">
                    <a:lumMod val="85000"/>
                    <a:lumOff val="15000"/>
                  </a:sysClr>
                </a:solidFill>
                <a:effectLst/>
                <a:uLnTx/>
                <a:uFillTx/>
                <a:latin typeface="Calibri" panose="020F0502020204030204"/>
                <a:ea typeface="+mn-ea"/>
                <a:cs typeface="+mn-cs"/>
              </a:endParaRPr>
            </a:p>
          </p:txBody>
        </p:sp>
        <p:sp>
          <p:nvSpPr>
            <p:cNvPr id="161" name="Shape">
              <a:extLst>
                <a:ext uri="{FF2B5EF4-FFF2-40B4-BE49-F238E27FC236}">
                  <a16:creationId xmlns:a16="http://schemas.microsoft.com/office/drawing/2014/main" id="{4F07392A-1C34-B861-FB7C-6201B59EBDCC}"/>
                </a:ext>
              </a:extLst>
            </p:cNvPr>
            <p:cNvSpPr/>
            <p:nvPr/>
          </p:nvSpPr>
          <p:spPr>
            <a:xfrm>
              <a:off x="5901012" y="1838728"/>
              <a:ext cx="3783225" cy="602686"/>
            </a:xfrm>
            <a:custGeom>
              <a:avLst/>
              <a:gdLst/>
              <a:ahLst/>
              <a:cxnLst>
                <a:cxn ang="0">
                  <a:pos x="wd2" y="hd2"/>
                </a:cxn>
                <a:cxn ang="5400000">
                  <a:pos x="wd2" y="hd2"/>
                </a:cxn>
                <a:cxn ang="10800000">
                  <a:pos x="wd2" y="hd2"/>
                </a:cxn>
                <a:cxn ang="16200000">
                  <a:pos x="wd2" y="hd2"/>
                </a:cxn>
              </a:cxnLst>
              <a:rect l="0" t="0" r="r" b="b"/>
              <a:pathLst>
                <a:path w="21600" h="21600" extrusionOk="0">
                  <a:moveTo>
                    <a:pt x="2631" y="0"/>
                  </a:moveTo>
                  <a:lnTo>
                    <a:pt x="0" y="21600"/>
                  </a:lnTo>
                  <a:lnTo>
                    <a:pt x="18998" y="21600"/>
                  </a:lnTo>
                  <a:lnTo>
                    <a:pt x="21600" y="0"/>
                  </a:lnTo>
                  <a:close/>
                </a:path>
              </a:pathLst>
            </a:custGeom>
            <a:solidFill>
              <a:srgbClr val="4CC1E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800" b="0" i="0" u="none" strike="noStrike" kern="1200" cap="none" spc="0" normalizeH="0" baseline="0" noProof="0" dirty="0">
                  <a:ln>
                    <a:noFill/>
                  </a:ln>
                  <a:solidFill>
                    <a:sysClr val="windowText" lastClr="000000">
                      <a:lumMod val="85000"/>
                      <a:lumOff val="15000"/>
                    </a:sysClr>
                  </a:solidFill>
                  <a:effectLst/>
                  <a:uLnTx/>
                  <a:uFillTx/>
                  <a:latin typeface="Calibri" panose="020F0502020204030204"/>
                  <a:ea typeface="+mn-ea"/>
                  <a:cs typeface="+mn-cs"/>
                </a:rPr>
                <a:t>Random Forest</a:t>
              </a:r>
            </a:p>
          </p:txBody>
        </p:sp>
      </p:grpSp>
      <p:grpSp>
        <p:nvGrpSpPr>
          <p:cNvPr id="145" name="Group 144">
            <a:extLst>
              <a:ext uri="{FF2B5EF4-FFF2-40B4-BE49-F238E27FC236}">
                <a16:creationId xmlns:a16="http://schemas.microsoft.com/office/drawing/2014/main" id="{F0D46B03-771C-08EA-6FA9-54AA1EA6A7D0}"/>
              </a:ext>
            </a:extLst>
          </p:cNvPr>
          <p:cNvGrpSpPr/>
          <p:nvPr/>
        </p:nvGrpSpPr>
        <p:grpSpPr>
          <a:xfrm>
            <a:off x="6096003" y="4504309"/>
            <a:ext cx="4593767" cy="1255616"/>
            <a:chOff x="5901016" y="1838728"/>
            <a:chExt cx="3788104" cy="1205367"/>
          </a:xfrm>
        </p:grpSpPr>
        <p:sp>
          <p:nvSpPr>
            <p:cNvPr id="156" name="Shape">
              <a:extLst>
                <a:ext uri="{FF2B5EF4-FFF2-40B4-BE49-F238E27FC236}">
                  <a16:creationId xmlns:a16="http://schemas.microsoft.com/office/drawing/2014/main" id="{CE7EFFC5-846F-76CA-825B-FAEA56105839}"/>
                </a:ext>
              </a:extLst>
            </p:cNvPr>
            <p:cNvSpPr/>
            <p:nvPr/>
          </p:nvSpPr>
          <p:spPr>
            <a:xfrm>
              <a:off x="5901016" y="1838728"/>
              <a:ext cx="921749" cy="1205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10800"/>
                  </a:lnTo>
                  <a:lnTo>
                    <a:pt x="10800" y="21600"/>
                  </a:lnTo>
                  <a:lnTo>
                    <a:pt x="21600" y="10800"/>
                  </a:lnTo>
                  <a:close/>
                </a:path>
              </a:pathLst>
            </a:custGeom>
            <a:solidFill>
              <a:srgbClr val="F7931F">
                <a:lumMod val="75000"/>
              </a:srgbClr>
            </a:solidFill>
            <a:ln w="12700">
              <a:miter lim="400000"/>
            </a:ln>
          </p:spPr>
          <p:txBody>
            <a:bodyPr lIns="28575" tIns="228600"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800" b="1" i="0" u="none" strike="noStrike" kern="1200" cap="none" spc="0" normalizeH="0" baseline="0" noProof="0" dirty="0">
                  <a:ln>
                    <a:noFill/>
                  </a:ln>
                  <a:solidFill>
                    <a:sysClr val="windowText" lastClr="000000">
                      <a:lumMod val="85000"/>
                      <a:lumOff val="15000"/>
                    </a:sysClr>
                  </a:solidFill>
                  <a:effectLst/>
                  <a:uLnTx/>
                  <a:uFillTx/>
                  <a:latin typeface="Calibri" panose="020F0502020204030204"/>
                  <a:ea typeface="+mn-ea"/>
                  <a:cs typeface="+mn-cs"/>
                </a:rPr>
                <a:t>05</a:t>
              </a:r>
              <a:endParaRPr kumimoji="0" sz="2800" b="1" i="0" u="none" strike="noStrike" kern="1200" cap="none" spc="0" normalizeH="0" baseline="0" noProof="0" dirty="0">
                <a:ln>
                  <a:noFill/>
                </a:ln>
                <a:solidFill>
                  <a:sysClr val="windowText" lastClr="000000">
                    <a:lumMod val="85000"/>
                    <a:lumOff val="15000"/>
                  </a:sysClr>
                </a:solidFill>
                <a:effectLst/>
                <a:uLnTx/>
                <a:uFillTx/>
                <a:latin typeface="Calibri" panose="020F0502020204030204"/>
                <a:ea typeface="+mn-ea"/>
                <a:cs typeface="+mn-cs"/>
              </a:endParaRPr>
            </a:p>
          </p:txBody>
        </p:sp>
        <p:sp>
          <p:nvSpPr>
            <p:cNvPr id="157" name="Freeform: Shape 156">
              <a:extLst>
                <a:ext uri="{FF2B5EF4-FFF2-40B4-BE49-F238E27FC236}">
                  <a16:creationId xmlns:a16="http://schemas.microsoft.com/office/drawing/2014/main" id="{A9A6C59D-2621-841F-1EB6-B2B0F8DC0F0B}"/>
                </a:ext>
              </a:extLst>
            </p:cNvPr>
            <p:cNvSpPr/>
            <p:nvPr/>
          </p:nvSpPr>
          <p:spPr>
            <a:xfrm>
              <a:off x="5901017" y="2213396"/>
              <a:ext cx="921748" cy="380931"/>
            </a:xfrm>
            <a:custGeom>
              <a:avLst/>
              <a:gdLst>
                <a:gd name="connsiteX0" fmla="*/ 524373 w 921748"/>
                <a:gd name="connsiteY0" fmla="*/ 0 h 380931"/>
                <a:gd name="connsiteX1" fmla="*/ 921747 w 921748"/>
                <a:gd name="connsiteY1" fmla="*/ 228015 h 380931"/>
                <a:gd name="connsiteX2" fmla="*/ 921748 w 921748"/>
                <a:gd name="connsiteY2" fmla="*/ 228016 h 380931"/>
                <a:gd name="connsiteX3" fmla="*/ 804813 w 921748"/>
                <a:gd name="connsiteY3" fmla="*/ 380931 h 380931"/>
                <a:gd name="connsiteX4" fmla="*/ 0 w 921748"/>
                <a:gd name="connsiteY4" fmla="*/ 228016 h 380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748" h="380931">
                  <a:moveTo>
                    <a:pt x="524373" y="0"/>
                  </a:moveTo>
                  <a:lnTo>
                    <a:pt x="921747" y="228015"/>
                  </a:lnTo>
                  <a:lnTo>
                    <a:pt x="921748" y="228016"/>
                  </a:lnTo>
                  <a:lnTo>
                    <a:pt x="804813" y="380931"/>
                  </a:lnTo>
                  <a:lnTo>
                    <a:pt x="0" y="228016"/>
                  </a:lnTo>
                  <a:close/>
                </a:path>
              </a:pathLst>
            </a:custGeom>
            <a:solidFill>
              <a:srgbClr val="000000">
                <a:alpha val="30196"/>
              </a:srgbClr>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1200" cap="none" spc="0" normalizeH="0" baseline="0" noProof="0">
                <a:ln>
                  <a:noFill/>
                </a:ln>
                <a:solidFill>
                  <a:sysClr val="windowText" lastClr="000000">
                    <a:lumMod val="85000"/>
                    <a:lumOff val="15000"/>
                  </a:sysClr>
                </a:solidFill>
                <a:effectLst/>
                <a:uLnTx/>
                <a:uFillTx/>
                <a:latin typeface="Calibri" panose="020F0502020204030204"/>
                <a:ea typeface="+mn-ea"/>
                <a:cs typeface="+mn-cs"/>
              </a:endParaRPr>
            </a:p>
          </p:txBody>
        </p:sp>
        <p:sp>
          <p:nvSpPr>
            <p:cNvPr id="158" name="Shape">
              <a:extLst>
                <a:ext uri="{FF2B5EF4-FFF2-40B4-BE49-F238E27FC236}">
                  <a16:creationId xmlns:a16="http://schemas.microsoft.com/office/drawing/2014/main" id="{E619C5FC-DDAD-4492-F186-F84EDFEDB227}"/>
                </a:ext>
              </a:extLst>
            </p:cNvPr>
            <p:cNvSpPr/>
            <p:nvPr/>
          </p:nvSpPr>
          <p:spPr>
            <a:xfrm>
              <a:off x="5905895" y="1838728"/>
              <a:ext cx="3783225" cy="602686"/>
            </a:xfrm>
            <a:custGeom>
              <a:avLst/>
              <a:gdLst/>
              <a:ahLst/>
              <a:cxnLst>
                <a:cxn ang="0">
                  <a:pos x="wd2" y="hd2"/>
                </a:cxn>
                <a:cxn ang="5400000">
                  <a:pos x="wd2" y="hd2"/>
                </a:cxn>
                <a:cxn ang="10800000">
                  <a:pos x="wd2" y="hd2"/>
                </a:cxn>
                <a:cxn ang="16200000">
                  <a:pos x="wd2" y="hd2"/>
                </a:cxn>
              </a:cxnLst>
              <a:rect l="0" t="0" r="r" b="b"/>
              <a:pathLst>
                <a:path w="21600" h="21600" extrusionOk="0">
                  <a:moveTo>
                    <a:pt x="2631" y="0"/>
                  </a:moveTo>
                  <a:lnTo>
                    <a:pt x="0" y="21600"/>
                  </a:lnTo>
                  <a:lnTo>
                    <a:pt x="18998" y="21600"/>
                  </a:lnTo>
                  <a:lnTo>
                    <a:pt x="21600" y="0"/>
                  </a:lnTo>
                  <a:close/>
                </a:path>
              </a:pathLst>
            </a:custGeom>
            <a:solidFill>
              <a:srgbClr val="F7931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800" b="0" i="0" u="none" strike="noStrike" kern="1200" cap="none" spc="0" normalizeH="0" baseline="0" noProof="0" dirty="0">
                  <a:ln>
                    <a:noFill/>
                  </a:ln>
                  <a:solidFill>
                    <a:sysClr val="windowText" lastClr="000000">
                      <a:lumMod val="85000"/>
                      <a:lumOff val="15000"/>
                    </a:sysClr>
                  </a:solidFill>
                  <a:effectLst/>
                  <a:uLnTx/>
                  <a:uFillTx/>
                  <a:latin typeface="Calibri" panose="020F0502020204030204"/>
                  <a:ea typeface="+mn-ea"/>
                  <a:cs typeface="+mn-cs"/>
                </a:rPr>
                <a:t>Support Vector Machine</a:t>
              </a:r>
            </a:p>
          </p:txBody>
        </p:sp>
      </p:grpSp>
      <p:grpSp>
        <p:nvGrpSpPr>
          <p:cNvPr id="146" name="Group 145">
            <a:extLst>
              <a:ext uri="{FF2B5EF4-FFF2-40B4-BE49-F238E27FC236}">
                <a16:creationId xmlns:a16="http://schemas.microsoft.com/office/drawing/2014/main" id="{D51512CB-09C6-9AC0-EA52-3B34571E365E}"/>
              </a:ext>
            </a:extLst>
          </p:cNvPr>
          <p:cNvGrpSpPr/>
          <p:nvPr/>
        </p:nvGrpSpPr>
        <p:grpSpPr>
          <a:xfrm>
            <a:off x="1306286" y="4487889"/>
            <a:ext cx="4789712" cy="1255616"/>
            <a:chOff x="2395432" y="2441414"/>
            <a:chExt cx="3787532" cy="1205367"/>
          </a:xfrm>
        </p:grpSpPr>
        <p:sp>
          <p:nvSpPr>
            <p:cNvPr id="153" name="Shape">
              <a:extLst>
                <a:ext uri="{FF2B5EF4-FFF2-40B4-BE49-F238E27FC236}">
                  <a16:creationId xmlns:a16="http://schemas.microsoft.com/office/drawing/2014/main" id="{06E04E4F-4C2E-024C-9E1E-ACF288651AC5}"/>
                </a:ext>
              </a:extLst>
            </p:cNvPr>
            <p:cNvSpPr/>
            <p:nvPr/>
          </p:nvSpPr>
          <p:spPr>
            <a:xfrm>
              <a:off x="5261207" y="2441414"/>
              <a:ext cx="921757" cy="1205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10800"/>
                  </a:lnTo>
                  <a:lnTo>
                    <a:pt x="10800" y="21600"/>
                  </a:lnTo>
                  <a:lnTo>
                    <a:pt x="0" y="10800"/>
                  </a:lnTo>
                  <a:close/>
                </a:path>
              </a:pathLst>
            </a:custGeom>
            <a:solidFill>
              <a:srgbClr val="3A5C84">
                <a:lumMod val="75000"/>
              </a:srgbClr>
            </a:solidFill>
            <a:ln w="12700">
              <a:miter lim="400000"/>
            </a:ln>
          </p:spPr>
          <p:txBody>
            <a:bodyPr lIns="28575" tIns="228600"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800" b="1" i="0" u="none" strike="noStrike" kern="1200" cap="none" spc="0" normalizeH="0" baseline="0" noProof="0" dirty="0">
                  <a:ln>
                    <a:noFill/>
                  </a:ln>
                  <a:solidFill>
                    <a:srgbClr val="FFFFFF"/>
                  </a:solidFill>
                  <a:effectLst/>
                  <a:uLnTx/>
                  <a:uFillTx/>
                  <a:latin typeface="Calibri" panose="020F0502020204030204"/>
                  <a:ea typeface="+mn-ea"/>
                  <a:cs typeface="+mn-cs"/>
                </a:rPr>
                <a:t>06</a:t>
              </a:r>
              <a:endParaRPr kumimoji="0" sz="2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54" name="Freeform: Shape 153">
              <a:extLst>
                <a:ext uri="{FF2B5EF4-FFF2-40B4-BE49-F238E27FC236}">
                  <a16:creationId xmlns:a16="http://schemas.microsoft.com/office/drawing/2014/main" id="{9C605E10-A1A4-D4DA-E65F-8AD0572C0299}"/>
                </a:ext>
              </a:extLst>
            </p:cNvPr>
            <p:cNvSpPr/>
            <p:nvPr/>
          </p:nvSpPr>
          <p:spPr>
            <a:xfrm>
              <a:off x="5261208" y="2758941"/>
              <a:ext cx="921756" cy="439079"/>
            </a:xfrm>
            <a:custGeom>
              <a:avLst/>
              <a:gdLst>
                <a:gd name="connsiteX0" fmla="*/ 492627 w 921756"/>
                <a:gd name="connsiteY0" fmla="*/ 0 h 439079"/>
                <a:gd name="connsiteX1" fmla="*/ 921756 w 921756"/>
                <a:gd name="connsiteY1" fmla="*/ 285158 h 439079"/>
                <a:gd name="connsiteX2" fmla="*/ 921755 w 921756"/>
                <a:gd name="connsiteY2" fmla="*/ 285159 h 439079"/>
                <a:gd name="connsiteX3" fmla="*/ 117704 w 921756"/>
                <a:gd name="connsiteY3" fmla="*/ 439079 h 439079"/>
                <a:gd name="connsiteX4" fmla="*/ 0 w 921756"/>
                <a:gd name="connsiteY4" fmla="*/ 285158 h 43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756" h="439079">
                  <a:moveTo>
                    <a:pt x="492627" y="0"/>
                  </a:moveTo>
                  <a:lnTo>
                    <a:pt x="921756" y="285158"/>
                  </a:lnTo>
                  <a:lnTo>
                    <a:pt x="921755" y="285159"/>
                  </a:lnTo>
                  <a:lnTo>
                    <a:pt x="117704" y="439079"/>
                  </a:lnTo>
                  <a:lnTo>
                    <a:pt x="0" y="285158"/>
                  </a:lnTo>
                  <a:close/>
                </a:path>
              </a:pathLst>
            </a:custGeom>
            <a:solidFill>
              <a:srgbClr val="000000">
                <a:alpha val="30196"/>
              </a:srgbClr>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5" name="Shape">
              <a:extLst>
                <a:ext uri="{FF2B5EF4-FFF2-40B4-BE49-F238E27FC236}">
                  <a16:creationId xmlns:a16="http://schemas.microsoft.com/office/drawing/2014/main" id="{38EBD63C-FAA8-D5D2-7723-D0421D523AFB}"/>
                </a:ext>
              </a:extLst>
            </p:cNvPr>
            <p:cNvSpPr/>
            <p:nvPr/>
          </p:nvSpPr>
          <p:spPr>
            <a:xfrm>
              <a:off x="2395432" y="2441414"/>
              <a:ext cx="3783225" cy="602686"/>
            </a:xfrm>
            <a:custGeom>
              <a:avLst/>
              <a:gdLst/>
              <a:ahLst/>
              <a:cxnLst>
                <a:cxn ang="0">
                  <a:pos x="wd2" y="hd2"/>
                </a:cxn>
                <a:cxn ang="5400000">
                  <a:pos x="wd2" y="hd2"/>
                </a:cxn>
                <a:cxn ang="10800000">
                  <a:pos x="wd2" y="hd2"/>
                </a:cxn>
                <a:cxn ang="16200000">
                  <a:pos x="wd2" y="hd2"/>
                </a:cxn>
              </a:cxnLst>
              <a:rect l="0" t="0" r="r" b="b"/>
              <a:pathLst>
                <a:path w="21600" h="21600" extrusionOk="0">
                  <a:moveTo>
                    <a:pt x="18969" y="0"/>
                  </a:moveTo>
                  <a:lnTo>
                    <a:pt x="21600" y="21600"/>
                  </a:lnTo>
                  <a:lnTo>
                    <a:pt x="2602" y="21600"/>
                  </a:lnTo>
                  <a:lnTo>
                    <a:pt x="0" y="0"/>
                  </a:lnTo>
                  <a:close/>
                </a:path>
              </a:pathLst>
            </a:custGeom>
            <a:solidFill>
              <a:srgbClr val="3A5C84"/>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XG Boost</a:t>
              </a:r>
            </a:p>
          </p:txBody>
        </p:sp>
      </p:grpSp>
      <p:sp>
        <p:nvSpPr>
          <p:cNvPr id="4" name="TextBox 3">
            <a:extLst>
              <a:ext uri="{FF2B5EF4-FFF2-40B4-BE49-F238E27FC236}">
                <a16:creationId xmlns:a16="http://schemas.microsoft.com/office/drawing/2014/main" id="{AC01ED3B-19EE-BC1B-6113-0A09D65C31F9}"/>
              </a:ext>
            </a:extLst>
          </p:cNvPr>
          <p:cNvSpPr txBox="1"/>
          <p:nvPr/>
        </p:nvSpPr>
        <p:spPr>
          <a:xfrm>
            <a:off x="7130070" y="2084849"/>
            <a:ext cx="4796094" cy="646331"/>
          </a:xfrm>
          <a:prstGeom prst="rect">
            <a:avLst/>
          </a:prstGeom>
          <a:noFill/>
        </p:spPr>
        <p:txBody>
          <a:bodyPr wrap="square">
            <a:spAutoFit/>
          </a:bodyPr>
          <a:lstStyle/>
          <a:p>
            <a:r>
              <a:rPr lang="en-US" dirty="0">
                <a:solidFill>
                  <a:schemeClr val="bg2">
                    <a:lumMod val="10000"/>
                  </a:schemeClr>
                </a:solidFill>
              </a:rPr>
              <a:t>Binary classification by estimating probabilities based on linear relationships.</a:t>
            </a:r>
            <a:endParaRPr lang="en-IN" dirty="0">
              <a:solidFill>
                <a:schemeClr val="bg2">
                  <a:lumMod val="10000"/>
                </a:schemeClr>
              </a:solidFill>
            </a:endParaRPr>
          </a:p>
        </p:txBody>
      </p:sp>
      <p:sp>
        <p:nvSpPr>
          <p:cNvPr id="6" name="TextBox 5">
            <a:extLst>
              <a:ext uri="{FF2B5EF4-FFF2-40B4-BE49-F238E27FC236}">
                <a16:creationId xmlns:a16="http://schemas.microsoft.com/office/drawing/2014/main" id="{F0A19595-DC8C-70AF-6041-C9FDAAF830DF}"/>
              </a:ext>
            </a:extLst>
          </p:cNvPr>
          <p:cNvSpPr txBox="1"/>
          <p:nvPr/>
        </p:nvSpPr>
        <p:spPr>
          <a:xfrm>
            <a:off x="265836" y="2190601"/>
            <a:ext cx="4664508" cy="646331"/>
          </a:xfrm>
          <a:prstGeom prst="rect">
            <a:avLst/>
          </a:prstGeom>
          <a:noFill/>
        </p:spPr>
        <p:txBody>
          <a:bodyPr wrap="square">
            <a:spAutoFit/>
          </a:bodyPr>
          <a:lstStyle/>
          <a:p>
            <a:pPr algn="r"/>
            <a:r>
              <a:rPr lang="en-US" dirty="0"/>
              <a:t>A tree-like model for decision-making that splits data into branches based on feature values.</a:t>
            </a:r>
            <a:endParaRPr lang="en-IN" dirty="0"/>
          </a:p>
        </p:txBody>
      </p:sp>
      <p:sp>
        <p:nvSpPr>
          <p:cNvPr id="8" name="TextBox 7">
            <a:extLst>
              <a:ext uri="{FF2B5EF4-FFF2-40B4-BE49-F238E27FC236}">
                <a16:creationId xmlns:a16="http://schemas.microsoft.com/office/drawing/2014/main" id="{CDC9245F-94BE-AE97-0540-B896A371E9F1}"/>
              </a:ext>
            </a:extLst>
          </p:cNvPr>
          <p:cNvSpPr txBox="1"/>
          <p:nvPr/>
        </p:nvSpPr>
        <p:spPr>
          <a:xfrm>
            <a:off x="7130070" y="3528357"/>
            <a:ext cx="4664508" cy="923330"/>
          </a:xfrm>
          <a:prstGeom prst="rect">
            <a:avLst/>
          </a:prstGeom>
          <a:noFill/>
        </p:spPr>
        <p:txBody>
          <a:bodyPr wrap="square">
            <a:spAutoFit/>
          </a:bodyPr>
          <a:lstStyle/>
          <a:p>
            <a:r>
              <a:rPr lang="en-US" dirty="0">
                <a:solidFill>
                  <a:schemeClr val="bg2">
                    <a:lumMod val="10000"/>
                  </a:schemeClr>
                </a:solidFill>
              </a:rPr>
              <a:t>An ensemble method that combines multiple decision trees to improve prediction accuracy and reduce overfitting.</a:t>
            </a:r>
            <a:endParaRPr lang="en-IN" dirty="0">
              <a:solidFill>
                <a:schemeClr val="bg2">
                  <a:lumMod val="10000"/>
                </a:schemeClr>
              </a:solidFill>
            </a:endParaRPr>
          </a:p>
        </p:txBody>
      </p:sp>
      <p:sp>
        <p:nvSpPr>
          <p:cNvPr id="10" name="TextBox 9">
            <a:extLst>
              <a:ext uri="{FF2B5EF4-FFF2-40B4-BE49-F238E27FC236}">
                <a16:creationId xmlns:a16="http://schemas.microsoft.com/office/drawing/2014/main" id="{2BA8B21B-C717-3649-85B2-6BC0FB675151}"/>
              </a:ext>
            </a:extLst>
          </p:cNvPr>
          <p:cNvSpPr txBox="1"/>
          <p:nvPr/>
        </p:nvSpPr>
        <p:spPr>
          <a:xfrm>
            <a:off x="265836" y="3749143"/>
            <a:ext cx="4664508" cy="646331"/>
          </a:xfrm>
          <a:prstGeom prst="rect">
            <a:avLst/>
          </a:prstGeom>
          <a:noFill/>
        </p:spPr>
        <p:txBody>
          <a:bodyPr wrap="square">
            <a:spAutoFit/>
          </a:bodyPr>
          <a:lstStyle/>
          <a:p>
            <a:pPr algn="r"/>
            <a:r>
              <a:rPr lang="en-US" dirty="0"/>
              <a:t>Algorithm that classifies data points based on the majority class of their nearest neighbors.</a:t>
            </a:r>
            <a:endParaRPr lang="en-IN" dirty="0"/>
          </a:p>
        </p:txBody>
      </p:sp>
      <p:sp>
        <p:nvSpPr>
          <p:cNvPr id="12" name="TextBox 11">
            <a:extLst>
              <a:ext uri="{FF2B5EF4-FFF2-40B4-BE49-F238E27FC236}">
                <a16:creationId xmlns:a16="http://schemas.microsoft.com/office/drawing/2014/main" id="{1542E6B3-4356-6C67-7F72-86EC12D720DE}"/>
              </a:ext>
            </a:extLst>
          </p:cNvPr>
          <p:cNvSpPr txBox="1"/>
          <p:nvPr/>
        </p:nvSpPr>
        <p:spPr>
          <a:xfrm>
            <a:off x="7213792" y="5233755"/>
            <a:ext cx="4851182" cy="923330"/>
          </a:xfrm>
          <a:prstGeom prst="rect">
            <a:avLst/>
          </a:prstGeom>
          <a:noFill/>
        </p:spPr>
        <p:txBody>
          <a:bodyPr wrap="square">
            <a:spAutoFit/>
          </a:bodyPr>
          <a:lstStyle/>
          <a:p>
            <a:r>
              <a:rPr lang="en-US" dirty="0"/>
              <a:t>A supervised learning model that finds the optimal hyperplane to separate data points into classes.</a:t>
            </a:r>
            <a:endParaRPr lang="en-IN" dirty="0"/>
          </a:p>
        </p:txBody>
      </p:sp>
      <p:sp>
        <p:nvSpPr>
          <p:cNvPr id="14" name="TextBox 13">
            <a:extLst>
              <a:ext uri="{FF2B5EF4-FFF2-40B4-BE49-F238E27FC236}">
                <a16:creationId xmlns:a16="http://schemas.microsoft.com/office/drawing/2014/main" id="{6198F243-859A-4671-C7CB-980F00FF19CD}"/>
              </a:ext>
            </a:extLst>
          </p:cNvPr>
          <p:cNvSpPr txBox="1"/>
          <p:nvPr/>
        </p:nvSpPr>
        <p:spPr>
          <a:xfrm>
            <a:off x="105977" y="5139644"/>
            <a:ext cx="4912179" cy="646331"/>
          </a:xfrm>
          <a:prstGeom prst="rect">
            <a:avLst/>
          </a:prstGeom>
          <a:noFill/>
        </p:spPr>
        <p:txBody>
          <a:bodyPr wrap="square">
            <a:spAutoFit/>
          </a:bodyPr>
          <a:lstStyle/>
          <a:p>
            <a:pPr algn="r"/>
            <a:r>
              <a:rPr lang="en-US" dirty="0"/>
              <a:t>Gradient-boosting algorithm designed for speed and performance in supervised learning tasks.</a:t>
            </a:r>
            <a:endParaRPr lang="en-IN" dirty="0"/>
          </a:p>
        </p:txBody>
      </p:sp>
    </p:spTree>
    <p:extLst>
      <p:ext uri="{BB962C8B-B14F-4D97-AF65-F5344CB8AC3E}">
        <p14:creationId xmlns:p14="http://schemas.microsoft.com/office/powerpoint/2010/main" val="126546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2"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93439-880B-0229-E94C-EE797DDD6BD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D3847AA-FC65-83B8-D00F-8F0162F2CD4B}"/>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Model Selection</a:t>
            </a:r>
            <a:endParaRPr lang="en-IN" sz="4000" dirty="0">
              <a:solidFill>
                <a:srgbClr val="203864"/>
              </a:solidFill>
            </a:endParaRPr>
          </a:p>
        </p:txBody>
      </p:sp>
      <p:pic>
        <p:nvPicPr>
          <p:cNvPr id="4" name="Picture 3">
            <a:extLst>
              <a:ext uri="{FF2B5EF4-FFF2-40B4-BE49-F238E27FC236}">
                <a16:creationId xmlns:a16="http://schemas.microsoft.com/office/drawing/2014/main" id="{5FE881BB-B04E-1B04-59E7-2FFFA34816E5}"/>
              </a:ext>
            </a:extLst>
          </p:cNvPr>
          <p:cNvPicPr>
            <a:picLocks noChangeAspect="1"/>
          </p:cNvPicPr>
          <p:nvPr/>
        </p:nvPicPr>
        <p:blipFill>
          <a:blip r:embed="rId2"/>
          <a:stretch>
            <a:fillRect/>
          </a:stretch>
        </p:blipFill>
        <p:spPr>
          <a:xfrm>
            <a:off x="2622270" y="2455485"/>
            <a:ext cx="7230484" cy="828791"/>
          </a:xfrm>
          <a:prstGeom prst="rect">
            <a:avLst/>
          </a:prstGeom>
        </p:spPr>
      </p:pic>
      <p:pic>
        <p:nvPicPr>
          <p:cNvPr id="8" name="Picture 7">
            <a:extLst>
              <a:ext uri="{FF2B5EF4-FFF2-40B4-BE49-F238E27FC236}">
                <a16:creationId xmlns:a16="http://schemas.microsoft.com/office/drawing/2014/main" id="{49464D69-0275-4E05-0F96-67A3AE8957F4}"/>
              </a:ext>
            </a:extLst>
          </p:cNvPr>
          <p:cNvPicPr>
            <a:picLocks noChangeAspect="1"/>
          </p:cNvPicPr>
          <p:nvPr/>
        </p:nvPicPr>
        <p:blipFill>
          <a:blip r:embed="rId3"/>
          <a:stretch>
            <a:fillRect/>
          </a:stretch>
        </p:blipFill>
        <p:spPr>
          <a:xfrm>
            <a:off x="4676576" y="1404042"/>
            <a:ext cx="2838846" cy="828791"/>
          </a:xfrm>
          <a:prstGeom prst="rect">
            <a:avLst/>
          </a:prstGeom>
        </p:spPr>
      </p:pic>
      <p:pic>
        <p:nvPicPr>
          <p:cNvPr id="10" name="Picture 9">
            <a:extLst>
              <a:ext uri="{FF2B5EF4-FFF2-40B4-BE49-F238E27FC236}">
                <a16:creationId xmlns:a16="http://schemas.microsoft.com/office/drawing/2014/main" id="{C992FAA2-85C6-58AA-3A0B-D7228A49EF6C}"/>
              </a:ext>
            </a:extLst>
          </p:cNvPr>
          <p:cNvPicPr>
            <a:picLocks noChangeAspect="1"/>
          </p:cNvPicPr>
          <p:nvPr/>
        </p:nvPicPr>
        <p:blipFill>
          <a:blip r:embed="rId4"/>
          <a:stretch>
            <a:fillRect/>
          </a:stretch>
        </p:blipFill>
        <p:spPr>
          <a:xfrm>
            <a:off x="4562260" y="3606226"/>
            <a:ext cx="3067478" cy="847843"/>
          </a:xfrm>
          <a:prstGeom prst="rect">
            <a:avLst/>
          </a:prstGeom>
        </p:spPr>
      </p:pic>
      <p:pic>
        <p:nvPicPr>
          <p:cNvPr id="17" name="Picture 16">
            <a:extLst>
              <a:ext uri="{FF2B5EF4-FFF2-40B4-BE49-F238E27FC236}">
                <a16:creationId xmlns:a16="http://schemas.microsoft.com/office/drawing/2014/main" id="{2300E723-6F8B-6551-197E-0931B0D515A1}"/>
              </a:ext>
            </a:extLst>
          </p:cNvPr>
          <p:cNvPicPr>
            <a:picLocks noChangeAspect="1"/>
          </p:cNvPicPr>
          <p:nvPr/>
        </p:nvPicPr>
        <p:blipFill>
          <a:blip r:embed="rId5"/>
          <a:stretch>
            <a:fillRect/>
          </a:stretch>
        </p:blipFill>
        <p:spPr>
          <a:xfrm>
            <a:off x="2207874" y="4633276"/>
            <a:ext cx="8059275" cy="1171739"/>
          </a:xfrm>
          <a:prstGeom prst="rect">
            <a:avLst/>
          </a:prstGeom>
        </p:spPr>
      </p:pic>
    </p:spTree>
    <p:extLst>
      <p:ext uri="{BB962C8B-B14F-4D97-AF65-F5344CB8AC3E}">
        <p14:creationId xmlns:p14="http://schemas.microsoft.com/office/powerpoint/2010/main" val="356990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F7AD2-0559-1B42-355F-0A97534F020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9F4320B-F341-0EDA-FA74-3178DA88D454}"/>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Model Selection</a:t>
            </a:r>
            <a:endParaRPr lang="en-IN" sz="4000" dirty="0">
              <a:solidFill>
                <a:srgbClr val="203864"/>
              </a:solidFill>
            </a:endParaRPr>
          </a:p>
        </p:txBody>
      </p:sp>
      <p:pic>
        <p:nvPicPr>
          <p:cNvPr id="14" name="Picture 13">
            <a:extLst>
              <a:ext uri="{FF2B5EF4-FFF2-40B4-BE49-F238E27FC236}">
                <a16:creationId xmlns:a16="http://schemas.microsoft.com/office/drawing/2014/main" id="{1C4B0B26-05B0-7C52-A308-C8B9CF1B42D8}"/>
              </a:ext>
            </a:extLst>
          </p:cNvPr>
          <p:cNvPicPr>
            <a:picLocks noChangeAspect="1"/>
          </p:cNvPicPr>
          <p:nvPr/>
        </p:nvPicPr>
        <p:blipFill>
          <a:blip r:embed="rId2"/>
          <a:stretch>
            <a:fillRect/>
          </a:stretch>
        </p:blipFill>
        <p:spPr>
          <a:xfrm>
            <a:off x="1975862" y="2482679"/>
            <a:ext cx="8240275" cy="3238952"/>
          </a:xfrm>
          <a:prstGeom prst="rect">
            <a:avLst/>
          </a:prstGeom>
        </p:spPr>
      </p:pic>
      <p:pic>
        <p:nvPicPr>
          <p:cNvPr id="16" name="Picture 15">
            <a:extLst>
              <a:ext uri="{FF2B5EF4-FFF2-40B4-BE49-F238E27FC236}">
                <a16:creationId xmlns:a16="http://schemas.microsoft.com/office/drawing/2014/main" id="{6D45B9E5-1F46-9DC3-657E-3331556E17FF}"/>
              </a:ext>
            </a:extLst>
          </p:cNvPr>
          <p:cNvPicPr>
            <a:picLocks noChangeAspect="1"/>
          </p:cNvPicPr>
          <p:nvPr/>
        </p:nvPicPr>
        <p:blipFill>
          <a:blip r:embed="rId3"/>
          <a:stretch>
            <a:fillRect/>
          </a:stretch>
        </p:blipFill>
        <p:spPr>
          <a:xfrm>
            <a:off x="5437984" y="1365897"/>
            <a:ext cx="1533739" cy="857370"/>
          </a:xfrm>
          <a:prstGeom prst="rect">
            <a:avLst/>
          </a:prstGeom>
        </p:spPr>
      </p:pic>
    </p:spTree>
    <p:extLst>
      <p:ext uri="{BB962C8B-B14F-4D97-AF65-F5344CB8AC3E}">
        <p14:creationId xmlns:p14="http://schemas.microsoft.com/office/powerpoint/2010/main" val="261376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2CD14-FDAF-47E1-8BC3-BFCE1F3D68B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EB0EB50-F7D5-8422-65D8-B80286FD48F6}"/>
              </a:ext>
            </a:extLst>
          </p:cNvPr>
          <p:cNvSpPr txBox="1">
            <a:spLocks/>
          </p:cNvSpPr>
          <p:nvPr/>
        </p:nvSpPr>
        <p:spPr>
          <a:xfrm>
            <a:off x="511629" y="493710"/>
            <a:ext cx="11179628" cy="756356"/>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Objectives</a:t>
            </a:r>
            <a:endParaRPr lang="en-IN" sz="4000" dirty="0">
              <a:solidFill>
                <a:srgbClr val="203864"/>
              </a:solidFill>
            </a:endParaRPr>
          </a:p>
        </p:txBody>
      </p:sp>
      <p:sp>
        <p:nvSpPr>
          <p:cNvPr id="2" name="Content Placeholder 2">
            <a:extLst>
              <a:ext uri="{FF2B5EF4-FFF2-40B4-BE49-F238E27FC236}">
                <a16:creationId xmlns:a16="http://schemas.microsoft.com/office/drawing/2014/main" id="{5498D2CD-3F24-F46B-D0FD-F213BDB36EC1}"/>
              </a:ext>
            </a:extLst>
          </p:cNvPr>
          <p:cNvSpPr txBox="1">
            <a:spLocks/>
          </p:cNvSpPr>
          <p:nvPr/>
        </p:nvSpPr>
        <p:spPr>
          <a:xfrm>
            <a:off x="1119878" y="1370828"/>
            <a:ext cx="9916372" cy="5886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a:solidFill>
                  <a:srgbClr val="0D0D0D"/>
                </a:solidFill>
                <a:latin typeface="ui-sans-serif"/>
              </a:rPr>
              <a:t>Develop machine learning models to predict product delivery timeliness.</a:t>
            </a:r>
            <a:endParaRPr lang="en-US" sz="2600" dirty="0">
              <a:solidFill>
                <a:srgbClr val="0D0D0D"/>
              </a:solidFill>
              <a:latin typeface="ui-sans-serif"/>
            </a:endParaRPr>
          </a:p>
        </p:txBody>
      </p:sp>
      <p:sp>
        <p:nvSpPr>
          <p:cNvPr id="44" name="TextBox 20">
            <a:extLst>
              <a:ext uri="{FF2B5EF4-FFF2-40B4-BE49-F238E27FC236}">
                <a16:creationId xmlns:a16="http://schemas.microsoft.com/office/drawing/2014/main" id="{7C563500-5A65-1469-4E09-8B4005CDA98A}"/>
              </a:ext>
            </a:extLst>
          </p:cNvPr>
          <p:cNvSpPr txBox="1"/>
          <p:nvPr/>
        </p:nvSpPr>
        <p:spPr>
          <a:xfrm>
            <a:off x="1048783" y="2467328"/>
            <a:ext cx="3034879" cy="1015663"/>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l"/>
            <a:r>
              <a:rPr lang="en-US" sz="2000" b="1" i="0" dirty="0">
                <a:solidFill>
                  <a:schemeClr val="accent1"/>
                </a:solidFill>
                <a:effectLst/>
                <a:latin typeface="ui-sans-serif"/>
              </a:rPr>
              <a:t>Build predictive models to determine on-time delivery probability.</a:t>
            </a:r>
          </a:p>
        </p:txBody>
      </p:sp>
      <p:sp>
        <p:nvSpPr>
          <p:cNvPr id="30" name="Freeform 18">
            <a:extLst>
              <a:ext uri="{FF2B5EF4-FFF2-40B4-BE49-F238E27FC236}">
                <a16:creationId xmlns:a16="http://schemas.microsoft.com/office/drawing/2014/main" id="{F310C29E-937A-25EB-89E9-63688CBC37E6}"/>
              </a:ext>
            </a:extLst>
          </p:cNvPr>
          <p:cNvSpPr/>
          <p:nvPr/>
        </p:nvSpPr>
        <p:spPr>
          <a:xfrm>
            <a:off x="5855862" y="3950547"/>
            <a:ext cx="1755699" cy="1755886"/>
          </a:xfrm>
          <a:custGeom>
            <a:avLst/>
            <a:gdLst>
              <a:gd name="connsiteX0" fmla="*/ 208095 w 208428"/>
              <a:gd name="connsiteY0" fmla="*/ 12174 h 208450"/>
              <a:gd name="connsiteX1" fmla="*/ 146362 w 208428"/>
              <a:gd name="connsiteY1" fmla="*/ 146667 h 208450"/>
              <a:gd name="connsiteX2" fmla="*/ 11883 w 208428"/>
              <a:gd name="connsiteY2" fmla="*/ 208407 h 208450"/>
              <a:gd name="connsiteX3" fmla="*/ 0 w 208428"/>
              <a:gd name="connsiteY3" fmla="*/ 197392 h 208450"/>
              <a:gd name="connsiteX4" fmla="*/ 0 w 208428"/>
              <a:gd name="connsiteY4" fmla="*/ 91305 h 208450"/>
              <a:gd name="connsiteX5" fmla="*/ 9274 w 208428"/>
              <a:gd name="connsiteY5" fmla="*/ 80290 h 208450"/>
              <a:gd name="connsiteX6" fmla="*/ 56226 w 208428"/>
              <a:gd name="connsiteY6" fmla="*/ 56232 h 208450"/>
              <a:gd name="connsiteX7" fmla="*/ 80282 w 208428"/>
              <a:gd name="connsiteY7" fmla="*/ 9275 h 208450"/>
              <a:gd name="connsiteX8" fmla="*/ 91295 w 208428"/>
              <a:gd name="connsiteY8" fmla="*/ 0 h 208450"/>
              <a:gd name="connsiteX9" fmla="*/ 197372 w 208428"/>
              <a:gd name="connsiteY9" fmla="*/ 0 h 208450"/>
              <a:gd name="connsiteX10" fmla="*/ 208385 w 208428"/>
              <a:gd name="connsiteY10" fmla="*/ 11884 h 20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428" h="208450">
                <a:moveTo>
                  <a:pt x="208095" y="12174"/>
                </a:moveTo>
                <a:cubicBezTo>
                  <a:pt x="204327" y="62899"/>
                  <a:pt x="182880" y="110435"/>
                  <a:pt x="146362" y="146667"/>
                </a:cubicBezTo>
                <a:cubicBezTo>
                  <a:pt x="109844" y="183189"/>
                  <a:pt x="62602" y="204638"/>
                  <a:pt x="11883" y="208407"/>
                </a:cubicBezTo>
                <a:cubicBezTo>
                  <a:pt x="5507" y="208986"/>
                  <a:pt x="0" y="203769"/>
                  <a:pt x="0" y="197392"/>
                </a:cubicBezTo>
                <a:lnTo>
                  <a:pt x="0" y="91305"/>
                </a:lnTo>
                <a:cubicBezTo>
                  <a:pt x="0" y="85797"/>
                  <a:pt x="4058" y="81160"/>
                  <a:pt x="9274" y="80290"/>
                </a:cubicBezTo>
                <a:cubicBezTo>
                  <a:pt x="26374" y="77682"/>
                  <a:pt x="42894" y="69566"/>
                  <a:pt x="56226" y="56232"/>
                </a:cubicBezTo>
                <a:cubicBezTo>
                  <a:pt x="69558" y="42899"/>
                  <a:pt x="77383" y="26667"/>
                  <a:pt x="80282" y="9275"/>
                </a:cubicBezTo>
                <a:cubicBezTo>
                  <a:pt x="81151" y="4058"/>
                  <a:pt x="85788" y="0"/>
                  <a:pt x="91295" y="0"/>
                </a:cubicBezTo>
                <a:lnTo>
                  <a:pt x="197372" y="0"/>
                </a:lnTo>
                <a:cubicBezTo>
                  <a:pt x="203748" y="0"/>
                  <a:pt x="208965" y="5507"/>
                  <a:pt x="208385" y="11884"/>
                </a:cubicBezTo>
                <a:close/>
              </a:path>
            </a:pathLst>
          </a:custGeom>
          <a:solidFill>
            <a:schemeClr val="accent2"/>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p>
        </p:txBody>
      </p:sp>
      <p:sp>
        <p:nvSpPr>
          <p:cNvPr id="31" name="Freeform 19">
            <a:extLst>
              <a:ext uri="{FF2B5EF4-FFF2-40B4-BE49-F238E27FC236}">
                <a16:creationId xmlns:a16="http://schemas.microsoft.com/office/drawing/2014/main" id="{AEF99453-6658-2D0E-ADAF-D9BF18F84F2F}"/>
              </a:ext>
            </a:extLst>
          </p:cNvPr>
          <p:cNvSpPr/>
          <p:nvPr/>
        </p:nvSpPr>
        <p:spPr>
          <a:xfrm>
            <a:off x="5853420" y="2123850"/>
            <a:ext cx="1755708" cy="1755886"/>
          </a:xfrm>
          <a:custGeom>
            <a:avLst/>
            <a:gdLst>
              <a:gd name="connsiteX0" fmla="*/ 208385 w 208429"/>
              <a:gd name="connsiteY0" fmla="*/ 196567 h 208450"/>
              <a:gd name="connsiteX1" fmla="*/ 197371 w 208429"/>
              <a:gd name="connsiteY1" fmla="*/ 208451 h 208450"/>
              <a:gd name="connsiteX2" fmla="*/ 91295 w 208429"/>
              <a:gd name="connsiteY2" fmla="*/ 208451 h 208450"/>
              <a:gd name="connsiteX3" fmla="*/ 80282 w 208429"/>
              <a:gd name="connsiteY3" fmla="*/ 199175 h 208450"/>
              <a:gd name="connsiteX4" fmla="*/ 56226 w 208429"/>
              <a:gd name="connsiteY4" fmla="*/ 152218 h 208450"/>
              <a:gd name="connsiteX5" fmla="*/ 9274 w 208429"/>
              <a:gd name="connsiteY5" fmla="*/ 128161 h 208450"/>
              <a:gd name="connsiteX6" fmla="*/ 0 w 208429"/>
              <a:gd name="connsiteY6" fmla="*/ 117146 h 208450"/>
              <a:gd name="connsiteX7" fmla="*/ 0 w 208429"/>
              <a:gd name="connsiteY7" fmla="*/ 11059 h 208450"/>
              <a:gd name="connsiteX8" fmla="*/ 11883 w 208429"/>
              <a:gd name="connsiteY8" fmla="*/ 44 h 208450"/>
              <a:gd name="connsiteX9" fmla="*/ 146362 w 208429"/>
              <a:gd name="connsiteY9" fmla="*/ 61783 h 208450"/>
              <a:gd name="connsiteX10" fmla="*/ 208095 w 208429"/>
              <a:gd name="connsiteY10" fmla="*/ 196277 h 20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429" h="208450">
                <a:moveTo>
                  <a:pt x="208385" y="196567"/>
                </a:moveTo>
                <a:cubicBezTo>
                  <a:pt x="208964" y="202943"/>
                  <a:pt x="203747" y="208451"/>
                  <a:pt x="197371" y="208451"/>
                </a:cubicBezTo>
                <a:lnTo>
                  <a:pt x="91295" y="208451"/>
                </a:lnTo>
                <a:cubicBezTo>
                  <a:pt x="85788" y="208451"/>
                  <a:pt x="81151" y="204393"/>
                  <a:pt x="80282" y="199175"/>
                </a:cubicBezTo>
                <a:cubicBezTo>
                  <a:pt x="77673" y="182074"/>
                  <a:pt x="69558" y="165552"/>
                  <a:pt x="56226" y="152218"/>
                </a:cubicBezTo>
                <a:cubicBezTo>
                  <a:pt x="42894" y="138885"/>
                  <a:pt x="26664" y="131059"/>
                  <a:pt x="9274" y="128161"/>
                </a:cubicBezTo>
                <a:cubicBezTo>
                  <a:pt x="4058" y="127291"/>
                  <a:pt x="0" y="122653"/>
                  <a:pt x="0" y="117146"/>
                </a:cubicBezTo>
                <a:lnTo>
                  <a:pt x="0" y="11059"/>
                </a:lnTo>
                <a:cubicBezTo>
                  <a:pt x="0" y="4682"/>
                  <a:pt x="5507" y="-536"/>
                  <a:pt x="11883" y="44"/>
                </a:cubicBezTo>
                <a:cubicBezTo>
                  <a:pt x="62602" y="3812"/>
                  <a:pt x="110134" y="25262"/>
                  <a:pt x="146362" y="61783"/>
                </a:cubicBezTo>
                <a:cubicBezTo>
                  <a:pt x="182880" y="98305"/>
                  <a:pt x="204327" y="145552"/>
                  <a:pt x="208095" y="196277"/>
                </a:cubicBezTo>
                <a:close/>
              </a:path>
            </a:pathLst>
          </a:custGeom>
          <a:solidFill>
            <a:srgbClr val="00B050"/>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p>
        </p:txBody>
      </p:sp>
      <p:sp>
        <p:nvSpPr>
          <p:cNvPr id="32" name="Freeform 20">
            <a:extLst>
              <a:ext uri="{FF2B5EF4-FFF2-40B4-BE49-F238E27FC236}">
                <a16:creationId xmlns:a16="http://schemas.microsoft.com/office/drawing/2014/main" id="{C0BD2CB4-D5A7-9609-AE92-4B19BC05F9B0}"/>
              </a:ext>
            </a:extLst>
          </p:cNvPr>
          <p:cNvSpPr/>
          <p:nvPr/>
        </p:nvSpPr>
        <p:spPr>
          <a:xfrm>
            <a:off x="4026911" y="2128727"/>
            <a:ext cx="1755708" cy="1753442"/>
          </a:xfrm>
          <a:custGeom>
            <a:avLst/>
            <a:gdLst>
              <a:gd name="connsiteX0" fmla="*/ 208429 w 208429"/>
              <a:gd name="connsiteY0" fmla="*/ 10769 h 208160"/>
              <a:gd name="connsiteX1" fmla="*/ 208429 w 208429"/>
              <a:gd name="connsiteY1" fmla="*/ 116856 h 208160"/>
              <a:gd name="connsiteX2" fmla="*/ 199155 w 208429"/>
              <a:gd name="connsiteY2" fmla="*/ 127871 h 208160"/>
              <a:gd name="connsiteX3" fmla="*/ 152203 w 208429"/>
              <a:gd name="connsiteY3" fmla="*/ 151929 h 208160"/>
              <a:gd name="connsiteX4" fmla="*/ 128147 w 208429"/>
              <a:gd name="connsiteY4" fmla="*/ 198885 h 208160"/>
              <a:gd name="connsiteX5" fmla="*/ 117134 w 208429"/>
              <a:gd name="connsiteY5" fmla="*/ 208161 h 208160"/>
              <a:gd name="connsiteX6" fmla="*/ 11058 w 208429"/>
              <a:gd name="connsiteY6" fmla="*/ 208161 h 208160"/>
              <a:gd name="connsiteX7" fmla="*/ 44 w 208429"/>
              <a:gd name="connsiteY7" fmla="*/ 196277 h 208160"/>
              <a:gd name="connsiteX8" fmla="*/ 61777 w 208429"/>
              <a:gd name="connsiteY8" fmla="*/ 61783 h 208160"/>
              <a:gd name="connsiteX9" fmla="*/ 196256 w 208429"/>
              <a:gd name="connsiteY9" fmla="*/ 44 h 208160"/>
              <a:gd name="connsiteX10" fmla="*/ 208139 w 208429"/>
              <a:gd name="connsiteY10" fmla="*/ 11059 h 20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429" h="208160">
                <a:moveTo>
                  <a:pt x="208429" y="10769"/>
                </a:moveTo>
                <a:lnTo>
                  <a:pt x="208429" y="116856"/>
                </a:lnTo>
                <a:cubicBezTo>
                  <a:pt x="208429" y="122363"/>
                  <a:pt x="204371" y="127001"/>
                  <a:pt x="199155" y="127871"/>
                </a:cubicBezTo>
                <a:cubicBezTo>
                  <a:pt x="182055" y="130479"/>
                  <a:pt x="165535" y="138595"/>
                  <a:pt x="152203" y="151929"/>
                </a:cubicBezTo>
                <a:cubicBezTo>
                  <a:pt x="138871" y="165262"/>
                  <a:pt x="131046" y="181494"/>
                  <a:pt x="128147" y="198885"/>
                </a:cubicBezTo>
                <a:cubicBezTo>
                  <a:pt x="127278" y="204103"/>
                  <a:pt x="122641" y="208161"/>
                  <a:pt x="117134" y="208161"/>
                </a:cubicBezTo>
                <a:lnTo>
                  <a:pt x="11058" y="208161"/>
                </a:lnTo>
                <a:cubicBezTo>
                  <a:pt x="4681" y="208161"/>
                  <a:pt x="-535" y="202654"/>
                  <a:pt x="44" y="196277"/>
                </a:cubicBezTo>
                <a:cubicBezTo>
                  <a:pt x="3812" y="145552"/>
                  <a:pt x="25259" y="98015"/>
                  <a:pt x="61777" y="61783"/>
                </a:cubicBezTo>
                <a:cubicBezTo>
                  <a:pt x="98295" y="25261"/>
                  <a:pt x="145537" y="3812"/>
                  <a:pt x="196256" y="44"/>
                </a:cubicBezTo>
                <a:cubicBezTo>
                  <a:pt x="202633" y="-536"/>
                  <a:pt x="208139" y="4682"/>
                  <a:pt x="208139" y="11059"/>
                </a:cubicBezTo>
                <a:close/>
              </a:path>
            </a:pathLst>
          </a:custGeom>
          <a:solidFill>
            <a:schemeClr val="accent1"/>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p>
        </p:txBody>
      </p:sp>
      <p:sp>
        <p:nvSpPr>
          <p:cNvPr id="33" name="Freeform 21">
            <a:extLst>
              <a:ext uri="{FF2B5EF4-FFF2-40B4-BE49-F238E27FC236}">
                <a16:creationId xmlns:a16="http://schemas.microsoft.com/office/drawing/2014/main" id="{E8AD3FE7-BEFC-1AEF-2A4A-B07E282BA9E8}"/>
              </a:ext>
            </a:extLst>
          </p:cNvPr>
          <p:cNvSpPr/>
          <p:nvPr/>
        </p:nvSpPr>
        <p:spPr>
          <a:xfrm>
            <a:off x="4029354" y="3951765"/>
            <a:ext cx="1755708" cy="1753450"/>
          </a:xfrm>
          <a:custGeom>
            <a:avLst/>
            <a:gdLst>
              <a:gd name="connsiteX0" fmla="*/ 208139 w 208429"/>
              <a:gd name="connsiteY0" fmla="*/ 91015 h 208161"/>
              <a:gd name="connsiteX1" fmla="*/ 208139 w 208429"/>
              <a:gd name="connsiteY1" fmla="*/ 197102 h 208161"/>
              <a:gd name="connsiteX2" fmla="*/ 196256 w 208429"/>
              <a:gd name="connsiteY2" fmla="*/ 208117 h 208161"/>
              <a:gd name="connsiteX3" fmla="*/ 61777 w 208429"/>
              <a:gd name="connsiteY3" fmla="*/ 146377 h 208161"/>
              <a:gd name="connsiteX4" fmla="*/ 44 w 208429"/>
              <a:gd name="connsiteY4" fmla="*/ 11884 h 208161"/>
              <a:gd name="connsiteX5" fmla="*/ 11058 w 208429"/>
              <a:gd name="connsiteY5" fmla="*/ 0 h 208161"/>
              <a:gd name="connsiteX6" fmla="*/ 117134 w 208429"/>
              <a:gd name="connsiteY6" fmla="*/ 0 h 208161"/>
              <a:gd name="connsiteX7" fmla="*/ 128147 w 208429"/>
              <a:gd name="connsiteY7" fmla="*/ 9276 h 208161"/>
              <a:gd name="connsiteX8" fmla="*/ 152203 w 208429"/>
              <a:gd name="connsiteY8" fmla="*/ 56232 h 208161"/>
              <a:gd name="connsiteX9" fmla="*/ 199155 w 208429"/>
              <a:gd name="connsiteY9" fmla="*/ 80290 h 208161"/>
              <a:gd name="connsiteX10" fmla="*/ 208429 w 208429"/>
              <a:gd name="connsiteY10" fmla="*/ 91305 h 208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429" h="208161">
                <a:moveTo>
                  <a:pt x="208139" y="91015"/>
                </a:moveTo>
                <a:lnTo>
                  <a:pt x="208139" y="197102"/>
                </a:lnTo>
                <a:cubicBezTo>
                  <a:pt x="208139" y="203479"/>
                  <a:pt x="202632" y="208697"/>
                  <a:pt x="196256" y="208117"/>
                </a:cubicBezTo>
                <a:cubicBezTo>
                  <a:pt x="145537" y="204349"/>
                  <a:pt x="98005" y="182899"/>
                  <a:pt x="61777" y="146377"/>
                </a:cubicBezTo>
                <a:cubicBezTo>
                  <a:pt x="25549" y="109856"/>
                  <a:pt x="3812" y="62609"/>
                  <a:pt x="44" y="11884"/>
                </a:cubicBezTo>
                <a:cubicBezTo>
                  <a:pt x="-535" y="5507"/>
                  <a:pt x="4682" y="0"/>
                  <a:pt x="11058" y="0"/>
                </a:cubicBezTo>
                <a:lnTo>
                  <a:pt x="117134" y="0"/>
                </a:lnTo>
                <a:cubicBezTo>
                  <a:pt x="122641" y="0"/>
                  <a:pt x="127278" y="4058"/>
                  <a:pt x="128147" y="9276"/>
                </a:cubicBezTo>
                <a:cubicBezTo>
                  <a:pt x="130756" y="26377"/>
                  <a:pt x="138871" y="42899"/>
                  <a:pt x="152203" y="56232"/>
                </a:cubicBezTo>
                <a:cubicBezTo>
                  <a:pt x="165535" y="69566"/>
                  <a:pt x="181765" y="77392"/>
                  <a:pt x="199155" y="80290"/>
                </a:cubicBezTo>
                <a:cubicBezTo>
                  <a:pt x="204371" y="81160"/>
                  <a:pt x="208429" y="85797"/>
                  <a:pt x="208429" y="91305"/>
                </a:cubicBezTo>
                <a:close/>
              </a:path>
            </a:pathLst>
          </a:custGeom>
          <a:solidFill>
            <a:schemeClr val="accent4"/>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p>
        </p:txBody>
      </p:sp>
      <p:sp>
        <p:nvSpPr>
          <p:cNvPr id="34" name="Freeform: Shape 33">
            <a:extLst>
              <a:ext uri="{FF2B5EF4-FFF2-40B4-BE49-F238E27FC236}">
                <a16:creationId xmlns:a16="http://schemas.microsoft.com/office/drawing/2014/main" id="{F4F8B850-D318-3393-FED3-708890B56165}"/>
              </a:ext>
            </a:extLst>
          </p:cNvPr>
          <p:cNvSpPr/>
          <p:nvPr/>
        </p:nvSpPr>
        <p:spPr>
          <a:xfrm>
            <a:off x="6416294" y="2911633"/>
            <a:ext cx="1195277" cy="2007816"/>
          </a:xfrm>
          <a:custGeom>
            <a:avLst/>
            <a:gdLst>
              <a:gd name="connsiteX0" fmla="*/ 226823 w 1299725"/>
              <a:gd name="connsiteY0" fmla="*/ 1129694 h 2183267"/>
              <a:gd name="connsiteX1" fmla="*/ 1198447 w 1299725"/>
              <a:gd name="connsiteY1" fmla="*/ 1129694 h 2183267"/>
              <a:gd name="connsiteX2" fmla="*/ 1299321 w 1299725"/>
              <a:gd name="connsiteY2" fmla="*/ 1238547 h 2183267"/>
              <a:gd name="connsiteX3" fmla="*/ 1296665 w 1299725"/>
              <a:gd name="connsiteY3" fmla="*/ 1241203 h 2183267"/>
              <a:gd name="connsiteX4" fmla="*/ 1048019 w 1299725"/>
              <a:gd name="connsiteY4" fmla="*/ 2059991 h 2183267"/>
              <a:gd name="connsiteX5" fmla="*/ 970154 w 1299725"/>
              <a:gd name="connsiteY5" fmla="*/ 2183267 h 2183267"/>
              <a:gd name="connsiteX6" fmla="*/ 859839 w 1299725"/>
              <a:gd name="connsiteY6" fmla="*/ 2149390 h 2183267"/>
              <a:gd name="connsiteX7" fmla="*/ 20232 w 1299725"/>
              <a:gd name="connsiteY7" fmla="*/ 1559633 h 2183267"/>
              <a:gd name="connsiteX8" fmla="*/ 1190 w 1299725"/>
              <a:gd name="connsiteY8" fmla="*/ 1526466 h 2183267"/>
              <a:gd name="connsiteX9" fmla="*/ 51612 w 1299725"/>
              <a:gd name="connsiteY9" fmla="*/ 1443645 h 2183267"/>
              <a:gd name="connsiteX10" fmla="*/ 125948 w 1299725"/>
              <a:gd name="connsiteY10" fmla="*/ 1214650 h 2183267"/>
              <a:gd name="connsiteX11" fmla="*/ 226823 w 1299725"/>
              <a:gd name="connsiteY11" fmla="*/ 1129694 h 2183267"/>
              <a:gd name="connsiteX12" fmla="*/ 967337 w 1299725"/>
              <a:gd name="connsiteY12" fmla="*/ 0 h 2183267"/>
              <a:gd name="connsiteX13" fmla="*/ 1045363 w 1299725"/>
              <a:gd name="connsiteY13" fmla="*/ 123573 h 2183267"/>
              <a:gd name="connsiteX14" fmla="*/ 1294009 w 1299725"/>
              <a:gd name="connsiteY14" fmla="*/ 941199 h 2183267"/>
              <a:gd name="connsiteX15" fmla="*/ 1296665 w 1299725"/>
              <a:gd name="connsiteY15" fmla="*/ 943856 h 2183267"/>
              <a:gd name="connsiteX16" fmla="*/ 1195781 w 1299725"/>
              <a:gd name="connsiteY16" fmla="*/ 1052708 h 2183267"/>
              <a:gd name="connsiteX17" fmla="*/ 224167 w 1299725"/>
              <a:gd name="connsiteY17" fmla="*/ 1052708 h 2183267"/>
              <a:gd name="connsiteX18" fmla="*/ 123292 w 1299725"/>
              <a:gd name="connsiteY18" fmla="*/ 967744 h 2183267"/>
              <a:gd name="connsiteX19" fmla="*/ 49952 w 1299725"/>
              <a:gd name="connsiteY19" fmla="*/ 739751 h 2183267"/>
              <a:gd name="connsiteX20" fmla="*/ 0 w 1299725"/>
              <a:gd name="connsiteY20" fmla="*/ 658009 h 2183267"/>
              <a:gd name="connsiteX21" fmla="*/ 20232 w 1299725"/>
              <a:gd name="connsiteY21" fmla="*/ 622769 h 2183267"/>
              <a:gd name="connsiteX22" fmla="*/ 859839 w 1299725"/>
              <a:gd name="connsiteY22" fmla="*/ 33012 h 218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9725" h="2183267">
                <a:moveTo>
                  <a:pt x="226823" y="1129694"/>
                </a:moveTo>
                <a:lnTo>
                  <a:pt x="1198447" y="1129694"/>
                </a:lnTo>
                <a:cubicBezTo>
                  <a:pt x="1256848" y="1129694"/>
                  <a:pt x="1304634" y="1180136"/>
                  <a:pt x="1299321" y="1238547"/>
                </a:cubicBezTo>
                <a:lnTo>
                  <a:pt x="1296665" y="1241203"/>
                </a:lnTo>
                <a:cubicBezTo>
                  <a:pt x="1275095" y="1531592"/>
                  <a:pt x="1190269" y="1810570"/>
                  <a:pt x="1048019" y="2059991"/>
                </a:cubicBezTo>
                <a:lnTo>
                  <a:pt x="970154" y="2183267"/>
                </a:lnTo>
                <a:lnTo>
                  <a:pt x="859839" y="2149390"/>
                </a:lnTo>
                <a:cubicBezTo>
                  <a:pt x="485357" y="2019706"/>
                  <a:pt x="187406" y="1811594"/>
                  <a:pt x="20232" y="1559633"/>
                </a:cubicBezTo>
                <a:lnTo>
                  <a:pt x="1190" y="1526466"/>
                </a:lnTo>
                <a:lnTo>
                  <a:pt x="51612" y="1443645"/>
                </a:lnTo>
                <a:cubicBezTo>
                  <a:pt x="88114" y="1371297"/>
                  <a:pt x="112671" y="1294302"/>
                  <a:pt x="125948" y="1214650"/>
                </a:cubicBezTo>
                <a:cubicBezTo>
                  <a:pt x="133908" y="1166864"/>
                  <a:pt x="176381" y="1129694"/>
                  <a:pt x="226823" y="1129694"/>
                </a:cubicBezTo>
                <a:close/>
                <a:moveTo>
                  <a:pt x="967337" y="0"/>
                </a:moveTo>
                <a:lnTo>
                  <a:pt x="1045363" y="123573"/>
                </a:lnTo>
                <a:cubicBezTo>
                  <a:pt x="1187612" y="372867"/>
                  <a:pt x="1272438" y="650811"/>
                  <a:pt x="1294009" y="941199"/>
                </a:cubicBezTo>
                <a:lnTo>
                  <a:pt x="1296665" y="943856"/>
                </a:lnTo>
                <a:cubicBezTo>
                  <a:pt x="1301969" y="1002257"/>
                  <a:pt x="1254183" y="1052708"/>
                  <a:pt x="1195781" y="1052708"/>
                </a:cubicBezTo>
                <a:lnTo>
                  <a:pt x="224167" y="1052708"/>
                </a:lnTo>
                <a:cubicBezTo>
                  <a:pt x="173725" y="1052708"/>
                  <a:pt x="131252" y="1015539"/>
                  <a:pt x="123292" y="967744"/>
                </a:cubicBezTo>
                <a:cubicBezTo>
                  <a:pt x="111343" y="889425"/>
                  <a:pt x="86786" y="812431"/>
                  <a:pt x="49952" y="739751"/>
                </a:cubicBezTo>
                <a:lnTo>
                  <a:pt x="0" y="658009"/>
                </a:lnTo>
                <a:lnTo>
                  <a:pt x="20232" y="622769"/>
                </a:lnTo>
                <a:cubicBezTo>
                  <a:pt x="187406" y="370809"/>
                  <a:pt x="485357" y="162696"/>
                  <a:pt x="859839" y="33012"/>
                </a:cubicBez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35" name="Freeform: Shape 34">
            <a:extLst>
              <a:ext uri="{FF2B5EF4-FFF2-40B4-BE49-F238E27FC236}">
                <a16:creationId xmlns:a16="http://schemas.microsoft.com/office/drawing/2014/main" id="{14C675D1-E853-3D7E-6506-0B4C76C40B39}"/>
              </a:ext>
            </a:extLst>
          </p:cNvPr>
          <p:cNvSpPr/>
          <p:nvPr/>
        </p:nvSpPr>
        <p:spPr>
          <a:xfrm>
            <a:off x="4026912" y="2911002"/>
            <a:ext cx="1194899" cy="2008011"/>
          </a:xfrm>
          <a:custGeom>
            <a:avLst/>
            <a:gdLst>
              <a:gd name="connsiteX0" fmla="*/ 103943 w 1299313"/>
              <a:gd name="connsiteY0" fmla="*/ 1133037 h 2183479"/>
              <a:gd name="connsiteX1" fmla="*/ 1075558 w 1299313"/>
              <a:gd name="connsiteY1" fmla="*/ 1133037 h 2183479"/>
              <a:gd name="connsiteX2" fmla="*/ 1176433 w 1299313"/>
              <a:gd name="connsiteY2" fmla="*/ 1218002 h 2183479"/>
              <a:gd name="connsiteX3" fmla="*/ 1249772 w 1299313"/>
              <a:gd name="connsiteY3" fmla="*/ 1445993 h 2183479"/>
              <a:gd name="connsiteX4" fmla="*/ 1298936 w 1299313"/>
              <a:gd name="connsiteY4" fmla="*/ 1526442 h 2183479"/>
              <a:gd name="connsiteX5" fmla="*/ 1279485 w 1299313"/>
              <a:gd name="connsiteY5" fmla="*/ 1560319 h 2183479"/>
              <a:gd name="connsiteX6" fmla="*/ 439878 w 1299313"/>
              <a:gd name="connsiteY6" fmla="*/ 2150076 h 2183479"/>
              <a:gd name="connsiteX7" fmla="*/ 331108 w 1299313"/>
              <a:gd name="connsiteY7" fmla="*/ 2183479 h 2183479"/>
              <a:gd name="connsiteX8" fmla="*/ 252872 w 1299313"/>
              <a:gd name="connsiteY8" fmla="*/ 2059514 h 2183479"/>
              <a:gd name="connsiteX9" fmla="*/ 3059 w 1299313"/>
              <a:gd name="connsiteY9" fmla="*/ 1241890 h 2183479"/>
              <a:gd name="connsiteX10" fmla="*/ 103943 w 1299313"/>
              <a:gd name="connsiteY10" fmla="*/ 1133037 h 2183479"/>
              <a:gd name="connsiteX11" fmla="*/ 330146 w 1299313"/>
              <a:gd name="connsiteY11" fmla="*/ 0 h 2183479"/>
              <a:gd name="connsiteX12" fmla="*/ 439878 w 1299313"/>
              <a:gd name="connsiteY12" fmla="*/ 33698 h 2183479"/>
              <a:gd name="connsiteX13" fmla="*/ 1279485 w 1299313"/>
              <a:gd name="connsiteY13" fmla="*/ 623455 h 2183479"/>
              <a:gd name="connsiteX14" fmla="*/ 1299313 w 1299313"/>
              <a:gd name="connsiteY14" fmla="*/ 657990 h 2183479"/>
              <a:gd name="connsiteX15" fmla="*/ 1248112 w 1299313"/>
              <a:gd name="connsiteY15" fmla="*/ 742088 h 2183479"/>
              <a:gd name="connsiteX16" fmla="*/ 1173777 w 1299313"/>
              <a:gd name="connsiteY16" fmla="*/ 971076 h 2183479"/>
              <a:gd name="connsiteX17" fmla="*/ 1072902 w 1299313"/>
              <a:gd name="connsiteY17" fmla="*/ 1056040 h 2183479"/>
              <a:gd name="connsiteX18" fmla="*/ 101287 w 1299313"/>
              <a:gd name="connsiteY18" fmla="*/ 1056040 h 2183479"/>
              <a:gd name="connsiteX19" fmla="*/ 403 w 1299313"/>
              <a:gd name="connsiteY19" fmla="*/ 947188 h 2183479"/>
              <a:gd name="connsiteX20" fmla="*/ 249049 w 1299313"/>
              <a:gd name="connsiteY20" fmla="*/ 128394 h 2183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99313" h="2183479">
                <a:moveTo>
                  <a:pt x="103943" y="1133037"/>
                </a:moveTo>
                <a:lnTo>
                  <a:pt x="1075558" y="1133037"/>
                </a:lnTo>
                <a:cubicBezTo>
                  <a:pt x="1126000" y="1133037"/>
                  <a:pt x="1168473" y="1170207"/>
                  <a:pt x="1176433" y="1218002"/>
                </a:cubicBezTo>
                <a:cubicBezTo>
                  <a:pt x="1188382" y="1296321"/>
                  <a:pt x="1212938" y="1373314"/>
                  <a:pt x="1249772" y="1445993"/>
                </a:cubicBezTo>
                <a:lnTo>
                  <a:pt x="1298936" y="1526442"/>
                </a:lnTo>
                <a:lnTo>
                  <a:pt x="1279485" y="1560319"/>
                </a:lnTo>
                <a:cubicBezTo>
                  <a:pt x="1112312" y="1812280"/>
                  <a:pt x="814361" y="2020392"/>
                  <a:pt x="439878" y="2150076"/>
                </a:cubicBezTo>
                <a:lnTo>
                  <a:pt x="331108" y="2183479"/>
                </a:lnTo>
                <a:lnTo>
                  <a:pt x="252872" y="2059514"/>
                </a:lnTo>
                <a:cubicBezTo>
                  <a:pt x="110494" y="1810222"/>
                  <a:pt x="24630" y="1532278"/>
                  <a:pt x="3059" y="1241890"/>
                </a:cubicBezTo>
                <a:cubicBezTo>
                  <a:pt x="-2244" y="1183479"/>
                  <a:pt x="45541" y="1133037"/>
                  <a:pt x="103943" y="1133037"/>
                </a:cubicBezTo>
                <a:close/>
                <a:moveTo>
                  <a:pt x="330146" y="0"/>
                </a:moveTo>
                <a:lnTo>
                  <a:pt x="439878" y="33698"/>
                </a:lnTo>
                <a:cubicBezTo>
                  <a:pt x="814361" y="163382"/>
                  <a:pt x="1112312" y="371495"/>
                  <a:pt x="1279485" y="623455"/>
                </a:cubicBezTo>
                <a:lnTo>
                  <a:pt x="1299313" y="657990"/>
                </a:lnTo>
                <a:lnTo>
                  <a:pt x="1248112" y="742088"/>
                </a:lnTo>
                <a:cubicBezTo>
                  <a:pt x="1211610" y="814435"/>
                  <a:pt x="1187054" y="891429"/>
                  <a:pt x="1173777" y="971076"/>
                </a:cubicBezTo>
                <a:cubicBezTo>
                  <a:pt x="1165817" y="1018871"/>
                  <a:pt x="1123344" y="1056040"/>
                  <a:pt x="1072902" y="1056040"/>
                </a:cubicBezTo>
                <a:lnTo>
                  <a:pt x="101287" y="1056040"/>
                </a:lnTo>
                <a:cubicBezTo>
                  <a:pt x="42876" y="1056040"/>
                  <a:pt x="-4900" y="1005598"/>
                  <a:pt x="403" y="947188"/>
                </a:cubicBezTo>
                <a:cubicBezTo>
                  <a:pt x="21974" y="656799"/>
                  <a:pt x="106800" y="377818"/>
                  <a:pt x="249049" y="128394"/>
                </a:cubicBez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36" name="TextBox 28">
            <a:extLst>
              <a:ext uri="{FF2B5EF4-FFF2-40B4-BE49-F238E27FC236}">
                <a16:creationId xmlns:a16="http://schemas.microsoft.com/office/drawing/2014/main" id="{15554D8B-D6BA-5F31-B60B-20B1DBCEEDA1}"/>
              </a:ext>
            </a:extLst>
          </p:cNvPr>
          <p:cNvSpPr txBox="1"/>
          <p:nvPr/>
        </p:nvSpPr>
        <p:spPr>
          <a:xfrm>
            <a:off x="4279785" y="3240896"/>
            <a:ext cx="550151" cy="523220"/>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solidFill>
              </a:rPr>
              <a:t>01</a:t>
            </a:r>
          </a:p>
        </p:txBody>
      </p:sp>
      <p:sp>
        <p:nvSpPr>
          <p:cNvPr id="37" name="TextBox 29">
            <a:extLst>
              <a:ext uri="{FF2B5EF4-FFF2-40B4-BE49-F238E27FC236}">
                <a16:creationId xmlns:a16="http://schemas.microsoft.com/office/drawing/2014/main" id="{F162EF2B-8914-6D09-8890-24803E04D4B8}"/>
              </a:ext>
            </a:extLst>
          </p:cNvPr>
          <p:cNvSpPr txBox="1"/>
          <p:nvPr/>
        </p:nvSpPr>
        <p:spPr>
          <a:xfrm>
            <a:off x="6808539" y="3240896"/>
            <a:ext cx="550151" cy="523220"/>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solidFill>
              </a:rPr>
              <a:t>02</a:t>
            </a:r>
          </a:p>
        </p:txBody>
      </p:sp>
      <p:sp>
        <p:nvSpPr>
          <p:cNvPr id="38" name="TextBox 30">
            <a:extLst>
              <a:ext uri="{FF2B5EF4-FFF2-40B4-BE49-F238E27FC236}">
                <a16:creationId xmlns:a16="http://schemas.microsoft.com/office/drawing/2014/main" id="{7600A86C-3D64-21CF-139C-FF2CC2DA0765}"/>
              </a:ext>
            </a:extLst>
          </p:cNvPr>
          <p:cNvSpPr txBox="1"/>
          <p:nvPr/>
        </p:nvSpPr>
        <p:spPr>
          <a:xfrm>
            <a:off x="4279785" y="4065897"/>
            <a:ext cx="550151" cy="523220"/>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solidFill>
              </a:rPr>
              <a:t>04</a:t>
            </a:r>
          </a:p>
        </p:txBody>
      </p:sp>
      <p:sp>
        <p:nvSpPr>
          <p:cNvPr id="39" name="TextBox 42">
            <a:extLst>
              <a:ext uri="{FF2B5EF4-FFF2-40B4-BE49-F238E27FC236}">
                <a16:creationId xmlns:a16="http://schemas.microsoft.com/office/drawing/2014/main" id="{5C393BFD-088A-5E15-3B9D-EC8615DC993B}"/>
              </a:ext>
            </a:extLst>
          </p:cNvPr>
          <p:cNvSpPr txBox="1"/>
          <p:nvPr/>
        </p:nvSpPr>
        <p:spPr>
          <a:xfrm>
            <a:off x="6808538" y="4065897"/>
            <a:ext cx="550151" cy="523220"/>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solidFill>
              </a:rPr>
              <a:t>03</a:t>
            </a:r>
          </a:p>
        </p:txBody>
      </p:sp>
      <p:pic>
        <p:nvPicPr>
          <p:cNvPr id="40" name="Graphic 45" descr="Globe with solid fill">
            <a:extLst>
              <a:ext uri="{FF2B5EF4-FFF2-40B4-BE49-F238E27FC236}">
                <a16:creationId xmlns:a16="http://schemas.microsoft.com/office/drawing/2014/main" id="{AC538B03-3217-0BA0-0E7A-062A1B313E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8064" y="2517514"/>
            <a:ext cx="502555" cy="502556"/>
          </a:xfrm>
          <a:prstGeom prst="rect">
            <a:avLst/>
          </a:prstGeom>
        </p:spPr>
      </p:pic>
      <p:pic>
        <p:nvPicPr>
          <p:cNvPr id="41" name="Graphic 47" descr="Heart with solid fill">
            <a:extLst>
              <a:ext uri="{FF2B5EF4-FFF2-40B4-BE49-F238E27FC236}">
                <a16:creationId xmlns:a16="http://schemas.microsoft.com/office/drawing/2014/main" id="{6CD6D21F-3F03-A2F1-51E2-D6FC296D0F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7854" y="4809946"/>
            <a:ext cx="502555" cy="502556"/>
          </a:xfrm>
          <a:prstGeom prst="rect">
            <a:avLst/>
          </a:prstGeom>
        </p:spPr>
      </p:pic>
      <p:pic>
        <p:nvPicPr>
          <p:cNvPr id="42" name="Graphic 49" descr="Gears with solid fill">
            <a:extLst>
              <a:ext uri="{FF2B5EF4-FFF2-40B4-BE49-F238E27FC236}">
                <a16:creationId xmlns:a16="http://schemas.microsoft.com/office/drawing/2014/main" id="{B8DD4D9D-F087-AFF4-47EE-4FA33D1571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7854" y="2517514"/>
            <a:ext cx="502555" cy="502556"/>
          </a:xfrm>
          <a:prstGeom prst="rect">
            <a:avLst/>
          </a:prstGeom>
        </p:spPr>
      </p:pic>
      <p:pic>
        <p:nvPicPr>
          <p:cNvPr id="43" name="Graphic 51" descr="Briefcase with solid fill">
            <a:extLst>
              <a:ext uri="{FF2B5EF4-FFF2-40B4-BE49-F238E27FC236}">
                <a16:creationId xmlns:a16="http://schemas.microsoft.com/office/drawing/2014/main" id="{C3D493C5-3807-A8E2-7A24-D6962A5900C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78064" y="4809946"/>
            <a:ext cx="502555" cy="502556"/>
          </a:xfrm>
          <a:prstGeom prst="rect">
            <a:avLst/>
          </a:prstGeom>
        </p:spPr>
      </p:pic>
      <p:sp>
        <p:nvSpPr>
          <p:cNvPr id="52" name="TextBox 20">
            <a:extLst>
              <a:ext uri="{FF2B5EF4-FFF2-40B4-BE49-F238E27FC236}">
                <a16:creationId xmlns:a16="http://schemas.microsoft.com/office/drawing/2014/main" id="{652A38E7-D2F9-142D-024C-177201646C8D}"/>
              </a:ext>
            </a:extLst>
          </p:cNvPr>
          <p:cNvSpPr txBox="1"/>
          <p:nvPr/>
        </p:nvSpPr>
        <p:spPr>
          <a:xfrm>
            <a:off x="7528528" y="4326840"/>
            <a:ext cx="3293797" cy="1015663"/>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l"/>
            <a:r>
              <a:rPr lang="en-US" sz="2000" b="1" i="0" dirty="0">
                <a:solidFill>
                  <a:schemeClr val="accent2">
                    <a:lumMod val="75000"/>
                  </a:schemeClr>
                </a:solidFill>
                <a:effectLst/>
                <a:latin typeface="ui-sans-serif"/>
              </a:rPr>
              <a:t>Analyze factors influencing delivery times and customer behavior.</a:t>
            </a:r>
          </a:p>
        </p:txBody>
      </p:sp>
      <p:sp>
        <p:nvSpPr>
          <p:cNvPr id="53" name="TextBox 20">
            <a:extLst>
              <a:ext uri="{FF2B5EF4-FFF2-40B4-BE49-F238E27FC236}">
                <a16:creationId xmlns:a16="http://schemas.microsoft.com/office/drawing/2014/main" id="{945A7BEA-9470-F752-530E-F176573E0C8A}"/>
              </a:ext>
            </a:extLst>
          </p:cNvPr>
          <p:cNvSpPr txBox="1"/>
          <p:nvPr/>
        </p:nvSpPr>
        <p:spPr>
          <a:xfrm>
            <a:off x="7473115" y="2517513"/>
            <a:ext cx="3563135" cy="1015663"/>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l"/>
            <a:r>
              <a:rPr lang="en-US" sz="2000" b="1" i="0" dirty="0">
                <a:solidFill>
                  <a:srgbClr val="00B050"/>
                </a:solidFill>
                <a:effectLst/>
                <a:latin typeface="ui-sans-serif"/>
              </a:rPr>
              <a:t>Understand customer preferences and behavior patterns related to delivery.</a:t>
            </a:r>
          </a:p>
        </p:txBody>
      </p:sp>
      <p:sp>
        <p:nvSpPr>
          <p:cNvPr id="54" name="TextBox 20">
            <a:extLst>
              <a:ext uri="{FF2B5EF4-FFF2-40B4-BE49-F238E27FC236}">
                <a16:creationId xmlns:a16="http://schemas.microsoft.com/office/drawing/2014/main" id="{C3030E79-E25F-2B73-22B5-E91529336CF6}"/>
              </a:ext>
            </a:extLst>
          </p:cNvPr>
          <p:cNvSpPr txBox="1"/>
          <p:nvPr/>
        </p:nvSpPr>
        <p:spPr>
          <a:xfrm>
            <a:off x="1128541" y="4390000"/>
            <a:ext cx="3034879" cy="1015663"/>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l"/>
            <a:r>
              <a:rPr lang="en-US" sz="2000" b="1" i="0" dirty="0">
                <a:solidFill>
                  <a:schemeClr val="accent4"/>
                </a:solidFill>
                <a:effectLst/>
                <a:latin typeface="ui-sans-serif"/>
              </a:rPr>
              <a:t>Study key factors affecting delivery performance.</a:t>
            </a:r>
          </a:p>
        </p:txBody>
      </p:sp>
    </p:spTree>
    <p:extLst>
      <p:ext uri="{BB962C8B-B14F-4D97-AF65-F5344CB8AC3E}">
        <p14:creationId xmlns:p14="http://schemas.microsoft.com/office/powerpoint/2010/main" val="176981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2" grpId="0"/>
      <p:bldP spid="53" grpId="0"/>
      <p:bldP spid="5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EC279-F0E8-AEC1-8407-21A3B0195580}"/>
            </a:ext>
          </a:extLst>
        </p:cNvPr>
        <p:cNvGrpSpPr/>
        <p:nvPr/>
      </p:nvGrpSpPr>
      <p:grpSpPr>
        <a:xfrm>
          <a:off x="0" y="0"/>
          <a:ext cx="0" cy="0"/>
          <a:chOff x="0" y="0"/>
          <a:chExt cx="0" cy="0"/>
        </a:xfrm>
      </p:grpSpPr>
      <p:sp>
        <p:nvSpPr>
          <p:cNvPr id="2" name="Freeform: Shape 1">
            <a:extLst>
              <a:ext uri="{FF2B5EF4-FFF2-40B4-BE49-F238E27FC236}">
                <a16:creationId xmlns:a16="http://schemas.microsoft.com/office/drawing/2014/main" id="{229D5198-05F1-0B03-8F6D-D82E8AFA85B9}"/>
              </a:ext>
            </a:extLst>
          </p:cNvPr>
          <p:cNvSpPr/>
          <p:nvPr/>
        </p:nvSpPr>
        <p:spPr>
          <a:xfrm>
            <a:off x="784425" y="1510948"/>
            <a:ext cx="3010908" cy="3836105"/>
          </a:xfrm>
          <a:custGeom>
            <a:avLst/>
            <a:gdLst>
              <a:gd name="connsiteX0" fmla="*/ 2583378 w 4014544"/>
              <a:gd name="connsiteY0" fmla="*/ 160 h 5114806"/>
              <a:gd name="connsiteX1" fmla="*/ 2754468 w 4014544"/>
              <a:gd name="connsiteY1" fmla="*/ 7902 h 5114806"/>
              <a:gd name="connsiteX2" fmla="*/ 2905762 w 4014544"/>
              <a:gd name="connsiteY2" fmla="*/ 612058 h 5114806"/>
              <a:gd name="connsiteX3" fmla="*/ 3284492 w 4014544"/>
              <a:gd name="connsiteY3" fmla="*/ 719692 h 5114806"/>
              <a:gd name="connsiteX4" fmla="*/ 3713990 w 4014544"/>
              <a:gd name="connsiteY4" fmla="*/ 275967 h 5114806"/>
              <a:gd name="connsiteX5" fmla="*/ 4014544 w 4014544"/>
              <a:gd name="connsiteY5" fmla="*/ 455689 h 5114806"/>
              <a:gd name="connsiteX6" fmla="*/ 3892700 w 4014544"/>
              <a:gd name="connsiteY6" fmla="*/ 882149 h 5114806"/>
              <a:gd name="connsiteX7" fmla="*/ 3275356 w 4014544"/>
              <a:gd name="connsiteY7" fmla="*/ 882149 h 5114806"/>
              <a:gd name="connsiteX8" fmla="*/ 3149170 w 4014544"/>
              <a:gd name="connsiteY8" fmla="*/ 833873 h 5114806"/>
              <a:gd name="connsiteX9" fmla="*/ 3115788 w 4014544"/>
              <a:gd name="connsiteY9" fmla="*/ 823869 h 5114806"/>
              <a:gd name="connsiteX10" fmla="*/ 3113672 w 4014544"/>
              <a:gd name="connsiteY10" fmla="*/ 822923 h 5114806"/>
              <a:gd name="connsiteX11" fmla="*/ 3056604 w 4014544"/>
              <a:gd name="connsiteY11" fmla="*/ 799706 h 5114806"/>
              <a:gd name="connsiteX12" fmla="*/ 3040982 w 4014544"/>
              <a:gd name="connsiteY12" fmla="*/ 794816 h 5114806"/>
              <a:gd name="connsiteX13" fmla="*/ 3022928 w 4014544"/>
              <a:gd name="connsiteY13" fmla="*/ 796040 h 5114806"/>
              <a:gd name="connsiteX14" fmla="*/ 3115788 w 4014544"/>
              <a:gd name="connsiteY14" fmla="*/ 823869 h 5114806"/>
              <a:gd name="connsiteX15" fmla="*/ 3175144 w 4014544"/>
              <a:gd name="connsiteY15" fmla="*/ 850400 h 5114806"/>
              <a:gd name="connsiteX16" fmla="*/ 3248954 w 4014544"/>
              <a:gd name="connsiteY16" fmla="*/ 882149 h 5114806"/>
              <a:gd name="connsiteX17" fmla="*/ 2559522 w 4014544"/>
              <a:gd name="connsiteY17" fmla="*/ 882149 h 5114806"/>
              <a:gd name="connsiteX18" fmla="*/ 1905628 w 4014544"/>
              <a:gd name="connsiteY18" fmla="*/ 1014150 h 5114806"/>
              <a:gd name="connsiteX19" fmla="*/ 1371543 w 4014544"/>
              <a:gd name="connsiteY19" fmla="*/ 1373595 h 5114806"/>
              <a:gd name="connsiteX20" fmla="*/ 1012098 w 4014544"/>
              <a:gd name="connsiteY20" fmla="*/ 1907689 h 5114806"/>
              <a:gd name="connsiteX21" fmla="*/ 880105 w 4014544"/>
              <a:gd name="connsiteY21" fmla="*/ 2561601 h 5114806"/>
              <a:gd name="connsiteX22" fmla="*/ 1012098 w 4014544"/>
              <a:gd name="connsiteY22" fmla="*/ 3215513 h 5114806"/>
              <a:gd name="connsiteX23" fmla="*/ 1371543 w 4014544"/>
              <a:gd name="connsiteY23" fmla="*/ 3749606 h 5114806"/>
              <a:gd name="connsiteX24" fmla="*/ 1905628 w 4014544"/>
              <a:gd name="connsiteY24" fmla="*/ 4109052 h 5114806"/>
              <a:gd name="connsiteX25" fmla="*/ 2559522 w 4014544"/>
              <a:gd name="connsiteY25" fmla="*/ 4241053 h 5114806"/>
              <a:gd name="connsiteX26" fmla="*/ 3248954 w 4014544"/>
              <a:gd name="connsiteY26" fmla="*/ 4241053 h 5114806"/>
              <a:gd name="connsiteX27" fmla="*/ 2997391 w 4014544"/>
              <a:gd name="connsiteY27" fmla="*/ 4323157 h 5114806"/>
              <a:gd name="connsiteX28" fmla="*/ 2944305 w 4014544"/>
              <a:gd name="connsiteY28" fmla="*/ 4332277 h 5114806"/>
              <a:gd name="connsiteX29" fmla="*/ 2964548 w 4014544"/>
              <a:gd name="connsiteY29" fmla="*/ 4339285 h 5114806"/>
              <a:gd name="connsiteX30" fmla="*/ 3101395 w 4014544"/>
              <a:gd name="connsiteY30" fmla="*/ 4304436 h 5114806"/>
              <a:gd name="connsiteX31" fmla="*/ 3275356 w 4014544"/>
              <a:gd name="connsiteY31" fmla="*/ 4241053 h 5114806"/>
              <a:gd name="connsiteX32" fmla="*/ 3276369 w 4014544"/>
              <a:gd name="connsiteY32" fmla="*/ 4239018 h 5114806"/>
              <a:gd name="connsiteX33" fmla="*/ 3880516 w 4014544"/>
              <a:gd name="connsiteY33" fmla="*/ 4239018 h 5114806"/>
              <a:gd name="connsiteX34" fmla="*/ 4003373 w 4014544"/>
              <a:gd name="connsiteY34" fmla="*/ 4668534 h 5114806"/>
              <a:gd name="connsiteX35" fmla="*/ 3681501 w 4014544"/>
              <a:gd name="connsiteY35" fmla="*/ 4856379 h 5114806"/>
              <a:gd name="connsiteX36" fmla="*/ 3249967 w 4014544"/>
              <a:gd name="connsiteY36" fmla="*/ 4409606 h 5114806"/>
              <a:gd name="connsiteX37" fmla="*/ 2919981 w 4014544"/>
              <a:gd name="connsiteY37" fmla="*/ 4500995 h 5114806"/>
              <a:gd name="connsiteX38" fmla="*/ 2768686 w 4014544"/>
              <a:gd name="connsiteY38" fmla="*/ 5106164 h 5114806"/>
              <a:gd name="connsiteX39" fmla="*/ 2401127 w 4014544"/>
              <a:gd name="connsiteY39" fmla="*/ 5110225 h 5114806"/>
              <a:gd name="connsiteX40" fmla="*/ 2250846 w 4014544"/>
              <a:gd name="connsiteY40" fmla="*/ 4510131 h 5114806"/>
              <a:gd name="connsiteX41" fmla="*/ 1904606 w 4014544"/>
              <a:gd name="connsiteY41" fmla="*/ 4423824 h 5114806"/>
              <a:gd name="connsiteX42" fmla="*/ 1470033 w 4014544"/>
              <a:gd name="connsiteY42" fmla="*/ 4873637 h 5114806"/>
              <a:gd name="connsiteX43" fmla="*/ 1156283 w 4014544"/>
              <a:gd name="connsiteY43" fmla="*/ 4697976 h 5114806"/>
              <a:gd name="connsiteX44" fmla="*/ 1325848 w 4014544"/>
              <a:gd name="connsiteY44" fmla="*/ 4102955 h 5114806"/>
              <a:gd name="connsiteX45" fmla="*/ 1160344 w 4014544"/>
              <a:gd name="connsiteY45" fmla="*/ 3955731 h 5114806"/>
              <a:gd name="connsiteX46" fmla="*/ 1056779 w 4014544"/>
              <a:gd name="connsiteY46" fmla="*/ 3843013 h 5114806"/>
              <a:gd name="connsiteX47" fmla="*/ 455681 w 4014544"/>
              <a:gd name="connsiteY47" fmla="*/ 4014623 h 5114806"/>
              <a:gd name="connsiteX48" fmla="*/ 275958 w 4014544"/>
              <a:gd name="connsiteY48" fmla="*/ 3714069 h 5114806"/>
              <a:gd name="connsiteX49" fmla="*/ 719675 w 4014544"/>
              <a:gd name="connsiteY49" fmla="*/ 3284553 h 5114806"/>
              <a:gd name="connsiteX50" fmla="*/ 612049 w 4014544"/>
              <a:gd name="connsiteY50" fmla="*/ 2905815 h 5114806"/>
              <a:gd name="connsiteX51" fmla="*/ 7902 w 4014544"/>
              <a:gd name="connsiteY51" fmla="*/ 2754529 h 5114806"/>
              <a:gd name="connsiteX52" fmla="*/ 3841 w 4014544"/>
              <a:gd name="connsiteY52" fmla="*/ 2412341 h 5114806"/>
              <a:gd name="connsiteX53" fmla="*/ 602905 w 4014544"/>
              <a:gd name="connsiteY53" fmla="*/ 2262060 h 5114806"/>
              <a:gd name="connsiteX54" fmla="*/ 705456 w 4014544"/>
              <a:gd name="connsiteY54" fmla="*/ 1867077 h 5114806"/>
              <a:gd name="connsiteX55" fmla="*/ 258700 w 4014544"/>
              <a:gd name="connsiteY55" fmla="*/ 1435535 h 5114806"/>
              <a:gd name="connsiteX56" fmla="*/ 426230 w 4014544"/>
              <a:gd name="connsiteY56" fmla="*/ 1143104 h 5114806"/>
              <a:gd name="connsiteX57" fmla="*/ 1022255 w 4014544"/>
              <a:gd name="connsiteY57" fmla="*/ 1313691 h 5114806"/>
              <a:gd name="connsiteX58" fmla="*/ 1160344 w 4014544"/>
              <a:gd name="connsiteY58" fmla="*/ 1160370 h 5114806"/>
              <a:gd name="connsiteX59" fmla="*/ 1313665 w 4014544"/>
              <a:gd name="connsiteY59" fmla="*/ 1022272 h 5114806"/>
              <a:gd name="connsiteX60" fmla="*/ 1143086 w 4014544"/>
              <a:gd name="connsiteY60" fmla="*/ 426239 h 5114806"/>
              <a:gd name="connsiteX61" fmla="*/ 1435509 w 4014544"/>
              <a:gd name="connsiteY61" fmla="*/ 258700 h 5114806"/>
              <a:gd name="connsiteX62" fmla="*/ 1867042 w 4014544"/>
              <a:gd name="connsiteY62" fmla="*/ 705474 h 5114806"/>
              <a:gd name="connsiteX63" fmla="*/ 2262016 w 4014544"/>
              <a:gd name="connsiteY63" fmla="*/ 602923 h 5114806"/>
              <a:gd name="connsiteX64" fmla="*/ 2412289 w 4014544"/>
              <a:gd name="connsiteY64" fmla="*/ 3841 h 5114806"/>
              <a:gd name="connsiteX65" fmla="*/ 2583378 w 4014544"/>
              <a:gd name="connsiteY65" fmla="*/ 160 h 5114806"/>
              <a:gd name="connsiteX0" fmla="*/ 2583378 w 4014544"/>
              <a:gd name="connsiteY0" fmla="*/ 160 h 5114806"/>
              <a:gd name="connsiteX1" fmla="*/ 2754468 w 4014544"/>
              <a:gd name="connsiteY1" fmla="*/ 7902 h 5114806"/>
              <a:gd name="connsiteX2" fmla="*/ 2905762 w 4014544"/>
              <a:gd name="connsiteY2" fmla="*/ 612058 h 5114806"/>
              <a:gd name="connsiteX3" fmla="*/ 3284492 w 4014544"/>
              <a:gd name="connsiteY3" fmla="*/ 719692 h 5114806"/>
              <a:gd name="connsiteX4" fmla="*/ 3713990 w 4014544"/>
              <a:gd name="connsiteY4" fmla="*/ 275967 h 5114806"/>
              <a:gd name="connsiteX5" fmla="*/ 4014544 w 4014544"/>
              <a:gd name="connsiteY5" fmla="*/ 455689 h 5114806"/>
              <a:gd name="connsiteX6" fmla="*/ 3892700 w 4014544"/>
              <a:gd name="connsiteY6" fmla="*/ 882149 h 5114806"/>
              <a:gd name="connsiteX7" fmla="*/ 3275356 w 4014544"/>
              <a:gd name="connsiteY7" fmla="*/ 882149 h 5114806"/>
              <a:gd name="connsiteX8" fmla="*/ 3149170 w 4014544"/>
              <a:gd name="connsiteY8" fmla="*/ 833873 h 5114806"/>
              <a:gd name="connsiteX9" fmla="*/ 3115788 w 4014544"/>
              <a:gd name="connsiteY9" fmla="*/ 823869 h 5114806"/>
              <a:gd name="connsiteX10" fmla="*/ 3113672 w 4014544"/>
              <a:gd name="connsiteY10" fmla="*/ 822923 h 5114806"/>
              <a:gd name="connsiteX11" fmla="*/ 3056604 w 4014544"/>
              <a:gd name="connsiteY11" fmla="*/ 799706 h 5114806"/>
              <a:gd name="connsiteX12" fmla="*/ 3040982 w 4014544"/>
              <a:gd name="connsiteY12" fmla="*/ 794816 h 5114806"/>
              <a:gd name="connsiteX13" fmla="*/ 3022928 w 4014544"/>
              <a:gd name="connsiteY13" fmla="*/ 796040 h 5114806"/>
              <a:gd name="connsiteX14" fmla="*/ 3115788 w 4014544"/>
              <a:gd name="connsiteY14" fmla="*/ 823869 h 5114806"/>
              <a:gd name="connsiteX15" fmla="*/ 3175144 w 4014544"/>
              <a:gd name="connsiteY15" fmla="*/ 850400 h 5114806"/>
              <a:gd name="connsiteX16" fmla="*/ 3248954 w 4014544"/>
              <a:gd name="connsiteY16" fmla="*/ 882149 h 5114806"/>
              <a:gd name="connsiteX17" fmla="*/ 2559522 w 4014544"/>
              <a:gd name="connsiteY17" fmla="*/ 882149 h 5114806"/>
              <a:gd name="connsiteX18" fmla="*/ 1905628 w 4014544"/>
              <a:gd name="connsiteY18" fmla="*/ 1014150 h 5114806"/>
              <a:gd name="connsiteX19" fmla="*/ 1371543 w 4014544"/>
              <a:gd name="connsiteY19" fmla="*/ 1373595 h 5114806"/>
              <a:gd name="connsiteX20" fmla="*/ 1012098 w 4014544"/>
              <a:gd name="connsiteY20" fmla="*/ 1907689 h 5114806"/>
              <a:gd name="connsiteX21" fmla="*/ 880105 w 4014544"/>
              <a:gd name="connsiteY21" fmla="*/ 2561601 h 5114806"/>
              <a:gd name="connsiteX22" fmla="*/ 1012098 w 4014544"/>
              <a:gd name="connsiteY22" fmla="*/ 3215513 h 5114806"/>
              <a:gd name="connsiteX23" fmla="*/ 1371543 w 4014544"/>
              <a:gd name="connsiteY23" fmla="*/ 3749606 h 5114806"/>
              <a:gd name="connsiteX24" fmla="*/ 1905628 w 4014544"/>
              <a:gd name="connsiteY24" fmla="*/ 4109052 h 5114806"/>
              <a:gd name="connsiteX25" fmla="*/ 2559522 w 4014544"/>
              <a:gd name="connsiteY25" fmla="*/ 4241053 h 5114806"/>
              <a:gd name="connsiteX26" fmla="*/ 3248954 w 4014544"/>
              <a:gd name="connsiteY26" fmla="*/ 4241053 h 5114806"/>
              <a:gd name="connsiteX27" fmla="*/ 2997391 w 4014544"/>
              <a:gd name="connsiteY27" fmla="*/ 4323157 h 5114806"/>
              <a:gd name="connsiteX28" fmla="*/ 2964548 w 4014544"/>
              <a:gd name="connsiteY28" fmla="*/ 4339285 h 5114806"/>
              <a:gd name="connsiteX29" fmla="*/ 3101395 w 4014544"/>
              <a:gd name="connsiteY29" fmla="*/ 4304436 h 5114806"/>
              <a:gd name="connsiteX30" fmla="*/ 3275356 w 4014544"/>
              <a:gd name="connsiteY30" fmla="*/ 4241053 h 5114806"/>
              <a:gd name="connsiteX31" fmla="*/ 3276369 w 4014544"/>
              <a:gd name="connsiteY31" fmla="*/ 4239018 h 5114806"/>
              <a:gd name="connsiteX32" fmla="*/ 3880516 w 4014544"/>
              <a:gd name="connsiteY32" fmla="*/ 4239018 h 5114806"/>
              <a:gd name="connsiteX33" fmla="*/ 4003373 w 4014544"/>
              <a:gd name="connsiteY33" fmla="*/ 4668534 h 5114806"/>
              <a:gd name="connsiteX34" fmla="*/ 3681501 w 4014544"/>
              <a:gd name="connsiteY34" fmla="*/ 4856379 h 5114806"/>
              <a:gd name="connsiteX35" fmla="*/ 3249967 w 4014544"/>
              <a:gd name="connsiteY35" fmla="*/ 4409606 h 5114806"/>
              <a:gd name="connsiteX36" fmla="*/ 2919981 w 4014544"/>
              <a:gd name="connsiteY36" fmla="*/ 4500995 h 5114806"/>
              <a:gd name="connsiteX37" fmla="*/ 2768686 w 4014544"/>
              <a:gd name="connsiteY37" fmla="*/ 5106164 h 5114806"/>
              <a:gd name="connsiteX38" fmla="*/ 2401127 w 4014544"/>
              <a:gd name="connsiteY38" fmla="*/ 5110225 h 5114806"/>
              <a:gd name="connsiteX39" fmla="*/ 2250846 w 4014544"/>
              <a:gd name="connsiteY39" fmla="*/ 4510131 h 5114806"/>
              <a:gd name="connsiteX40" fmla="*/ 1904606 w 4014544"/>
              <a:gd name="connsiteY40" fmla="*/ 4423824 h 5114806"/>
              <a:gd name="connsiteX41" fmla="*/ 1470033 w 4014544"/>
              <a:gd name="connsiteY41" fmla="*/ 4873637 h 5114806"/>
              <a:gd name="connsiteX42" fmla="*/ 1156283 w 4014544"/>
              <a:gd name="connsiteY42" fmla="*/ 4697976 h 5114806"/>
              <a:gd name="connsiteX43" fmla="*/ 1325848 w 4014544"/>
              <a:gd name="connsiteY43" fmla="*/ 4102955 h 5114806"/>
              <a:gd name="connsiteX44" fmla="*/ 1160344 w 4014544"/>
              <a:gd name="connsiteY44" fmla="*/ 3955731 h 5114806"/>
              <a:gd name="connsiteX45" fmla="*/ 1056779 w 4014544"/>
              <a:gd name="connsiteY45" fmla="*/ 3843013 h 5114806"/>
              <a:gd name="connsiteX46" fmla="*/ 455681 w 4014544"/>
              <a:gd name="connsiteY46" fmla="*/ 4014623 h 5114806"/>
              <a:gd name="connsiteX47" fmla="*/ 275958 w 4014544"/>
              <a:gd name="connsiteY47" fmla="*/ 3714069 h 5114806"/>
              <a:gd name="connsiteX48" fmla="*/ 719675 w 4014544"/>
              <a:gd name="connsiteY48" fmla="*/ 3284553 h 5114806"/>
              <a:gd name="connsiteX49" fmla="*/ 612049 w 4014544"/>
              <a:gd name="connsiteY49" fmla="*/ 2905815 h 5114806"/>
              <a:gd name="connsiteX50" fmla="*/ 7902 w 4014544"/>
              <a:gd name="connsiteY50" fmla="*/ 2754529 h 5114806"/>
              <a:gd name="connsiteX51" fmla="*/ 3841 w 4014544"/>
              <a:gd name="connsiteY51" fmla="*/ 2412341 h 5114806"/>
              <a:gd name="connsiteX52" fmla="*/ 602905 w 4014544"/>
              <a:gd name="connsiteY52" fmla="*/ 2262060 h 5114806"/>
              <a:gd name="connsiteX53" fmla="*/ 705456 w 4014544"/>
              <a:gd name="connsiteY53" fmla="*/ 1867077 h 5114806"/>
              <a:gd name="connsiteX54" fmla="*/ 258700 w 4014544"/>
              <a:gd name="connsiteY54" fmla="*/ 1435535 h 5114806"/>
              <a:gd name="connsiteX55" fmla="*/ 426230 w 4014544"/>
              <a:gd name="connsiteY55" fmla="*/ 1143104 h 5114806"/>
              <a:gd name="connsiteX56" fmla="*/ 1022255 w 4014544"/>
              <a:gd name="connsiteY56" fmla="*/ 1313691 h 5114806"/>
              <a:gd name="connsiteX57" fmla="*/ 1160344 w 4014544"/>
              <a:gd name="connsiteY57" fmla="*/ 1160370 h 5114806"/>
              <a:gd name="connsiteX58" fmla="*/ 1313665 w 4014544"/>
              <a:gd name="connsiteY58" fmla="*/ 1022272 h 5114806"/>
              <a:gd name="connsiteX59" fmla="*/ 1143086 w 4014544"/>
              <a:gd name="connsiteY59" fmla="*/ 426239 h 5114806"/>
              <a:gd name="connsiteX60" fmla="*/ 1435509 w 4014544"/>
              <a:gd name="connsiteY60" fmla="*/ 258700 h 5114806"/>
              <a:gd name="connsiteX61" fmla="*/ 1867042 w 4014544"/>
              <a:gd name="connsiteY61" fmla="*/ 705474 h 5114806"/>
              <a:gd name="connsiteX62" fmla="*/ 2262016 w 4014544"/>
              <a:gd name="connsiteY62" fmla="*/ 602923 h 5114806"/>
              <a:gd name="connsiteX63" fmla="*/ 2412289 w 4014544"/>
              <a:gd name="connsiteY63" fmla="*/ 3841 h 5114806"/>
              <a:gd name="connsiteX64" fmla="*/ 2583378 w 4014544"/>
              <a:gd name="connsiteY64" fmla="*/ 160 h 5114806"/>
              <a:gd name="connsiteX0" fmla="*/ 2583378 w 4014544"/>
              <a:gd name="connsiteY0" fmla="*/ 160 h 5114806"/>
              <a:gd name="connsiteX1" fmla="*/ 2754468 w 4014544"/>
              <a:gd name="connsiteY1" fmla="*/ 7902 h 5114806"/>
              <a:gd name="connsiteX2" fmla="*/ 2905762 w 4014544"/>
              <a:gd name="connsiteY2" fmla="*/ 612058 h 5114806"/>
              <a:gd name="connsiteX3" fmla="*/ 3284492 w 4014544"/>
              <a:gd name="connsiteY3" fmla="*/ 719692 h 5114806"/>
              <a:gd name="connsiteX4" fmla="*/ 3713990 w 4014544"/>
              <a:gd name="connsiteY4" fmla="*/ 275967 h 5114806"/>
              <a:gd name="connsiteX5" fmla="*/ 4014544 w 4014544"/>
              <a:gd name="connsiteY5" fmla="*/ 455689 h 5114806"/>
              <a:gd name="connsiteX6" fmla="*/ 3892700 w 4014544"/>
              <a:gd name="connsiteY6" fmla="*/ 882149 h 5114806"/>
              <a:gd name="connsiteX7" fmla="*/ 3275356 w 4014544"/>
              <a:gd name="connsiteY7" fmla="*/ 882149 h 5114806"/>
              <a:gd name="connsiteX8" fmla="*/ 3149170 w 4014544"/>
              <a:gd name="connsiteY8" fmla="*/ 833873 h 5114806"/>
              <a:gd name="connsiteX9" fmla="*/ 3115788 w 4014544"/>
              <a:gd name="connsiteY9" fmla="*/ 823869 h 5114806"/>
              <a:gd name="connsiteX10" fmla="*/ 3113672 w 4014544"/>
              <a:gd name="connsiteY10" fmla="*/ 822923 h 5114806"/>
              <a:gd name="connsiteX11" fmla="*/ 3056604 w 4014544"/>
              <a:gd name="connsiteY11" fmla="*/ 799706 h 5114806"/>
              <a:gd name="connsiteX12" fmla="*/ 3040982 w 4014544"/>
              <a:gd name="connsiteY12" fmla="*/ 794816 h 5114806"/>
              <a:gd name="connsiteX13" fmla="*/ 3022928 w 4014544"/>
              <a:gd name="connsiteY13" fmla="*/ 796040 h 5114806"/>
              <a:gd name="connsiteX14" fmla="*/ 3115788 w 4014544"/>
              <a:gd name="connsiteY14" fmla="*/ 823869 h 5114806"/>
              <a:gd name="connsiteX15" fmla="*/ 3175144 w 4014544"/>
              <a:gd name="connsiteY15" fmla="*/ 850400 h 5114806"/>
              <a:gd name="connsiteX16" fmla="*/ 3248954 w 4014544"/>
              <a:gd name="connsiteY16" fmla="*/ 882149 h 5114806"/>
              <a:gd name="connsiteX17" fmla="*/ 2559522 w 4014544"/>
              <a:gd name="connsiteY17" fmla="*/ 882149 h 5114806"/>
              <a:gd name="connsiteX18" fmla="*/ 1905628 w 4014544"/>
              <a:gd name="connsiteY18" fmla="*/ 1014150 h 5114806"/>
              <a:gd name="connsiteX19" fmla="*/ 1371543 w 4014544"/>
              <a:gd name="connsiteY19" fmla="*/ 1373595 h 5114806"/>
              <a:gd name="connsiteX20" fmla="*/ 1012098 w 4014544"/>
              <a:gd name="connsiteY20" fmla="*/ 1907689 h 5114806"/>
              <a:gd name="connsiteX21" fmla="*/ 880105 w 4014544"/>
              <a:gd name="connsiteY21" fmla="*/ 2561601 h 5114806"/>
              <a:gd name="connsiteX22" fmla="*/ 1012098 w 4014544"/>
              <a:gd name="connsiteY22" fmla="*/ 3215513 h 5114806"/>
              <a:gd name="connsiteX23" fmla="*/ 1371543 w 4014544"/>
              <a:gd name="connsiteY23" fmla="*/ 3749606 h 5114806"/>
              <a:gd name="connsiteX24" fmla="*/ 1905628 w 4014544"/>
              <a:gd name="connsiteY24" fmla="*/ 4109052 h 5114806"/>
              <a:gd name="connsiteX25" fmla="*/ 2559522 w 4014544"/>
              <a:gd name="connsiteY25" fmla="*/ 4241053 h 5114806"/>
              <a:gd name="connsiteX26" fmla="*/ 3248954 w 4014544"/>
              <a:gd name="connsiteY26" fmla="*/ 4241053 h 5114806"/>
              <a:gd name="connsiteX27" fmla="*/ 2997391 w 4014544"/>
              <a:gd name="connsiteY27" fmla="*/ 4323157 h 5114806"/>
              <a:gd name="connsiteX28" fmla="*/ 3101395 w 4014544"/>
              <a:gd name="connsiteY28" fmla="*/ 4304436 h 5114806"/>
              <a:gd name="connsiteX29" fmla="*/ 3275356 w 4014544"/>
              <a:gd name="connsiteY29" fmla="*/ 4241053 h 5114806"/>
              <a:gd name="connsiteX30" fmla="*/ 3276369 w 4014544"/>
              <a:gd name="connsiteY30" fmla="*/ 4239018 h 5114806"/>
              <a:gd name="connsiteX31" fmla="*/ 3880516 w 4014544"/>
              <a:gd name="connsiteY31" fmla="*/ 4239018 h 5114806"/>
              <a:gd name="connsiteX32" fmla="*/ 4003373 w 4014544"/>
              <a:gd name="connsiteY32" fmla="*/ 4668534 h 5114806"/>
              <a:gd name="connsiteX33" fmla="*/ 3681501 w 4014544"/>
              <a:gd name="connsiteY33" fmla="*/ 4856379 h 5114806"/>
              <a:gd name="connsiteX34" fmla="*/ 3249967 w 4014544"/>
              <a:gd name="connsiteY34" fmla="*/ 4409606 h 5114806"/>
              <a:gd name="connsiteX35" fmla="*/ 2919981 w 4014544"/>
              <a:gd name="connsiteY35" fmla="*/ 4500995 h 5114806"/>
              <a:gd name="connsiteX36" fmla="*/ 2768686 w 4014544"/>
              <a:gd name="connsiteY36" fmla="*/ 5106164 h 5114806"/>
              <a:gd name="connsiteX37" fmla="*/ 2401127 w 4014544"/>
              <a:gd name="connsiteY37" fmla="*/ 5110225 h 5114806"/>
              <a:gd name="connsiteX38" fmla="*/ 2250846 w 4014544"/>
              <a:gd name="connsiteY38" fmla="*/ 4510131 h 5114806"/>
              <a:gd name="connsiteX39" fmla="*/ 1904606 w 4014544"/>
              <a:gd name="connsiteY39" fmla="*/ 4423824 h 5114806"/>
              <a:gd name="connsiteX40" fmla="*/ 1470033 w 4014544"/>
              <a:gd name="connsiteY40" fmla="*/ 4873637 h 5114806"/>
              <a:gd name="connsiteX41" fmla="*/ 1156283 w 4014544"/>
              <a:gd name="connsiteY41" fmla="*/ 4697976 h 5114806"/>
              <a:gd name="connsiteX42" fmla="*/ 1325848 w 4014544"/>
              <a:gd name="connsiteY42" fmla="*/ 4102955 h 5114806"/>
              <a:gd name="connsiteX43" fmla="*/ 1160344 w 4014544"/>
              <a:gd name="connsiteY43" fmla="*/ 3955731 h 5114806"/>
              <a:gd name="connsiteX44" fmla="*/ 1056779 w 4014544"/>
              <a:gd name="connsiteY44" fmla="*/ 3843013 h 5114806"/>
              <a:gd name="connsiteX45" fmla="*/ 455681 w 4014544"/>
              <a:gd name="connsiteY45" fmla="*/ 4014623 h 5114806"/>
              <a:gd name="connsiteX46" fmla="*/ 275958 w 4014544"/>
              <a:gd name="connsiteY46" fmla="*/ 3714069 h 5114806"/>
              <a:gd name="connsiteX47" fmla="*/ 719675 w 4014544"/>
              <a:gd name="connsiteY47" fmla="*/ 3284553 h 5114806"/>
              <a:gd name="connsiteX48" fmla="*/ 612049 w 4014544"/>
              <a:gd name="connsiteY48" fmla="*/ 2905815 h 5114806"/>
              <a:gd name="connsiteX49" fmla="*/ 7902 w 4014544"/>
              <a:gd name="connsiteY49" fmla="*/ 2754529 h 5114806"/>
              <a:gd name="connsiteX50" fmla="*/ 3841 w 4014544"/>
              <a:gd name="connsiteY50" fmla="*/ 2412341 h 5114806"/>
              <a:gd name="connsiteX51" fmla="*/ 602905 w 4014544"/>
              <a:gd name="connsiteY51" fmla="*/ 2262060 h 5114806"/>
              <a:gd name="connsiteX52" fmla="*/ 705456 w 4014544"/>
              <a:gd name="connsiteY52" fmla="*/ 1867077 h 5114806"/>
              <a:gd name="connsiteX53" fmla="*/ 258700 w 4014544"/>
              <a:gd name="connsiteY53" fmla="*/ 1435535 h 5114806"/>
              <a:gd name="connsiteX54" fmla="*/ 426230 w 4014544"/>
              <a:gd name="connsiteY54" fmla="*/ 1143104 h 5114806"/>
              <a:gd name="connsiteX55" fmla="*/ 1022255 w 4014544"/>
              <a:gd name="connsiteY55" fmla="*/ 1313691 h 5114806"/>
              <a:gd name="connsiteX56" fmla="*/ 1160344 w 4014544"/>
              <a:gd name="connsiteY56" fmla="*/ 1160370 h 5114806"/>
              <a:gd name="connsiteX57" fmla="*/ 1313665 w 4014544"/>
              <a:gd name="connsiteY57" fmla="*/ 1022272 h 5114806"/>
              <a:gd name="connsiteX58" fmla="*/ 1143086 w 4014544"/>
              <a:gd name="connsiteY58" fmla="*/ 426239 h 5114806"/>
              <a:gd name="connsiteX59" fmla="*/ 1435509 w 4014544"/>
              <a:gd name="connsiteY59" fmla="*/ 258700 h 5114806"/>
              <a:gd name="connsiteX60" fmla="*/ 1867042 w 4014544"/>
              <a:gd name="connsiteY60" fmla="*/ 705474 h 5114806"/>
              <a:gd name="connsiteX61" fmla="*/ 2262016 w 4014544"/>
              <a:gd name="connsiteY61" fmla="*/ 602923 h 5114806"/>
              <a:gd name="connsiteX62" fmla="*/ 2412289 w 4014544"/>
              <a:gd name="connsiteY62" fmla="*/ 3841 h 5114806"/>
              <a:gd name="connsiteX63" fmla="*/ 2583378 w 4014544"/>
              <a:gd name="connsiteY63" fmla="*/ 160 h 5114806"/>
              <a:gd name="connsiteX0" fmla="*/ 2583378 w 4014544"/>
              <a:gd name="connsiteY0" fmla="*/ 160 h 5114806"/>
              <a:gd name="connsiteX1" fmla="*/ 2754468 w 4014544"/>
              <a:gd name="connsiteY1" fmla="*/ 7902 h 5114806"/>
              <a:gd name="connsiteX2" fmla="*/ 2905762 w 4014544"/>
              <a:gd name="connsiteY2" fmla="*/ 612058 h 5114806"/>
              <a:gd name="connsiteX3" fmla="*/ 3284492 w 4014544"/>
              <a:gd name="connsiteY3" fmla="*/ 719692 h 5114806"/>
              <a:gd name="connsiteX4" fmla="*/ 3713990 w 4014544"/>
              <a:gd name="connsiteY4" fmla="*/ 275967 h 5114806"/>
              <a:gd name="connsiteX5" fmla="*/ 4014544 w 4014544"/>
              <a:gd name="connsiteY5" fmla="*/ 455689 h 5114806"/>
              <a:gd name="connsiteX6" fmla="*/ 3892700 w 4014544"/>
              <a:gd name="connsiteY6" fmla="*/ 882149 h 5114806"/>
              <a:gd name="connsiteX7" fmla="*/ 3275356 w 4014544"/>
              <a:gd name="connsiteY7" fmla="*/ 882149 h 5114806"/>
              <a:gd name="connsiteX8" fmla="*/ 3149170 w 4014544"/>
              <a:gd name="connsiteY8" fmla="*/ 833873 h 5114806"/>
              <a:gd name="connsiteX9" fmla="*/ 3115788 w 4014544"/>
              <a:gd name="connsiteY9" fmla="*/ 823869 h 5114806"/>
              <a:gd name="connsiteX10" fmla="*/ 3113672 w 4014544"/>
              <a:gd name="connsiteY10" fmla="*/ 822923 h 5114806"/>
              <a:gd name="connsiteX11" fmla="*/ 3056604 w 4014544"/>
              <a:gd name="connsiteY11" fmla="*/ 799706 h 5114806"/>
              <a:gd name="connsiteX12" fmla="*/ 3040982 w 4014544"/>
              <a:gd name="connsiteY12" fmla="*/ 794816 h 5114806"/>
              <a:gd name="connsiteX13" fmla="*/ 3022928 w 4014544"/>
              <a:gd name="connsiteY13" fmla="*/ 796040 h 5114806"/>
              <a:gd name="connsiteX14" fmla="*/ 3115788 w 4014544"/>
              <a:gd name="connsiteY14" fmla="*/ 823869 h 5114806"/>
              <a:gd name="connsiteX15" fmla="*/ 3175144 w 4014544"/>
              <a:gd name="connsiteY15" fmla="*/ 850400 h 5114806"/>
              <a:gd name="connsiteX16" fmla="*/ 3248954 w 4014544"/>
              <a:gd name="connsiteY16" fmla="*/ 882149 h 5114806"/>
              <a:gd name="connsiteX17" fmla="*/ 2559522 w 4014544"/>
              <a:gd name="connsiteY17" fmla="*/ 882149 h 5114806"/>
              <a:gd name="connsiteX18" fmla="*/ 1905628 w 4014544"/>
              <a:gd name="connsiteY18" fmla="*/ 1014150 h 5114806"/>
              <a:gd name="connsiteX19" fmla="*/ 1371543 w 4014544"/>
              <a:gd name="connsiteY19" fmla="*/ 1373595 h 5114806"/>
              <a:gd name="connsiteX20" fmla="*/ 1012098 w 4014544"/>
              <a:gd name="connsiteY20" fmla="*/ 1907689 h 5114806"/>
              <a:gd name="connsiteX21" fmla="*/ 880105 w 4014544"/>
              <a:gd name="connsiteY21" fmla="*/ 2561601 h 5114806"/>
              <a:gd name="connsiteX22" fmla="*/ 1012098 w 4014544"/>
              <a:gd name="connsiteY22" fmla="*/ 3215513 h 5114806"/>
              <a:gd name="connsiteX23" fmla="*/ 1371543 w 4014544"/>
              <a:gd name="connsiteY23" fmla="*/ 3749606 h 5114806"/>
              <a:gd name="connsiteX24" fmla="*/ 1905628 w 4014544"/>
              <a:gd name="connsiteY24" fmla="*/ 4109052 h 5114806"/>
              <a:gd name="connsiteX25" fmla="*/ 2559522 w 4014544"/>
              <a:gd name="connsiteY25" fmla="*/ 4241053 h 5114806"/>
              <a:gd name="connsiteX26" fmla="*/ 3248954 w 4014544"/>
              <a:gd name="connsiteY26" fmla="*/ 4241053 h 5114806"/>
              <a:gd name="connsiteX27" fmla="*/ 3101395 w 4014544"/>
              <a:gd name="connsiteY27" fmla="*/ 4304436 h 5114806"/>
              <a:gd name="connsiteX28" fmla="*/ 3275356 w 4014544"/>
              <a:gd name="connsiteY28" fmla="*/ 4241053 h 5114806"/>
              <a:gd name="connsiteX29" fmla="*/ 3276369 w 4014544"/>
              <a:gd name="connsiteY29" fmla="*/ 4239018 h 5114806"/>
              <a:gd name="connsiteX30" fmla="*/ 3880516 w 4014544"/>
              <a:gd name="connsiteY30" fmla="*/ 4239018 h 5114806"/>
              <a:gd name="connsiteX31" fmla="*/ 4003373 w 4014544"/>
              <a:gd name="connsiteY31" fmla="*/ 4668534 h 5114806"/>
              <a:gd name="connsiteX32" fmla="*/ 3681501 w 4014544"/>
              <a:gd name="connsiteY32" fmla="*/ 4856379 h 5114806"/>
              <a:gd name="connsiteX33" fmla="*/ 3249967 w 4014544"/>
              <a:gd name="connsiteY33" fmla="*/ 4409606 h 5114806"/>
              <a:gd name="connsiteX34" fmla="*/ 2919981 w 4014544"/>
              <a:gd name="connsiteY34" fmla="*/ 4500995 h 5114806"/>
              <a:gd name="connsiteX35" fmla="*/ 2768686 w 4014544"/>
              <a:gd name="connsiteY35" fmla="*/ 5106164 h 5114806"/>
              <a:gd name="connsiteX36" fmla="*/ 2401127 w 4014544"/>
              <a:gd name="connsiteY36" fmla="*/ 5110225 h 5114806"/>
              <a:gd name="connsiteX37" fmla="*/ 2250846 w 4014544"/>
              <a:gd name="connsiteY37" fmla="*/ 4510131 h 5114806"/>
              <a:gd name="connsiteX38" fmla="*/ 1904606 w 4014544"/>
              <a:gd name="connsiteY38" fmla="*/ 4423824 h 5114806"/>
              <a:gd name="connsiteX39" fmla="*/ 1470033 w 4014544"/>
              <a:gd name="connsiteY39" fmla="*/ 4873637 h 5114806"/>
              <a:gd name="connsiteX40" fmla="*/ 1156283 w 4014544"/>
              <a:gd name="connsiteY40" fmla="*/ 4697976 h 5114806"/>
              <a:gd name="connsiteX41" fmla="*/ 1325848 w 4014544"/>
              <a:gd name="connsiteY41" fmla="*/ 4102955 h 5114806"/>
              <a:gd name="connsiteX42" fmla="*/ 1160344 w 4014544"/>
              <a:gd name="connsiteY42" fmla="*/ 3955731 h 5114806"/>
              <a:gd name="connsiteX43" fmla="*/ 1056779 w 4014544"/>
              <a:gd name="connsiteY43" fmla="*/ 3843013 h 5114806"/>
              <a:gd name="connsiteX44" fmla="*/ 455681 w 4014544"/>
              <a:gd name="connsiteY44" fmla="*/ 4014623 h 5114806"/>
              <a:gd name="connsiteX45" fmla="*/ 275958 w 4014544"/>
              <a:gd name="connsiteY45" fmla="*/ 3714069 h 5114806"/>
              <a:gd name="connsiteX46" fmla="*/ 719675 w 4014544"/>
              <a:gd name="connsiteY46" fmla="*/ 3284553 h 5114806"/>
              <a:gd name="connsiteX47" fmla="*/ 612049 w 4014544"/>
              <a:gd name="connsiteY47" fmla="*/ 2905815 h 5114806"/>
              <a:gd name="connsiteX48" fmla="*/ 7902 w 4014544"/>
              <a:gd name="connsiteY48" fmla="*/ 2754529 h 5114806"/>
              <a:gd name="connsiteX49" fmla="*/ 3841 w 4014544"/>
              <a:gd name="connsiteY49" fmla="*/ 2412341 h 5114806"/>
              <a:gd name="connsiteX50" fmla="*/ 602905 w 4014544"/>
              <a:gd name="connsiteY50" fmla="*/ 2262060 h 5114806"/>
              <a:gd name="connsiteX51" fmla="*/ 705456 w 4014544"/>
              <a:gd name="connsiteY51" fmla="*/ 1867077 h 5114806"/>
              <a:gd name="connsiteX52" fmla="*/ 258700 w 4014544"/>
              <a:gd name="connsiteY52" fmla="*/ 1435535 h 5114806"/>
              <a:gd name="connsiteX53" fmla="*/ 426230 w 4014544"/>
              <a:gd name="connsiteY53" fmla="*/ 1143104 h 5114806"/>
              <a:gd name="connsiteX54" fmla="*/ 1022255 w 4014544"/>
              <a:gd name="connsiteY54" fmla="*/ 1313691 h 5114806"/>
              <a:gd name="connsiteX55" fmla="*/ 1160344 w 4014544"/>
              <a:gd name="connsiteY55" fmla="*/ 1160370 h 5114806"/>
              <a:gd name="connsiteX56" fmla="*/ 1313665 w 4014544"/>
              <a:gd name="connsiteY56" fmla="*/ 1022272 h 5114806"/>
              <a:gd name="connsiteX57" fmla="*/ 1143086 w 4014544"/>
              <a:gd name="connsiteY57" fmla="*/ 426239 h 5114806"/>
              <a:gd name="connsiteX58" fmla="*/ 1435509 w 4014544"/>
              <a:gd name="connsiteY58" fmla="*/ 258700 h 5114806"/>
              <a:gd name="connsiteX59" fmla="*/ 1867042 w 4014544"/>
              <a:gd name="connsiteY59" fmla="*/ 705474 h 5114806"/>
              <a:gd name="connsiteX60" fmla="*/ 2262016 w 4014544"/>
              <a:gd name="connsiteY60" fmla="*/ 602923 h 5114806"/>
              <a:gd name="connsiteX61" fmla="*/ 2412289 w 4014544"/>
              <a:gd name="connsiteY61" fmla="*/ 3841 h 5114806"/>
              <a:gd name="connsiteX62" fmla="*/ 2583378 w 4014544"/>
              <a:gd name="connsiteY62" fmla="*/ 160 h 5114806"/>
              <a:gd name="connsiteX0" fmla="*/ 2583378 w 4014544"/>
              <a:gd name="connsiteY0" fmla="*/ 160 h 5114806"/>
              <a:gd name="connsiteX1" fmla="*/ 2754468 w 4014544"/>
              <a:gd name="connsiteY1" fmla="*/ 7902 h 5114806"/>
              <a:gd name="connsiteX2" fmla="*/ 2905762 w 4014544"/>
              <a:gd name="connsiteY2" fmla="*/ 612058 h 5114806"/>
              <a:gd name="connsiteX3" fmla="*/ 3284492 w 4014544"/>
              <a:gd name="connsiteY3" fmla="*/ 719692 h 5114806"/>
              <a:gd name="connsiteX4" fmla="*/ 3713990 w 4014544"/>
              <a:gd name="connsiteY4" fmla="*/ 275967 h 5114806"/>
              <a:gd name="connsiteX5" fmla="*/ 4014544 w 4014544"/>
              <a:gd name="connsiteY5" fmla="*/ 455689 h 5114806"/>
              <a:gd name="connsiteX6" fmla="*/ 3892700 w 4014544"/>
              <a:gd name="connsiteY6" fmla="*/ 882149 h 5114806"/>
              <a:gd name="connsiteX7" fmla="*/ 3275356 w 4014544"/>
              <a:gd name="connsiteY7" fmla="*/ 882149 h 5114806"/>
              <a:gd name="connsiteX8" fmla="*/ 3149170 w 4014544"/>
              <a:gd name="connsiteY8" fmla="*/ 833873 h 5114806"/>
              <a:gd name="connsiteX9" fmla="*/ 3115788 w 4014544"/>
              <a:gd name="connsiteY9" fmla="*/ 823869 h 5114806"/>
              <a:gd name="connsiteX10" fmla="*/ 3113672 w 4014544"/>
              <a:gd name="connsiteY10" fmla="*/ 822923 h 5114806"/>
              <a:gd name="connsiteX11" fmla="*/ 3056604 w 4014544"/>
              <a:gd name="connsiteY11" fmla="*/ 799706 h 5114806"/>
              <a:gd name="connsiteX12" fmla="*/ 3040982 w 4014544"/>
              <a:gd name="connsiteY12" fmla="*/ 794816 h 5114806"/>
              <a:gd name="connsiteX13" fmla="*/ 3022928 w 4014544"/>
              <a:gd name="connsiteY13" fmla="*/ 796040 h 5114806"/>
              <a:gd name="connsiteX14" fmla="*/ 3115788 w 4014544"/>
              <a:gd name="connsiteY14" fmla="*/ 823869 h 5114806"/>
              <a:gd name="connsiteX15" fmla="*/ 3175144 w 4014544"/>
              <a:gd name="connsiteY15" fmla="*/ 850400 h 5114806"/>
              <a:gd name="connsiteX16" fmla="*/ 3248954 w 4014544"/>
              <a:gd name="connsiteY16" fmla="*/ 882149 h 5114806"/>
              <a:gd name="connsiteX17" fmla="*/ 2559522 w 4014544"/>
              <a:gd name="connsiteY17" fmla="*/ 882149 h 5114806"/>
              <a:gd name="connsiteX18" fmla="*/ 1905628 w 4014544"/>
              <a:gd name="connsiteY18" fmla="*/ 1014150 h 5114806"/>
              <a:gd name="connsiteX19" fmla="*/ 1371543 w 4014544"/>
              <a:gd name="connsiteY19" fmla="*/ 1373595 h 5114806"/>
              <a:gd name="connsiteX20" fmla="*/ 1012098 w 4014544"/>
              <a:gd name="connsiteY20" fmla="*/ 1907689 h 5114806"/>
              <a:gd name="connsiteX21" fmla="*/ 880105 w 4014544"/>
              <a:gd name="connsiteY21" fmla="*/ 2561601 h 5114806"/>
              <a:gd name="connsiteX22" fmla="*/ 1012098 w 4014544"/>
              <a:gd name="connsiteY22" fmla="*/ 3215513 h 5114806"/>
              <a:gd name="connsiteX23" fmla="*/ 1371543 w 4014544"/>
              <a:gd name="connsiteY23" fmla="*/ 3749606 h 5114806"/>
              <a:gd name="connsiteX24" fmla="*/ 1905628 w 4014544"/>
              <a:gd name="connsiteY24" fmla="*/ 4109052 h 5114806"/>
              <a:gd name="connsiteX25" fmla="*/ 2559522 w 4014544"/>
              <a:gd name="connsiteY25" fmla="*/ 4241053 h 5114806"/>
              <a:gd name="connsiteX26" fmla="*/ 3248954 w 4014544"/>
              <a:gd name="connsiteY26" fmla="*/ 4241053 h 5114806"/>
              <a:gd name="connsiteX27" fmla="*/ 3275356 w 4014544"/>
              <a:gd name="connsiteY27" fmla="*/ 4241053 h 5114806"/>
              <a:gd name="connsiteX28" fmla="*/ 3276369 w 4014544"/>
              <a:gd name="connsiteY28" fmla="*/ 4239018 h 5114806"/>
              <a:gd name="connsiteX29" fmla="*/ 3880516 w 4014544"/>
              <a:gd name="connsiteY29" fmla="*/ 4239018 h 5114806"/>
              <a:gd name="connsiteX30" fmla="*/ 4003373 w 4014544"/>
              <a:gd name="connsiteY30" fmla="*/ 4668534 h 5114806"/>
              <a:gd name="connsiteX31" fmla="*/ 3681501 w 4014544"/>
              <a:gd name="connsiteY31" fmla="*/ 4856379 h 5114806"/>
              <a:gd name="connsiteX32" fmla="*/ 3249967 w 4014544"/>
              <a:gd name="connsiteY32" fmla="*/ 4409606 h 5114806"/>
              <a:gd name="connsiteX33" fmla="*/ 2919981 w 4014544"/>
              <a:gd name="connsiteY33" fmla="*/ 4500995 h 5114806"/>
              <a:gd name="connsiteX34" fmla="*/ 2768686 w 4014544"/>
              <a:gd name="connsiteY34" fmla="*/ 5106164 h 5114806"/>
              <a:gd name="connsiteX35" fmla="*/ 2401127 w 4014544"/>
              <a:gd name="connsiteY35" fmla="*/ 5110225 h 5114806"/>
              <a:gd name="connsiteX36" fmla="*/ 2250846 w 4014544"/>
              <a:gd name="connsiteY36" fmla="*/ 4510131 h 5114806"/>
              <a:gd name="connsiteX37" fmla="*/ 1904606 w 4014544"/>
              <a:gd name="connsiteY37" fmla="*/ 4423824 h 5114806"/>
              <a:gd name="connsiteX38" fmla="*/ 1470033 w 4014544"/>
              <a:gd name="connsiteY38" fmla="*/ 4873637 h 5114806"/>
              <a:gd name="connsiteX39" fmla="*/ 1156283 w 4014544"/>
              <a:gd name="connsiteY39" fmla="*/ 4697976 h 5114806"/>
              <a:gd name="connsiteX40" fmla="*/ 1325848 w 4014544"/>
              <a:gd name="connsiteY40" fmla="*/ 4102955 h 5114806"/>
              <a:gd name="connsiteX41" fmla="*/ 1160344 w 4014544"/>
              <a:gd name="connsiteY41" fmla="*/ 3955731 h 5114806"/>
              <a:gd name="connsiteX42" fmla="*/ 1056779 w 4014544"/>
              <a:gd name="connsiteY42" fmla="*/ 3843013 h 5114806"/>
              <a:gd name="connsiteX43" fmla="*/ 455681 w 4014544"/>
              <a:gd name="connsiteY43" fmla="*/ 4014623 h 5114806"/>
              <a:gd name="connsiteX44" fmla="*/ 275958 w 4014544"/>
              <a:gd name="connsiteY44" fmla="*/ 3714069 h 5114806"/>
              <a:gd name="connsiteX45" fmla="*/ 719675 w 4014544"/>
              <a:gd name="connsiteY45" fmla="*/ 3284553 h 5114806"/>
              <a:gd name="connsiteX46" fmla="*/ 612049 w 4014544"/>
              <a:gd name="connsiteY46" fmla="*/ 2905815 h 5114806"/>
              <a:gd name="connsiteX47" fmla="*/ 7902 w 4014544"/>
              <a:gd name="connsiteY47" fmla="*/ 2754529 h 5114806"/>
              <a:gd name="connsiteX48" fmla="*/ 3841 w 4014544"/>
              <a:gd name="connsiteY48" fmla="*/ 2412341 h 5114806"/>
              <a:gd name="connsiteX49" fmla="*/ 602905 w 4014544"/>
              <a:gd name="connsiteY49" fmla="*/ 2262060 h 5114806"/>
              <a:gd name="connsiteX50" fmla="*/ 705456 w 4014544"/>
              <a:gd name="connsiteY50" fmla="*/ 1867077 h 5114806"/>
              <a:gd name="connsiteX51" fmla="*/ 258700 w 4014544"/>
              <a:gd name="connsiteY51" fmla="*/ 1435535 h 5114806"/>
              <a:gd name="connsiteX52" fmla="*/ 426230 w 4014544"/>
              <a:gd name="connsiteY52" fmla="*/ 1143104 h 5114806"/>
              <a:gd name="connsiteX53" fmla="*/ 1022255 w 4014544"/>
              <a:gd name="connsiteY53" fmla="*/ 1313691 h 5114806"/>
              <a:gd name="connsiteX54" fmla="*/ 1160344 w 4014544"/>
              <a:gd name="connsiteY54" fmla="*/ 1160370 h 5114806"/>
              <a:gd name="connsiteX55" fmla="*/ 1313665 w 4014544"/>
              <a:gd name="connsiteY55" fmla="*/ 1022272 h 5114806"/>
              <a:gd name="connsiteX56" fmla="*/ 1143086 w 4014544"/>
              <a:gd name="connsiteY56" fmla="*/ 426239 h 5114806"/>
              <a:gd name="connsiteX57" fmla="*/ 1435509 w 4014544"/>
              <a:gd name="connsiteY57" fmla="*/ 258700 h 5114806"/>
              <a:gd name="connsiteX58" fmla="*/ 1867042 w 4014544"/>
              <a:gd name="connsiteY58" fmla="*/ 705474 h 5114806"/>
              <a:gd name="connsiteX59" fmla="*/ 2262016 w 4014544"/>
              <a:gd name="connsiteY59" fmla="*/ 602923 h 5114806"/>
              <a:gd name="connsiteX60" fmla="*/ 2412289 w 4014544"/>
              <a:gd name="connsiteY60" fmla="*/ 3841 h 5114806"/>
              <a:gd name="connsiteX61" fmla="*/ 2583378 w 4014544"/>
              <a:gd name="connsiteY61" fmla="*/ 160 h 5114806"/>
              <a:gd name="connsiteX0" fmla="*/ 2583378 w 4014544"/>
              <a:gd name="connsiteY0" fmla="*/ 160 h 5114806"/>
              <a:gd name="connsiteX1" fmla="*/ 2754468 w 4014544"/>
              <a:gd name="connsiteY1" fmla="*/ 7902 h 5114806"/>
              <a:gd name="connsiteX2" fmla="*/ 2905762 w 4014544"/>
              <a:gd name="connsiteY2" fmla="*/ 612058 h 5114806"/>
              <a:gd name="connsiteX3" fmla="*/ 3284492 w 4014544"/>
              <a:gd name="connsiteY3" fmla="*/ 719692 h 5114806"/>
              <a:gd name="connsiteX4" fmla="*/ 3713990 w 4014544"/>
              <a:gd name="connsiteY4" fmla="*/ 275967 h 5114806"/>
              <a:gd name="connsiteX5" fmla="*/ 4014544 w 4014544"/>
              <a:gd name="connsiteY5" fmla="*/ 455689 h 5114806"/>
              <a:gd name="connsiteX6" fmla="*/ 3892700 w 4014544"/>
              <a:gd name="connsiteY6" fmla="*/ 882149 h 5114806"/>
              <a:gd name="connsiteX7" fmla="*/ 3275356 w 4014544"/>
              <a:gd name="connsiteY7" fmla="*/ 882149 h 5114806"/>
              <a:gd name="connsiteX8" fmla="*/ 3149170 w 4014544"/>
              <a:gd name="connsiteY8" fmla="*/ 833873 h 5114806"/>
              <a:gd name="connsiteX9" fmla="*/ 3115788 w 4014544"/>
              <a:gd name="connsiteY9" fmla="*/ 823869 h 5114806"/>
              <a:gd name="connsiteX10" fmla="*/ 3113672 w 4014544"/>
              <a:gd name="connsiteY10" fmla="*/ 822923 h 5114806"/>
              <a:gd name="connsiteX11" fmla="*/ 3056604 w 4014544"/>
              <a:gd name="connsiteY11" fmla="*/ 799706 h 5114806"/>
              <a:gd name="connsiteX12" fmla="*/ 3040982 w 4014544"/>
              <a:gd name="connsiteY12" fmla="*/ 794816 h 5114806"/>
              <a:gd name="connsiteX13" fmla="*/ 3022928 w 4014544"/>
              <a:gd name="connsiteY13" fmla="*/ 796040 h 5114806"/>
              <a:gd name="connsiteX14" fmla="*/ 3115788 w 4014544"/>
              <a:gd name="connsiteY14" fmla="*/ 823869 h 5114806"/>
              <a:gd name="connsiteX15" fmla="*/ 3175144 w 4014544"/>
              <a:gd name="connsiteY15" fmla="*/ 850400 h 5114806"/>
              <a:gd name="connsiteX16" fmla="*/ 3248954 w 4014544"/>
              <a:gd name="connsiteY16" fmla="*/ 882149 h 5114806"/>
              <a:gd name="connsiteX17" fmla="*/ 2559522 w 4014544"/>
              <a:gd name="connsiteY17" fmla="*/ 882149 h 5114806"/>
              <a:gd name="connsiteX18" fmla="*/ 1905628 w 4014544"/>
              <a:gd name="connsiteY18" fmla="*/ 1014150 h 5114806"/>
              <a:gd name="connsiteX19" fmla="*/ 1371543 w 4014544"/>
              <a:gd name="connsiteY19" fmla="*/ 1373595 h 5114806"/>
              <a:gd name="connsiteX20" fmla="*/ 1012098 w 4014544"/>
              <a:gd name="connsiteY20" fmla="*/ 1907689 h 5114806"/>
              <a:gd name="connsiteX21" fmla="*/ 880105 w 4014544"/>
              <a:gd name="connsiteY21" fmla="*/ 2561601 h 5114806"/>
              <a:gd name="connsiteX22" fmla="*/ 1012098 w 4014544"/>
              <a:gd name="connsiteY22" fmla="*/ 3215513 h 5114806"/>
              <a:gd name="connsiteX23" fmla="*/ 1371543 w 4014544"/>
              <a:gd name="connsiteY23" fmla="*/ 3749606 h 5114806"/>
              <a:gd name="connsiteX24" fmla="*/ 1905628 w 4014544"/>
              <a:gd name="connsiteY24" fmla="*/ 4109052 h 5114806"/>
              <a:gd name="connsiteX25" fmla="*/ 2559522 w 4014544"/>
              <a:gd name="connsiteY25" fmla="*/ 4241053 h 5114806"/>
              <a:gd name="connsiteX26" fmla="*/ 3248954 w 4014544"/>
              <a:gd name="connsiteY26" fmla="*/ 4241053 h 5114806"/>
              <a:gd name="connsiteX27" fmla="*/ 3275356 w 4014544"/>
              <a:gd name="connsiteY27" fmla="*/ 4241053 h 5114806"/>
              <a:gd name="connsiteX28" fmla="*/ 3880516 w 4014544"/>
              <a:gd name="connsiteY28" fmla="*/ 4239018 h 5114806"/>
              <a:gd name="connsiteX29" fmla="*/ 4003373 w 4014544"/>
              <a:gd name="connsiteY29" fmla="*/ 4668534 h 5114806"/>
              <a:gd name="connsiteX30" fmla="*/ 3681501 w 4014544"/>
              <a:gd name="connsiteY30" fmla="*/ 4856379 h 5114806"/>
              <a:gd name="connsiteX31" fmla="*/ 3249967 w 4014544"/>
              <a:gd name="connsiteY31" fmla="*/ 4409606 h 5114806"/>
              <a:gd name="connsiteX32" fmla="*/ 2919981 w 4014544"/>
              <a:gd name="connsiteY32" fmla="*/ 4500995 h 5114806"/>
              <a:gd name="connsiteX33" fmla="*/ 2768686 w 4014544"/>
              <a:gd name="connsiteY33" fmla="*/ 5106164 h 5114806"/>
              <a:gd name="connsiteX34" fmla="*/ 2401127 w 4014544"/>
              <a:gd name="connsiteY34" fmla="*/ 5110225 h 5114806"/>
              <a:gd name="connsiteX35" fmla="*/ 2250846 w 4014544"/>
              <a:gd name="connsiteY35" fmla="*/ 4510131 h 5114806"/>
              <a:gd name="connsiteX36" fmla="*/ 1904606 w 4014544"/>
              <a:gd name="connsiteY36" fmla="*/ 4423824 h 5114806"/>
              <a:gd name="connsiteX37" fmla="*/ 1470033 w 4014544"/>
              <a:gd name="connsiteY37" fmla="*/ 4873637 h 5114806"/>
              <a:gd name="connsiteX38" fmla="*/ 1156283 w 4014544"/>
              <a:gd name="connsiteY38" fmla="*/ 4697976 h 5114806"/>
              <a:gd name="connsiteX39" fmla="*/ 1325848 w 4014544"/>
              <a:gd name="connsiteY39" fmla="*/ 4102955 h 5114806"/>
              <a:gd name="connsiteX40" fmla="*/ 1160344 w 4014544"/>
              <a:gd name="connsiteY40" fmla="*/ 3955731 h 5114806"/>
              <a:gd name="connsiteX41" fmla="*/ 1056779 w 4014544"/>
              <a:gd name="connsiteY41" fmla="*/ 3843013 h 5114806"/>
              <a:gd name="connsiteX42" fmla="*/ 455681 w 4014544"/>
              <a:gd name="connsiteY42" fmla="*/ 4014623 h 5114806"/>
              <a:gd name="connsiteX43" fmla="*/ 275958 w 4014544"/>
              <a:gd name="connsiteY43" fmla="*/ 3714069 h 5114806"/>
              <a:gd name="connsiteX44" fmla="*/ 719675 w 4014544"/>
              <a:gd name="connsiteY44" fmla="*/ 3284553 h 5114806"/>
              <a:gd name="connsiteX45" fmla="*/ 612049 w 4014544"/>
              <a:gd name="connsiteY45" fmla="*/ 2905815 h 5114806"/>
              <a:gd name="connsiteX46" fmla="*/ 7902 w 4014544"/>
              <a:gd name="connsiteY46" fmla="*/ 2754529 h 5114806"/>
              <a:gd name="connsiteX47" fmla="*/ 3841 w 4014544"/>
              <a:gd name="connsiteY47" fmla="*/ 2412341 h 5114806"/>
              <a:gd name="connsiteX48" fmla="*/ 602905 w 4014544"/>
              <a:gd name="connsiteY48" fmla="*/ 2262060 h 5114806"/>
              <a:gd name="connsiteX49" fmla="*/ 705456 w 4014544"/>
              <a:gd name="connsiteY49" fmla="*/ 1867077 h 5114806"/>
              <a:gd name="connsiteX50" fmla="*/ 258700 w 4014544"/>
              <a:gd name="connsiteY50" fmla="*/ 1435535 h 5114806"/>
              <a:gd name="connsiteX51" fmla="*/ 426230 w 4014544"/>
              <a:gd name="connsiteY51" fmla="*/ 1143104 h 5114806"/>
              <a:gd name="connsiteX52" fmla="*/ 1022255 w 4014544"/>
              <a:gd name="connsiteY52" fmla="*/ 1313691 h 5114806"/>
              <a:gd name="connsiteX53" fmla="*/ 1160344 w 4014544"/>
              <a:gd name="connsiteY53" fmla="*/ 1160370 h 5114806"/>
              <a:gd name="connsiteX54" fmla="*/ 1313665 w 4014544"/>
              <a:gd name="connsiteY54" fmla="*/ 1022272 h 5114806"/>
              <a:gd name="connsiteX55" fmla="*/ 1143086 w 4014544"/>
              <a:gd name="connsiteY55" fmla="*/ 426239 h 5114806"/>
              <a:gd name="connsiteX56" fmla="*/ 1435509 w 4014544"/>
              <a:gd name="connsiteY56" fmla="*/ 258700 h 5114806"/>
              <a:gd name="connsiteX57" fmla="*/ 1867042 w 4014544"/>
              <a:gd name="connsiteY57" fmla="*/ 705474 h 5114806"/>
              <a:gd name="connsiteX58" fmla="*/ 2262016 w 4014544"/>
              <a:gd name="connsiteY58" fmla="*/ 602923 h 5114806"/>
              <a:gd name="connsiteX59" fmla="*/ 2412289 w 4014544"/>
              <a:gd name="connsiteY59" fmla="*/ 3841 h 5114806"/>
              <a:gd name="connsiteX60" fmla="*/ 2583378 w 4014544"/>
              <a:gd name="connsiteY60" fmla="*/ 160 h 5114806"/>
              <a:gd name="connsiteX0" fmla="*/ 2583378 w 4014544"/>
              <a:gd name="connsiteY0" fmla="*/ 160 h 5114806"/>
              <a:gd name="connsiteX1" fmla="*/ 2754468 w 4014544"/>
              <a:gd name="connsiteY1" fmla="*/ 7902 h 5114806"/>
              <a:gd name="connsiteX2" fmla="*/ 2905762 w 4014544"/>
              <a:gd name="connsiteY2" fmla="*/ 612058 h 5114806"/>
              <a:gd name="connsiteX3" fmla="*/ 3284492 w 4014544"/>
              <a:gd name="connsiteY3" fmla="*/ 719692 h 5114806"/>
              <a:gd name="connsiteX4" fmla="*/ 3713990 w 4014544"/>
              <a:gd name="connsiteY4" fmla="*/ 275967 h 5114806"/>
              <a:gd name="connsiteX5" fmla="*/ 4014544 w 4014544"/>
              <a:gd name="connsiteY5" fmla="*/ 455689 h 5114806"/>
              <a:gd name="connsiteX6" fmla="*/ 3892700 w 4014544"/>
              <a:gd name="connsiteY6" fmla="*/ 882149 h 5114806"/>
              <a:gd name="connsiteX7" fmla="*/ 3275356 w 4014544"/>
              <a:gd name="connsiteY7" fmla="*/ 882149 h 5114806"/>
              <a:gd name="connsiteX8" fmla="*/ 3149170 w 4014544"/>
              <a:gd name="connsiteY8" fmla="*/ 833873 h 5114806"/>
              <a:gd name="connsiteX9" fmla="*/ 3115788 w 4014544"/>
              <a:gd name="connsiteY9" fmla="*/ 823869 h 5114806"/>
              <a:gd name="connsiteX10" fmla="*/ 3113672 w 4014544"/>
              <a:gd name="connsiteY10" fmla="*/ 822923 h 5114806"/>
              <a:gd name="connsiteX11" fmla="*/ 3056604 w 4014544"/>
              <a:gd name="connsiteY11" fmla="*/ 799706 h 5114806"/>
              <a:gd name="connsiteX12" fmla="*/ 3040982 w 4014544"/>
              <a:gd name="connsiteY12" fmla="*/ 794816 h 5114806"/>
              <a:gd name="connsiteX13" fmla="*/ 3022928 w 4014544"/>
              <a:gd name="connsiteY13" fmla="*/ 796040 h 5114806"/>
              <a:gd name="connsiteX14" fmla="*/ 3115788 w 4014544"/>
              <a:gd name="connsiteY14" fmla="*/ 823869 h 5114806"/>
              <a:gd name="connsiteX15" fmla="*/ 3175144 w 4014544"/>
              <a:gd name="connsiteY15" fmla="*/ 850400 h 5114806"/>
              <a:gd name="connsiteX16" fmla="*/ 3248954 w 4014544"/>
              <a:gd name="connsiteY16" fmla="*/ 882149 h 5114806"/>
              <a:gd name="connsiteX17" fmla="*/ 2559522 w 4014544"/>
              <a:gd name="connsiteY17" fmla="*/ 882149 h 5114806"/>
              <a:gd name="connsiteX18" fmla="*/ 1905628 w 4014544"/>
              <a:gd name="connsiteY18" fmla="*/ 1014150 h 5114806"/>
              <a:gd name="connsiteX19" fmla="*/ 1371543 w 4014544"/>
              <a:gd name="connsiteY19" fmla="*/ 1373595 h 5114806"/>
              <a:gd name="connsiteX20" fmla="*/ 1012098 w 4014544"/>
              <a:gd name="connsiteY20" fmla="*/ 1907689 h 5114806"/>
              <a:gd name="connsiteX21" fmla="*/ 880105 w 4014544"/>
              <a:gd name="connsiteY21" fmla="*/ 2561601 h 5114806"/>
              <a:gd name="connsiteX22" fmla="*/ 1012098 w 4014544"/>
              <a:gd name="connsiteY22" fmla="*/ 3215513 h 5114806"/>
              <a:gd name="connsiteX23" fmla="*/ 1371543 w 4014544"/>
              <a:gd name="connsiteY23" fmla="*/ 3749606 h 5114806"/>
              <a:gd name="connsiteX24" fmla="*/ 1905628 w 4014544"/>
              <a:gd name="connsiteY24" fmla="*/ 4109052 h 5114806"/>
              <a:gd name="connsiteX25" fmla="*/ 2559522 w 4014544"/>
              <a:gd name="connsiteY25" fmla="*/ 4241053 h 5114806"/>
              <a:gd name="connsiteX26" fmla="*/ 3248954 w 4014544"/>
              <a:gd name="connsiteY26" fmla="*/ 4241053 h 5114806"/>
              <a:gd name="connsiteX27" fmla="*/ 3880516 w 4014544"/>
              <a:gd name="connsiteY27" fmla="*/ 4239018 h 5114806"/>
              <a:gd name="connsiteX28" fmla="*/ 4003373 w 4014544"/>
              <a:gd name="connsiteY28" fmla="*/ 4668534 h 5114806"/>
              <a:gd name="connsiteX29" fmla="*/ 3681501 w 4014544"/>
              <a:gd name="connsiteY29" fmla="*/ 4856379 h 5114806"/>
              <a:gd name="connsiteX30" fmla="*/ 3249967 w 4014544"/>
              <a:gd name="connsiteY30" fmla="*/ 4409606 h 5114806"/>
              <a:gd name="connsiteX31" fmla="*/ 2919981 w 4014544"/>
              <a:gd name="connsiteY31" fmla="*/ 4500995 h 5114806"/>
              <a:gd name="connsiteX32" fmla="*/ 2768686 w 4014544"/>
              <a:gd name="connsiteY32" fmla="*/ 5106164 h 5114806"/>
              <a:gd name="connsiteX33" fmla="*/ 2401127 w 4014544"/>
              <a:gd name="connsiteY33" fmla="*/ 5110225 h 5114806"/>
              <a:gd name="connsiteX34" fmla="*/ 2250846 w 4014544"/>
              <a:gd name="connsiteY34" fmla="*/ 4510131 h 5114806"/>
              <a:gd name="connsiteX35" fmla="*/ 1904606 w 4014544"/>
              <a:gd name="connsiteY35" fmla="*/ 4423824 h 5114806"/>
              <a:gd name="connsiteX36" fmla="*/ 1470033 w 4014544"/>
              <a:gd name="connsiteY36" fmla="*/ 4873637 h 5114806"/>
              <a:gd name="connsiteX37" fmla="*/ 1156283 w 4014544"/>
              <a:gd name="connsiteY37" fmla="*/ 4697976 h 5114806"/>
              <a:gd name="connsiteX38" fmla="*/ 1325848 w 4014544"/>
              <a:gd name="connsiteY38" fmla="*/ 4102955 h 5114806"/>
              <a:gd name="connsiteX39" fmla="*/ 1160344 w 4014544"/>
              <a:gd name="connsiteY39" fmla="*/ 3955731 h 5114806"/>
              <a:gd name="connsiteX40" fmla="*/ 1056779 w 4014544"/>
              <a:gd name="connsiteY40" fmla="*/ 3843013 h 5114806"/>
              <a:gd name="connsiteX41" fmla="*/ 455681 w 4014544"/>
              <a:gd name="connsiteY41" fmla="*/ 4014623 h 5114806"/>
              <a:gd name="connsiteX42" fmla="*/ 275958 w 4014544"/>
              <a:gd name="connsiteY42" fmla="*/ 3714069 h 5114806"/>
              <a:gd name="connsiteX43" fmla="*/ 719675 w 4014544"/>
              <a:gd name="connsiteY43" fmla="*/ 3284553 h 5114806"/>
              <a:gd name="connsiteX44" fmla="*/ 612049 w 4014544"/>
              <a:gd name="connsiteY44" fmla="*/ 2905815 h 5114806"/>
              <a:gd name="connsiteX45" fmla="*/ 7902 w 4014544"/>
              <a:gd name="connsiteY45" fmla="*/ 2754529 h 5114806"/>
              <a:gd name="connsiteX46" fmla="*/ 3841 w 4014544"/>
              <a:gd name="connsiteY46" fmla="*/ 2412341 h 5114806"/>
              <a:gd name="connsiteX47" fmla="*/ 602905 w 4014544"/>
              <a:gd name="connsiteY47" fmla="*/ 2262060 h 5114806"/>
              <a:gd name="connsiteX48" fmla="*/ 705456 w 4014544"/>
              <a:gd name="connsiteY48" fmla="*/ 1867077 h 5114806"/>
              <a:gd name="connsiteX49" fmla="*/ 258700 w 4014544"/>
              <a:gd name="connsiteY49" fmla="*/ 1435535 h 5114806"/>
              <a:gd name="connsiteX50" fmla="*/ 426230 w 4014544"/>
              <a:gd name="connsiteY50" fmla="*/ 1143104 h 5114806"/>
              <a:gd name="connsiteX51" fmla="*/ 1022255 w 4014544"/>
              <a:gd name="connsiteY51" fmla="*/ 1313691 h 5114806"/>
              <a:gd name="connsiteX52" fmla="*/ 1160344 w 4014544"/>
              <a:gd name="connsiteY52" fmla="*/ 1160370 h 5114806"/>
              <a:gd name="connsiteX53" fmla="*/ 1313665 w 4014544"/>
              <a:gd name="connsiteY53" fmla="*/ 1022272 h 5114806"/>
              <a:gd name="connsiteX54" fmla="*/ 1143086 w 4014544"/>
              <a:gd name="connsiteY54" fmla="*/ 426239 h 5114806"/>
              <a:gd name="connsiteX55" fmla="*/ 1435509 w 4014544"/>
              <a:gd name="connsiteY55" fmla="*/ 258700 h 5114806"/>
              <a:gd name="connsiteX56" fmla="*/ 1867042 w 4014544"/>
              <a:gd name="connsiteY56" fmla="*/ 705474 h 5114806"/>
              <a:gd name="connsiteX57" fmla="*/ 2262016 w 4014544"/>
              <a:gd name="connsiteY57" fmla="*/ 602923 h 5114806"/>
              <a:gd name="connsiteX58" fmla="*/ 2412289 w 4014544"/>
              <a:gd name="connsiteY58" fmla="*/ 3841 h 5114806"/>
              <a:gd name="connsiteX59" fmla="*/ 2583378 w 4014544"/>
              <a:gd name="connsiteY59" fmla="*/ 160 h 5114806"/>
              <a:gd name="connsiteX0" fmla="*/ 2583378 w 4014544"/>
              <a:gd name="connsiteY0" fmla="*/ 160 h 5114806"/>
              <a:gd name="connsiteX1" fmla="*/ 2754468 w 4014544"/>
              <a:gd name="connsiteY1" fmla="*/ 7902 h 5114806"/>
              <a:gd name="connsiteX2" fmla="*/ 2905762 w 4014544"/>
              <a:gd name="connsiteY2" fmla="*/ 612058 h 5114806"/>
              <a:gd name="connsiteX3" fmla="*/ 3284492 w 4014544"/>
              <a:gd name="connsiteY3" fmla="*/ 719692 h 5114806"/>
              <a:gd name="connsiteX4" fmla="*/ 3713990 w 4014544"/>
              <a:gd name="connsiteY4" fmla="*/ 275967 h 5114806"/>
              <a:gd name="connsiteX5" fmla="*/ 4014544 w 4014544"/>
              <a:gd name="connsiteY5" fmla="*/ 455689 h 5114806"/>
              <a:gd name="connsiteX6" fmla="*/ 3892700 w 4014544"/>
              <a:gd name="connsiteY6" fmla="*/ 882149 h 5114806"/>
              <a:gd name="connsiteX7" fmla="*/ 3275356 w 4014544"/>
              <a:gd name="connsiteY7" fmla="*/ 882149 h 5114806"/>
              <a:gd name="connsiteX8" fmla="*/ 3149170 w 4014544"/>
              <a:gd name="connsiteY8" fmla="*/ 833873 h 5114806"/>
              <a:gd name="connsiteX9" fmla="*/ 3115788 w 4014544"/>
              <a:gd name="connsiteY9" fmla="*/ 823869 h 5114806"/>
              <a:gd name="connsiteX10" fmla="*/ 3113672 w 4014544"/>
              <a:gd name="connsiteY10" fmla="*/ 822923 h 5114806"/>
              <a:gd name="connsiteX11" fmla="*/ 3056604 w 4014544"/>
              <a:gd name="connsiteY11" fmla="*/ 799706 h 5114806"/>
              <a:gd name="connsiteX12" fmla="*/ 3040982 w 4014544"/>
              <a:gd name="connsiteY12" fmla="*/ 794816 h 5114806"/>
              <a:gd name="connsiteX13" fmla="*/ 3022928 w 4014544"/>
              <a:gd name="connsiteY13" fmla="*/ 796040 h 5114806"/>
              <a:gd name="connsiteX14" fmla="*/ 3115788 w 4014544"/>
              <a:gd name="connsiteY14" fmla="*/ 823869 h 5114806"/>
              <a:gd name="connsiteX15" fmla="*/ 3175144 w 4014544"/>
              <a:gd name="connsiteY15" fmla="*/ 850400 h 5114806"/>
              <a:gd name="connsiteX16" fmla="*/ 3248954 w 4014544"/>
              <a:gd name="connsiteY16" fmla="*/ 882149 h 5114806"/>
              <a:gd name="connsiteX17" fmla="*/ 2559522 w 4014544"/>
              <a:gd name="connsiteY17" fmla="*/ 882149 h 5114806"/>
              <a:gd name="connsiteX18" fmla="*/ 1905628 w 4014544"/>
              <a:gd name="connsiteY18" fmla="*/ 1014150 h 5114806"/>
              <a:gd name="connsiteX19" fmla="*/ 1371543 w 4014544"/>
              <a:gd name="connsiteY19" fmla="*/ 1373595 h 5114806"/>
              <a:gd name="connsiteX20" fmla="*/ 1012098 w 4014544"/>
              <a:gd name="connsiteY20" fmla="*/ 1907689 h 5114806"/>
              <a:gd name="connsiteX21" fmla="*/ 880105 w 4014544"/>
              <a:gd name="connsiteY21" fmla="*/ 2561601 h 5114806"/>
              <a:gd name="connsiteX22" fmla="*/ 1012098 w 4014544"/>
              <a:gd name="connsiteY22" fmla="*/ 3215513 h 5114806"/>
              <a:gd name="connsiteX23" fmla="*/ 1371543 w 4014544"/>
              <a:gd name="connsiteY23" fmla="*/ 3749606 h 5114806"/>
              <a:gd name="connsiteX24" fmla="*/ 1905628 w 4014544"/>
              <a:gd name="connsiteY24" fmla="*/ 4109052 h 5114806"/>
              <a:gd name="connsiteX25" fmla="*/ 2559522 w 4014544"/>
              <a:gd name="connsiteY25" fmla="*/ 4241053 h 5114806"/>
              <a:gd name="connsiteX26" fmla="*/ 3880516 w 4014544"/>
              <a:gd name="connsiteY26" fmla="*/ 4239018 h 5114806"/>
              <a:gd name="connsiteX27" fmla="*/ 4003373 w 4014544"/>
              <a:gd name="connsiteY27" fmla="*/ 4668534 h 5114806"/>
              <a:gd name="connsiteX28" fmla="*/ 3681501 w 4014544"/>
              <a:gd name="connsiteY28" fmla="*/ 4856379 h 5114806"/>
              <a:gd name="connsiteX29" fmla="*/ 3249967 w 4014544"/>
              <a:gd name="connsiteY29" fmla="*/ 4409606 h 5114806"/>
              <a:gd name="connsiteX30" fmla="*/ 2919981 w 4014544"/>
              <a:gd name="connsiteY30" fmla="*/ 4500995 h 5114806"/>
              <a:gd name="connsiteX31" fmla="*/ 2768686 w 4014544"/>
              <a:gd name="connsiteY31" fmla="*/ 5106164 h 5114806"/>
              <a:gd name="connsiteX32" fmla="*/ 2401127 w 4014544"/>
              <a:gd name="connsiteY32" fmla="*/ 5110225 h 5114806"/>
              <a:gd name="connsiteX33" fmla="*/ 2250846 w 4014544"/>
              <a:gd name="connsiteY33" fmla="*/ 4510131 h 5114806"/>
              <a:gd name="connsiteX34" fmla="*/ 1904606 w 4014544"/>
              <a:gd name="connsiteY34" fmla="*/ 4423824 h 5114806"/>
              <a:gd name="connsiteX35" fmla="*/ 1470033 w 4014544"/>
              <a:gd name="connsiteY35" fmla="*/ 4873637 h 5114806"/>
              <a:gd name="connsiteX36" fmla="*/ 1156283 w 4014544"/>
              <a:gd name="connsiteY36" fmla="*/ 4697976 h 5114806"/>
              <a:gd name="connsiteX37" fmla="*/ 1325848 w 4014544"/>
              <a:gd name="connsiteY37" fmla="*/ 4102955 h 5114806"/>
              <a:gd name="connsiteX38" fmla="*/ 1160344 w 4014544"/>
              <a:gd name="connsiteY38" fmla="*/ 3955731 h 5114806"/>
              <a:gd name="connsiteX39" fmla="*/ 1056779 w 4014544"/>
              <a:gd name="connsiteY39" fmla="*/ 3843013 h 5114806"/>
              <a:gd name="connsiteX40" fmla="*/ 455681 w 4014544"/>
              <a:gd name="connsiteY40" fmla="*/ 4014623 h 5114806"/>
              <a:gd name="connsiteX41" fmla="*/ 275958 w 4014544"/>
              <a:gd name="connsiteY41" fmla="*/ 3714069 h 5114806"/>
              <a:gd name="connsiteX42" fmla="*/ 719675 w 4014544"/>
              <a:gd name="connsiteY42" fmla="*/ 3284553 h 5114806"/>
              <a:gd name="connsiteX43" fmla="*/ 612049 w 4014544"/>
              <a:gd name="connsiteY43" fmla="*/ 2905815 h 5114806"/>
              <a:gd name="connsiteX44" fmla="*/ 7902 w 4014544"/>
              <a:gd name="connsiteY44" fmla="*/ 2754529 h 5114806"/>
              <a:gd name="connsiteX45" fmla="*/ 3841 w 4014544"/>
              <a:gd name="connsiteY45" fmla="*/ 2412341 h 5114806"/>
              <a:gd name="connsiteX46" fmla="*/ 602905 w 4014544"/>
              <a:gd name="connsiteY46" fmla="*/ 2262060 h 5114806"/>
              <a:gd name="connsiteX47" fmla="*/ 705456 w 4014544"/>
              <a:gd name="connsiteY47" fmla="*/ 1867077 h 5114806"/>
              <a:gd name="connsiteX48" fmla="*/ 258700 w 4014544"/>
              <a:gd name="connsiteY48" fmla="*/ 1435535 h 5114806"/>
              <a:gd name="connsiteX49" fmla="*/ 426230 w 4014544"/>
              <a:gd name="connsiteY49" fmla="*/ 1143104 h 5114806"/>
              <a:gd name="connsiteX50" fmla="*/ 1022255 w 4014544"/>
              <a:gd name="connsiteY50" fmla="*/ 1313691 h 5114806"/>
              <a:gd name="connsiteX51" fmla="*/ 1160344 w 4014544"/>
              <a:gd name="connsiteY51" fmla="*/ 1160370 h 5114806"/>
              <a:gd name="connsiteX52" fmla="*/ 1313665 w 4014544"/>
              <a:gd name="connsiteY52" fmla="*/ 1022272 h 5114806"/>
              <a:gd name="connsiteX53" fmla="*/ 1143086 w 4014544"/>
              <a:gd name="connsiteY53" fmla="*/ 426239 h 5114806"/>
              <a:gd name="connsiteX54" fmla="*/ 1435509 w 4014544"/>
              <a:gd name="connsiteY54" fmla="*/ 258700 h 5114806"/>
              <a:gd name="connsiteX55" fmla="*/ 1867042 w 4014544"/>
              <a:gd name="connsiteY55" fmla="*/ 705474 h 5114806"/>
              <a:gd name="connsiteX56" fmla="*/ 2262016 w 4014544"/>
              <a:gd name="connsiteY56" fmla="*/ 602923 h 5114806"/>
              <a:gd name="connsiteX57" fmla="*/ 2412289 w 4014544"/>
              <a:gd name="connsiteY57" fmla="*/ 3841 h 5114806"/>
              <a:gd name="connsiteX58" fmla="*/ 2583378 w 4014544"/>
              <a:gd name="connsiteY58" fmla="*/ 160 h 5114806"/>
              <a:gd name="connsiteX0" fmla="*/ 2583378 w 4014544"/>
              <a:gd name="connsiteY0" fmla="*/ 160 h 5114806"/>
              <a:gd name="connsiteX1" fmla="*/ 2754468 w 4014544"/>
              <a:gd name="connsiteY1" fmla="*/ 7902 h 5114806"/>
              <a:gd name="connsiteX2" fmla="*/ 2905762 w 4014544"/>
              <a:gd name="connsiteY2" fmla="*/ 612058 h 5114806"/>
              <a:gd name="connsiteX3" fmla="*/ 3284492 w 4014544"/>
              <a:gd name="connsiteY3" fmla="*/ 719692 h 5114806"/>
              <a:gd name="connsiteX4" fmla="*/ 3713990 w 4014544"/>
              <a:gd name="connsiteY4" fmla="*/ 275967 h 5114806"/>
              <a:gd name="connsiteX5" fmla="*/ 4014544 w 4014544"/>
              <a:gd name="connsiteY5" fmla="*/ 455689 h 5114806"/>
              <a:gd name="connsiteX6" fmla="*/ 3892700 w 4014544"/>
              <a:gd name="connsiteY6" fmla="*/ 882149 h 5114806"/>
              <a:gd name="connsiteX7" fmla="*/ 3275356 w 4014544"/>
              <a:gd name="connsiteY7" fmla="*/ 882149 h 5114806"/>
              <a:gd name="connsiteX8" fmla="*/ 3149170 w 4014544"/>
              <a:gd name="connsiteY8" fmla="*/ 833873 h 5114806"/>
              <a:gd name="connsiteX9" fmla="*/ 3115788 w 4014544"/>
              <a:gd name="connsiteY9" fmla="*/ 823869 h 5114806"/>
              <a:gd name="connsiteX10" fmla="*/ 3113672 w 4014544"/>
              <a:gd name="connsiteY10" fmla="*/ 822923 h 5114806"/>
              <a:gd name="connsiteX11" fmla="*/ 3056604 w 4014544"/>
              <a:gd name="connsiteY11" fmla="*/ 799706 h 5114806"/>
              <a:gd name="connsiteX12" fmla="*/ 3040982 w 4014544"/>
              <a:gd name="connsiteY12" fmla="*/ 794816 h 5114806"/>
              <a:gd name="connsiteX13" fmla="*/ 3115788 w 4014544"/>
              <a:gd name="connsiteY13" fmla="*/ 823869 h 5114806"/>
              <a:gd name="connsiteX14" fmla="*/ 3175144 w 4014544"/>
              <a:gd name="connsiteY14" fmla="*/ 850400 h 5114806"/>
              <a:gd name="connsiteX15" fmla="*/ 3248954 w 4014544"/>
              <a:gd name="connsiteY15" fmla="*/ 882149 h 5114806"/>
              <a:gd name="connsiteX16" fmla="*/ 2559522 w 4014544"/>
              <a:gd name="connsiteY16" fmla="*/ 882149 h 5114806"/>
              <a:gd name="connsiteX17" fmla="*/ 1905628 w 4014544"/>
              <a:gd name="connsiteY17" fmla="*/ 1014150 h 5114806"/>
              <a:gd name="connsiteX18" fmla="*/ 1371543 w 4014544"/>
              <a:gd name="connsiteY18" fmla="*/ 1373595 h 5114806"/>
              <a:gd name="connsiteX19" fmla="*/ 1012098 w 4014544"/>
              <a:gd name="connsiteY19" fmla="*/ 1907689 h 5114806"/>
              <a:gd name="connsiteX20" fmla="*/ 880105 w 4014544"/>
              <a:gd name="connsiteY20" fmla="*/ 2561601 h 5114806"/>
              <a:gd name="connsiteX21" fmla="*/ 1012098 w 4014544"/>
              <a:gd name="connsiteY21" fmla="*/ 3215513 h 5114806"/>
              <a:gd name="connsiteX22" fmla="*/ 1371543 w 4014544"/>
              <a:gd name="connsiteY22" fmla="*/ 3749606 h 5114806"/>
              <a:gd name="connsiteX23" fmla="*/ 1905628 w 4014544"/>
              <a:gd name="connsiteY23" fmla="*/ 4109052 h 5114806"/>
              <a:gd name="connsiteX24" fmla="*/ 2559522 w 4014544"/>
              <a:gd name="connsiteY24" fmla="*/ 4241053 h 5114806"/>
              <a:gd name="connsiteX25" fmla="*/ 3880516 w 4014544"/>
              <a:gd name="connsiteY25" fmla="*/ 4239018 h 5114806"/>
              <a:gd name="connsiteX26" fmla="*/ 4003373 w 4014544"/>
              <a:gd name="connsiteY26" fmla="*/ 4668534 h 5114806"/>
              <a:gd name="connsiteX27" fmla="*/ 3681501 w 4014544"/>
              <a:gd name="connsiteY27" fmla="*/ 4856379 h 5114806"/>
              <a:gd name="connsiteX28" fmla="*/ 3249967 w 4014544"/>
              <a:gd name="connsiteY28" fmla="*/ 4409606 h 5114806"/>
              <a:gd name="connsiteX29" fmla="*/ 2919981 w 4014544"/>
              <a:gd name="connsiteY29" fmla="*/ 4500995 h 5114806"/>
              <a:gd name="connsiteX30" fmla="*/ 2768686 w 4014544"/>
              <a:gd name="connsiteY30" fmla="*/ 5106164 h 5114806"/>
              <a:gd name="connsiteX31" fmla="*/ 2401127 w 4014544"/>
              <a:gd name="connsiteY31" fmla="*/ 5110225 h 5114806"/>
              <a:gd name="connsiteX32" fmla="*/ 2250846 w 4014544"/>
              <a:gd name="connsiteY32" fmla="*/ 4510131 h 5114806"/>
              <a:gd name="connsiteX33" fmla="*/ 1904606 w 4014544"/>
              <a:gd name="connsiteY33" fmla="*/ 4423824 h 5114806"/>
              <a:gd name="connsiteX34" fmla="*/ 1470033 w 4014544"/>
              <a:gd name="connsiteY34" fmla="*/ 4873637 h 5114806"/>
              <a:gd name="connsiteX35" fmla="*/ 1156283 w 4014544"/>
              <a:gd name="connsiteY35" fmla="*/ 4697976 h 5114806"/>
              <a:gd name="connsiteX36" fmla="*/ 1325848 w 4014544"/>
              <a:gd name="connsiteY36" fmla="*/ 4102955 h 5114806"/>
              <a:gd name="connsiteX37" fmla="*/ 1160344 w 4014544"/>
              <a:gd name="connsiteY37" fmla="*/ 3955731 h 5114806"/>
              <a:gd name="connsiteX38" fmla="*/ 1056779 w 4014544"/>
              <a:gd name="connsiteY38" fmla="*/ 3843013 h 5114806"/>
              <a:gd name="connsiteX39" fmla="*/ 455681 w 4014544"/>
              <a:gd name="connsiteY39" fmla="*/ 4014623 h 5114806"/>
              <a:gd name="connsiteX40" fmla="*/ 275958 w 4014544"/>
              <a:gd name="connsiteY40" fmla="*/ 3714069 h 5114806"/>
              <a:gd name="connsiteX41" fmla="*/ 719675 w 4014544"/>
              <a:gd name="connsiteY41" fmla="*/ 3284553 h 5114806"/>
              <a:gd name="connsiteX42" fmla="*/ 612049 w 4014544"/>
              <a:gd name="connsiteY42" fmla="*/ 2905815 h 5114806"/>
              <a:gd name="connsiteX43" fmla="*/ 7902 w 4014544"/>
              <a:gd name="connsiteY43" fmla="*/ 2754529 h 5114806"/>
              <a:gd name="connsiteX44" fmla="*/ 3841 w 4014544"/>
              <a:gd name="connsiteY44" fmla="*/ 2412341 h 5114806"/>
              <a:gd name="connsiteX45" fmla="*/ 602905 w 4014544"/>
              <a:gd name="connsiteY45" fmla="*/ 2262060 h 5114806"/>
              <a:gd name="connsiteX46" fmla="*/ 705456 w 4014544"/>
              <a:gd name="connsiteY46" fmla="*/ 1867077 h 5114806"/>
              <a:gd name="connsiteX47" fmla="*/ 258700 w 4014544"/>
              <a:gd name="connsiteY47" fmla="*/ 1435535 h 5114806"/>
              <a:gd name="connsiteX48" fmla="*/ 426230 w 4014544"/>
              <a:gd name="connsiteY48" fmla="*/ 1143104 h 5114806"/>
              <a:gd name="connsiteX49" fmla="*/ 1022255 w 4014544"/>
              <a:gd name="connsiteY49" fmla="*/ 1313691 h 5114806"/>
              <a:gd name="connsiteX50" fmla="*/ 1160344 w 4014544"/>
              <a:gd name="connsiteY50" fmla="*/ 1160370 h 5114806"/>
              <a:gd name="connsiteX51" fmla="*/ 1313665 w 4014544"/>
              <a:gd name="connsiteY51" fmla="*/ 1022272 h 5114806"/>
              <a:gd name="connsiteX52" fmla="*/ 1143086 w 4014544"/>
              <a:gd name="connsiteY52" fmla="*/ 426239 h 5114806"/>
              <a:gd name="connsiteX53" fmla="*/ 1435509 w 4014544"/>
              <a:gd name="connsiteY53" fmla="*/ 258700 h 5114806"/>
              <a:gd name="connsiteX54" fmla="*/ 1867042 w 4014544"/>
              <a:gd name="connsiteY54" fmla="*/ 705474 h 5114806"/>
              <a:gd name="connsiteX55" fmla="*/ 2262016 w 4014544"/>
              <a:gd name="connsiteY55" fmla="*/ 602923 h 5114806"/>
              <a:gd name="connsiteX56" fmla="*/ 2412289 w 4014544"/>
              <a:gd name="connsiteY56" fmla="*/ 3841 h 5114806"/>
              <a:gd name="connsiteX57" fmla="*/ 2583378 w 4014544"/>
              <a:gd name="connsiteY57" fmla="*/ 160 h 5114806"/>
              <a:gd name="connsiteX0" fmla="*/ 2583378 w 4014544"/>
              <a:gd name="connsiteY0" fmla="*/ 160 h 5114806"/>
              <a:gd name="connsiteX1" fmla="*/ 2754468 w 4014544"/>
              <a:gd name="connsiteY1" fmla="*/ 7902 h 5114806"/>
              <a:gd name="connsiteX2" fmla="*/ 2905762 w 4014544"/>
              <a:gd name="connsiteY2" fmla="*/ 612058 h 5114806"/>
              <a:gd name="connsiteX3" fmla="*/ 3284492 w 4014544"/>
              <a:gd name="connsiteY3" fmla="*/ 719692 h 5114806"/>
              <a:gd name="connsiteX4" fmla="*/ 3713990 w 4014544"/>
              <a:gd name="connsiteY4" fmla="*/ 275967 h 5114806"/>
              <a:gd name="connsiteX5" fmla="*/ 4014544 w 4014544"/>
              <a:gd name="connsiteY5" fmla="*/ 455689 h 5114806"/>
              <a:gd name="connsiteX6" fmla="*/ 3892700 w 4014544"/>
              <a:gd name="connsiteY6" fmla="*/ 882149 h 5114806"/>
              <a:gd name="connsiteX7" fmla="*/ 3275356 w 4014544"/>
              <a:gd name="connsiteY7" fmla="*/ 882149 h 5114806"/>
              <a:gd name="connsiteX8" fmla="*/ 3149170 w 4014544"/>
              <a:gd name="connsiteY8" fmla="*/ 833873 h 5114806"/>
              <a:gd name="connsiteX9" fmla="*/ 3115788 w 4014544"/>
              <a:gd name="connsiteY9" fmla="*/ 823869 h 5114806"/>
              <a:gd name="connsiteX10" fmla="*/ 3113672 w 4014544"/>
              <a:gd name="connsiteY10" fmla="*/ 822923 h 5114806"/>
              <a:gd name="connsiteX11" fmla="*/ 3056604 w 4014544"/>
              <a:gd name="connsiteY11" fmla="*/ 799706 h 5114806"/>
              <a:gd name="connsiteX12" fmla="*/ 3115788 w 4014544"/>
              <a:gd name="connsiteY12" fmla="*/ 823869 h 5114806"/>
              <a:gd name="connsiteX13" fmla="*/ 3175144 w 4014544"/>
              <a:gd name="connsiteY13" fmla="*/ 850400 h 5114806"/>
              <a:gd name="connsiteX14" fmla="*/ 3248954 w 4014544"/>
              <a:gd name="connsiteY14" fmla="*/ 882149 h 5114806"/>
              <a:gd name="connsiteX15" fmla="*/ 2559522 w 4014544"/>
              <a:gd name="connsiteY15" fmla="*/ 882149 h 5114806"/>
              <a:gd name="connsiteX16" fmla="*/ 1905628 w 4014544"/>
              <a:gd name="connsiteY16" fmla="*/ 1014150 h 5114806"/>
              <a:gd name="connsiteX17" fmla="*/ 1371543 w 4014544"/>
              <a:gd name="connsiteY17" fmla="*/ 1373595 h 5114806"/>
              <a:gd name="connsiteX18" fmla="*/ 1012098 w 4014544"/>
              <a:gd name="connsiteY18" fmla="*/ 1907689 h 5114806"/>
              <a:gd name="connsiteX19" fmla="*/ 880105 w 4014544"/>
              <a:gd name="connsiteY19" fmla="*/ 2561601 h 5114806"/>
              <a:gd name="connsiteX20" fmla="*/ 1012098 w 4014544"/>
              <a:gd name="connsiteY20" fmla="*/ 3215513 h 5114806"/>
              <a:gd name="connsiteX21" fmla="*/ 1371543 w 4014544"/>
              <a:gd name="connsiteY21" fmla="*/ 3749606 h 5114806"/>
              <a:gd name="connsiteX22" fmla="*/ 1905628 w 4014544"/>
              <a:gd name="connsiteY22" fmla="*/ 4109052 h 5114806"/>
              <a:gd name="connsiteX23" fmla="*/ 2559522 w 4014544"/>
              <a:gd name="connsiteY23" fmla="*/ 4241053 h 5114806"/>
              <a:gd name="connsiteX24" fmla="*/ 3880516 w 4014544"/>
              <a:gd name="connsiteY24" fmla="*/ 4239018 h 5114806"/>
              <a:gd name="connsiteX25" fmla="*/ 4003373 w 4014544"/>
              <a:gd name="connsiteY25" fmla="*/ 4668534 h 5114806"/>
              <a:gd name="connsiteX26" fmla="*/ 3681501 w 4014544"/>
              <a:gd name="connsiteY26" fmla="*/ 4856379 h 5114806"/>
              <a:gd name="connsiteX27" fmla="*/ 3249967 w 4014544"/>
              <a:gd name="connsiteY27" fmla="*/ 4409606 h 5114806"/>
              <a:gd name="connsiteX28" fmla="*/ 2919981 w 4014544"/>
              <a:gd name="connsiteY28" fmla="*/ 4500995 h 5114806"/>
              <a:gd name="connsiteX29" fmla="*/ 2768686 w 4014544"/>
              <a:gd name="connsiteY29" fmla="*/ 5106164 h 5114806"/>
              <a:gd name="connsiteX30" fmla="*/ 2401127 w 4014544"/>
              <a:gd name="connsiteY30" fmla="*/ 5110225 h 5114806"/>
              <a:gd name="connsiteX31" fmla="*/ 2250846 w 4014544"/>
              <a:gd name="connsiteY31" fmla="*/ 4510131 h 5114806"/>
              <a:gd name="connsiteX32" fmla="*/ 1904606 w 4014544"/>
              <a:gd name="connsiteY32" fmla="*/ 4423824 h 5114806"/>
              <a:gd name="connsiteX33" fmla="*/ 1470033 w 4014544"/>
              <a:gd name="connsiteY33" fmla="*/ 4873637 h 5114806"/>
              <a:gd name="connsiteX34" fmla="*/ 1156283 w 4014544"/>
              <a:gd name="connsiteY34" fmla="*/ 4697976 h 5114806"/>
              <a:gd name="connsiteX35" fmla="*/ 1325848 w 4014544"/>
              <a:gd name="connsiteY35" fmla="*/ 4102955 h 5114806"/>
              <a:gd name="connsiteX36" fmla="*/ 1160344 w 4014544"/>
              <a:gd name="connsiteY36" fmla="*/ 3955731 h 5114806"/>
              <a:gd name="connsiteX37" fmla="*/ 1056779 w 4014544"/>
              <a:gd name="connsiteY37" fmla="*/ 3843013 h 5114806"/>
              <a:gd name="connsiteX38" fmla="*/ 455681 w 4014544"/>
              <a:gd name="connsiteY38" fmla="*/ 4014623 h 5114806"/>
              <a:gd name="connsiteX39" fmla="*/ 275958 w 4014544"/>
              <a:gd name="connsiteY39" fmla="*/ 3714069 h 5114806"/>
              <a:gd name="connsiteX40" fmla="*/ 719675 w 4014544"/>
              <a:gd name="connsiteY40" fmla="*/ 3284553 h 5114806"/>
              <a:gd name="connsiteX41" fmla="*/ 612049 w 4014544"/>
              <a:gd name="connsiteY41" fmla="*/ 2905815 h 5114806"/>
              <a:gd name="connsiteX42" fmla="*/ 7902 w 4014544"/>
              <a:gd name="connsiteY42" fmla="*/ 2754529 h 5114806"/>
              <a:gd name="connsiteX43" fmla="*/ 3841 w 4014544"/>
              <a:gd name="connsiteY43" fmla="*/ 2412341 h 5114806"/>
              <a:gd name="connsiteX44" fmla="*/ 602905 w 4014544"/>
              <a:gd name="connsiteY44" fmla="*/ 2262060 h 5114806"/>
              <a:gd name="connsiteX45" fmla="*/ 705456 w 4014544"/>
              <a:gd name="connsiteY45" fmla="*/ 1867077 h 5114806"/>
              <a:gd name="connsiteX46" fmla="*/ 258700 w 4014544"/>
              <a:gd name="connsiteY46" fmla="*/ 1435535 h 5114806"/>
              <a:gd name="connsiteX47" fmla="*/ 426230 w 4014544"/>
              <a:gd name="connsiteY47" fmla="*/ 1143104 h 5114806"/>
              <a:gd name="connsiteX48" fmla="*/ 1022255 w 4014544"/>
              <a:gd name="connsiteY48" fmla="*/ 1313691 h 5114806"/>
              <a:gd name="connsiteX49" fmla="*/ 1160344 w 4014544"/>
              <a:gd name="connsiteY49" fmla="*/ 1160370 h 5114806"/>
              <a:gd name="connsiteX50" fmla="*/ 1313665 w 4014544"/>
              <a:gd name="connsiteY50" fmla="*/ 1022272 h 5114806"/>
              <a:gd name="connsiteX51" fmla="*/ 1143086 w 4014544"/>
              <a:gd name="connsiteY51" fmla="*/ 426239 h 5114806"/>
              <a:gd name="connsiteX52" fmla="*/ 1435509 w 4014544"/>
              <a:gd name="connsiteY52" fmla="*/ 258700 h 5114806"/>
              <a:gd name="connsiteX53" fmla="*/ 1867042 w 4014544"/>
              <a:gd name="connsiteY53" fmla="*/ 705474 h 5114806"/>
              <a:gd name="connsiteX54" fmla="*/ 2262016 w 4014544"/>
              <a:gd name="connsiteY54" fmla="*/ 602923 h 5114806"/>
              <a:gd name="connsiteX55" fmla="*/ 2412289 w 4014544"/>
              <a:gd name="connsiteY55" fmla="*/ 3841 h 5114806"/>
              <a:gd name="connsiteX56" fmla="*/ 2583378 w 4014544"/>
              <a:gd name="connsiteY56" fmla="*/ 160 h 5114806"/>
              <a:gd name="connsiteX0" fmla="*/ 2583378 w 4014544"/>
              <a:gd name="connsiteY0" fmla="*/ 160 h 5114806"/>
              <a:gd name="connsiteX1" fmla="*/ 2754468 w 4014544"/>
              <a:gd name="connsiteY1" fmla="*/ 7902 h 5114806"/>
              <a:gd name="connsiteX2" fmla="*/ 2905762 w 4014544"/>
              <a:gd name="connsiteY2" fmla="*/ 612058 h 5114806"/>
              <a:gd name="connsiteX3" fmla="*/ 3284492 w 4014544"/>
              <a:gd name="connsiteY3" fmla="*/ 719692 h 5114806"/>
              <a:gd name="connsiteX4" fmla="*/ 3713990 w 4014544"/>
              <a:gd name="connsiteY4" fmla="*/ 275967 h 5114806"/>
              <a:gd name="connsiteX5" fmla="*/ 4014544 w 4014544"/>
              <a:gd name="connsiteY5" fmla="*/ 455689 h 5114806"/>
              <a:gd name="connsiteX6" fmla="*/ 3892700 w 4014544"/>
              <a:gd name="connsiteY6" fmla="*/ 882149 h 5114806"/>
              <a:gd name="connsiteX7" fmla="*/ 3275356 w 4014544"/>
              <a:gd name="connsiteY7" fmla="*/ 882149 h 5114806"/>
              <a:gd name="connsiteX8" fmla="*/ 3149170 w 4014544"/>
              <a:gd name="connsiteY8" fmla="*/ 833873 h 5114806"/>
              <a:gd name="connsiteX9" fmla="*/ 3115788 w 4014544"/>
              <a:gd name="connsiteY9" fmla="*/ 823869 h 5114806"/>
              <a:gd name="connsiteX10" fmla="*/ 3113672 w 4014544"/>
              <a:gd name="connsiteY10" fmla="*/ 822923 h 5114806"/>
              <a:gd name="connsiteX11" fmla="*/ 3115788 w 4014544"/>
              <a:gd name="connsiteY11" fmla="*/ 823869 h 5114806"/>
              <a:gd name="connsiteX12" fmla="*/ 3175144 w 4014544"/>
              <a:gd name="connsiteY12" fmla="*/ 850400 h 5114806"/>
              <a:gd name="connsiteX13" fmla="*/ 3248954 w 4014544"/>
              <a:gd name="connsiteY13" fmla="*/ 882149 h 5114806"/>
              <a:gd name="connsiteX14" fmla="*/ 2559522 w 4014544"/>
              <a:gd name="connsiteY14" fmla="*/ 882149 h 5114806"/>
              <a:gd name="connsiteX15" fmla="*/ 1905628 w 4014544"/>
              <a:gd name="connsiteY15" fmla="*/ 1014150 h 5114806"/>
              <a:gd name="connsiteX16" fmla="*/ 1371543 w 4014544"/>
              <a:gd name="connsiteY16" fmla="*/ 1373595 h 5114806"/>
              <a:gd name="connsiteX17" fmla="*/ 1012098 w 4014544"/>
              <a:gd name="connsiteY17" fmla="*/ 1907689 h 5114806"/>
              <a:gd name="connsiteX18" fmla="*/ 880105 w 4014544"/>
              <a:gd name="connsiteY18" fmla="*/ 2561601 h 5114806"/>
              <a:gd name="connsiteX19" fmla="*/ 1012098 w 4014544"/>
              <a:gd name="connsiteY19" fmla="*/ 3215513 h 5114806"/>
              <a:gd name="connsiteX20" fmla="*/ 1371543 w 4014544"/>
              <a:gd name="connsiteY20" fmla="*/ 3749606 h 5114806"/>
              <a:gd name="connsiteX21" fmla="*/ 1905628 w 4014544"/>
              <a:gd name="connsiteY21" fmla="*/ 4109052 h 5114806"/>
              <a:gd name="connsiteX22" fmla="*/ 2559522 w 4014544"/>
              <a:gd name="connsiteY22" fmla="*/ 4241053 h 5114806"/>
              <a:gd name="connsiteX23" fmla="*/ 3880516 w 4014544"/>
              <a:gd name="connsiteY23" fmla="*/ 4239018 h 5114806"/>
              <a:gd name="connsiteX24" fmla="*/ 4003373 w 4014544"/>
              <a:gd name="connsiteY24" fmla="*/ 4668534 h 5114806"/>
              <a:gd name="connsiteX25" fmla="*/ 3681501 w 4014544"/>
              <a:gd name="connsiteY25" fmla="*/ 4856379 h 5114806"/>
              <a:gd name="connsiteX26" fmla="*/ 3249967 w 4014544"/>
              <a:gd name="connsiteY26" fmla="*/ 4409606 h 5114806"/>
              <a:gd name="connsiteX27" fmla="*/ 2919981 w 4014544"/>
              <a:gd name="connsiteY27" fmla="*/ 4500995 h 5114806"/>
              <a:gd name="connsiteX28" fmla="*/ 2768686 w 4014544"/>
              <a:gd name="connsiteY28" fmla="*/ 5106164 h 5114806"/>
              <a:gd name="connsiteX29" fmla="*/ 2401127 w 4014544"/>
              <a:gd name="connsiteY29" fmla="*/ 5110225 h 5114806"/>
              <a:gd name="connsiteX30" fmla="*/ 2250846 w 4014544"/>
              <a:gd name="connsiteY30" fmla="*/ 4510131 h 5114806"/>
              <a:gd name="connsiteX31" fmla="*/ 1904606 w 4014544"/>
              <a:gd name="connsiteY31" fmla="*/ 4423824 h 5114806"/>
              <a:gd name="connsiteX32" fmla="*/ 1470033 w 4014544"/>
              <a:gd name="connsiteY32" fmla="*/ 4873637 h 5114806"/>
              <a:gd name="connsiteX33" fmla="*/ 1156283 w 4014544"/>
              <a:gd name="connsiteY33" fmla="*/ 4697976 h 5114806"/>
              <a:gd name="connsiteX34" fmla="*/ 1325848 w 4014544"/>
              <a:gd name="connsiteY34" fmla="*/ 4102955 h 5114806"/>
              <a:gd name="connsiteX35" fmla="*/ 1160344 w 4014544"/>
              <a:gd name="connsiteY35" fmla="*/ 3955731 h 5114806"/>
              <a:gd name="connsiteX36" fmla="*/ 1056779 w 4014544"/>
              <a:gd name="connsiteY36" fmla="*/ 3843013 h 5114806"/>
              <a:gd name="connsiteX37" fmla="*/ 455681 w 4014544"/>
              <a:gd name="connsiteY37" fmla="*/ 4014623 h 5114806"/>
              <a:gd name="connsiteX38" fmla="*/ 275958 w 4014544"/>
              <a:gd name="connsiteY38" fmla="*/ 3714069 h 5114806"/>
              <a:gd name="connsiteX39" fmla="*/ 719675 w 4014544"/>
              <a:gd name="connsiteY39" fmla="*/ 3284553 h 5114806"/>
              <a:gd name="connsiteX40" fmla="*/ 612049 w 4014544"/>
              <a:gd name="connsiteY40" fmla="*/ 2905815 h 5114806"/>
              <a:gd name="connsiteX41" fmla="*/ 7902 w 4014544"/>
              <a:gd name="connsiteY41" fmla="*/ 2754529 h 5114806"/>
              <a:gd name="connsiteX42" fmla="*/ 3841 w 4014544"/>
              <a:gd name="connsiteY42" fmla="*/ 2412341 h 5114806"/>
              <a:gd name="connsiteX43" fmla="*/ 602905 w 4014544"/>
              <a:gd name="connsiteY43" fmla="*/ 2262060 h 5114806"/>
              <a:gd name="connsiteX44" fmla="*/ 705456 w 4014544"/>
              <a:gd name="connsiteY44" fmla="*/ 1867077 h 5114806"/>
              <a:gd name="connsiteX45" fmla="*/ 258700 w 4014544"/>
              <a:gd name="connsiteY45" fmla="*/ 1435535 h 5114806"/>
              <a:gd name="connsiteX46" fmla="*/ 426230 w 4014544"/>
              <a:gd name="connsiteY46" fmla="*/ 1143104 h 5114806"/>
              <a:gd name="connsiteX47" fmla="*/ 1022255 w 4014544"/>
              <a:gd name="connsiteY47" fmla="*/ 1313691 h 5114806"/>
              <a:gd name="connsiteX48" fmla="*/ 1160344 w 4014544"/>
              <a:gd name="connsiteY48" fmla="*/ 1160370 h 5114806"/>
              <a:gd name="connsiteX49" fmla="*/ 1313665 w 4014544"/>
              <a:gd name="connsiteY49" fmla="*/ 1022272 h 5114806"/>
              <a:gd name="connsiteX50" fmla="*/ 1143086 w 4014544"/>
              <a:gd name="connsiteY50" fmla="*/ 426239 h 5114806"/>
              <a:gd name="connsiteX51" fmla="*/ 1435509 w 4014544"/>
              <a:gd name="connsiteY51" fmla="*/ 258700 h 5114806"/>
              <a:gd name="connsiteX52" fmla="*/ 1867042 w 4014544"/>
              <a:gd name="connsiteY52" fmla="*/ 705474 h 5114806"/>
              <a:gd name="connsiteX53" fmla="*/ 2262016 w 4014544"/>
              <a:gd name="connsiteY53" fmla="*/ 602923 h 5114806"/>
              <a:gd name="connsiteX54" fmla="*/ 2412289 w 4014544"/>
              <a:gd name="connsiteY54" fmla="*/ 3841 h 5114806"/>
              <a:gd name="connsiteX55" fmla="*/ 2583378 w 4014544"/>
              <a:gd name="connsiteY55" fmla="*/ 160 h 5114806"/>
              <a:gd name="connsiteX0" fmla="*/ 2583378 w 4014544"/>
              <a:gd name="connsiteY0" fmla="*/ 160 h 5114806"/>
              <a:gd name="connsiteX1" fmla="*/ 2754468 w 4014544"/>
              <a:gd name="connsiteY1" fmla="*/ 7902 h 5114806"/>
              <a:gd name="connsiteX2" fmla="*/ 2905762 w 4014544"/>
              <a:gd name="connsiteY2" fmla="*/ 612058 h 5114806"/>
              <a:gd name="connsiteX3" fmla="*/ 3284492 w 4014544"/>
              <a:gd name="connsiteY3" fmla="*/ 719692 h 5114806"/>
              <a:gd name="connsiteX4" fmla="*/ 3713990 w 4014544"/>
              <a:gd name="connsiteY4" fmla="*/ 275967 h 5114806"/>
              <a:gd name="connsiteX5" fmla="*/ 4014544 w 4014544"/>
              <a:gd name="connsiteY5" fmla="*/ 455689 h 5114806"/>
              <a:gd name="connsiteX6" fmla="*/ 3892700 w 4014544"/>
              <a:gd name="connsiteY6" fmla="*/ 882149 h 5114806"/>
              <a:gd name="connsiteX7" fmla="*/ 3275356 w 4014544"/>
              <a:gd name="connsiteY7" fmla="*/ 882149 h 5114806"/>
              <a:gd name="connsiteX8" fmla="*/ 3149170 w 4014544"/>
              <a:gd name="connsiteY8" fmla="*/ 833873 h 5114806"/>
              <a:gd name="connsiteX9" fmla="*/ 3115788 w 4014544"/>
              <a:gd name="connsiteY9" fmla="*/ 823869 h 5114806"/>
              <a:gd name="connsiteX10" fmla="*/ 3113672 w 4014544"/>
              <a:gd name="connsiteY10" fmla="*/ 822923 h 5114806"/>
              <a:gd name="connsiteX11" fmla="*/ 3175144 w 4014544"/>
              <a:gd name="connsiteY11" fmla="*/ 850400 h 5114806"/>
              <a:gd name="connsiteX12" fmla="*/ 3248954 w 4014544"/>
              <a:gd name="connsiteY12" fmla="*/ 882149 h 5114806"/>
              <a:gd name="connsiteX13" fmla="*/ 2559522 w 4014544"/>
              <a:gd name="connsiteY13" fmla="*/ 882149 h 5114806"/>
              <a:gd name="connsiteX14" fmla="*/ 1905628 w 4014544"/>
              <a:gd name="connsiteY14" fmla="*/ 1014150 h 5114806"/>
              <a:gd name="connsiteX15" fmla="*/ 1371543 w 4014544"/>
              <a:gd name="connsiteY15" fmla="*/ 1373595 h 5114806"/>
              <a:gd name="connsiteX16" fmla="*/ 1012098 w 4014544"/>
              <a:gd name="connsiteY16" fmla="*/ 1907689 h 5114806"/>
              <a:gd name="connsiteX17" fmla="*/ 880105 w 4014544"/>
              <a:gd name="connsiteY17" fmla="*/ 2561601 h 5114806"/>
              <a:gd name="connsiteX18" fmla="*/ 1012098 w 4014544"/>
              <a:gd name="connsiteY18" fmla="*/ 3215513 h 5114806"/>
              <a:gd name="connsiteX19" fmla="*/ 1371543 w 4014544"/>
              <a:gd name="connsiteY19" fmla="*/ 3749606 h 5114806"/>
              <a:gd name="connsiteX20" fmla="*/ 1905628 w 4014544"/>
              <a:gd name="connsiteY20" fmla="*/ 4109052 h 5114806"/>
              <a:gd name="connsiteX21" fmla="*/ 2559522 w 4014544"/>
              <a:gd name="connsiteY21" fmla="*/ 4241053 h 5114806"/>
              <a:gd name="connsiteX22" fmla="*/ 3880516 w 4014544"/>
              <a:gd name="connsiteY22" fmla="*/ 4239018 h 5114806"/>
              <a:gd name="connsiteX23" fmla="*/ 4003373 w 4014544"/>
              <a:gd name="connsiteY23" fmla="*/ 4668534 h 5114806"/>
              <a:gd name="connsiteX24" fmla="*/ 3681501 w 4014544"/>
              <a:gd name="connsiteY24" fmla="*/ 4856379 h 5114806"/>
              <a:gd name="connsiteX25" fmla="*/ 3249967 w 4014544"/>
              <a:gd name="connsiteY25" fmla="*/ 4409606 h 5114806"/>
              <a:gd name="connsiteX26" fmla="*/ 2919981 w 4014544"/>
              <a:gd name="connsiteY26" fmla="*/ 4500995 h 5114806"/>
              <a:gd name="connsiteX27" fmla="*/ 2768686 w 4014544"/>
              <a:gd name="connsiteY27" fmla="*/ 5106164 h 5114806"/>
              <a:gd name="connsiteX28" fmla="*/ 2401127 w 4014544"/>
              <a:gd name="connsiteY28" fmla="*/ 5110225 h 5114806"/>
              <a:gd name="connsiteX29" fmla="*/ 2250846 w 4014544"/>
              <a:gd name="connsiteY29" fmla="*/ 4510131 h 5114806"/>
              <a:gd name="connsiteX30" fmla="*/ 1904606 w 4014544"/>
              <a:gd name="connsiteY30" fmla="*/ 4423824 h 5114806"/>
              <a:gd name="connsiteX31" fmla="*/ 1470033 w 4014544"/>
              <a:gd name="connsiteY31" fmla="*/ 4873637 h 5114806"/>
              <a:gd name="connsiteX32" fmla="*/ 1156283 w 4014544"/>
              <a:gd name="connsiteY32" fmla="*/ 4697976 h 5114806"/>
              <a:gd name="connsiteX33" fmla="*/ 1325848 w 4014544"/>
              <a:gd name="connsiteY33" fmla="*/ 4102955 h 5114806"/>
              <a:gd name="connsiteX34" fmla="*/ 1160344 w 4014544"/>
              <a:gd name="connsiteY34" fmla="*/ 3955731 h 5114806"/>
              <a:gd name="connsiteX35" fmla="*/ 1056779 w 4014544"/>
              <a:gd name="connsiteY35" fmla="*/ 3843013 h 5114806"/>
              <a:gd name="connsiteX36" fmla="*/ 455681 w 4014544"/>
              <a:gd name="connsiteY36" fmla="*/ 4014623 h 5114806"/>
              <a:gd name="connsiteX37" fmla="*/ 275958 w 4014544"/>
              <a:gd name="connsiteY37" fmla="*/ 3714069 h 5114806"/>
              <a:gd name="connsiteX38" fmla="*/ 719675 w 4014544"/>
              <a:gd name="connsiteY38" fmla="*/ 3284553 h 5114806"/>
              <a:gd name="connsiteX39" fmla="*/ 612049 w 4014544"/>
              <a:gd name="connsiteY39" fmla="*/ 2905815 h 5114806"/>
              <a:gd name="connsiteX40" fmla="*/ 7902 w 4014544"/>
              <a:gd name="connsiteY40" fmla="*/ 2754529 h 5114806"/>
              <a:gd name="connsiteX41" fmla="*/ 3841 w 4014544"/>
              <a:gd name="connsiteY41" fmla="*/ 2412341 h 5114806"/>
              <a:gd name="connsiteX42" fmla="*/ 602905 w 4014544"/>
              <a:gd name="connsiteY42" fmla="*/ 2262060 h 5114806"/>
              <a:gd name="connsiteX43" fmla="*/ 705456 w 4014544"/>
              <a:gd name="connsiteY43" fmla="*/ 1867077 h 5114806"/>
              <a:gd name="connsiteX44" fmla="*/ 258700 w 4014544"/>
              <a:gd name="connsiteY44" fmla="*/ 1435535 h 5114806"/>
              <a:gd name="connsiteX45" fmla="*/ 426230 w 4014544"/>
              <a:gd name="connsiteY45" fmla="*/ 1143104 h 5114806"/>
              <a:gd name="connsiteX46" fmla="*/ 1022255 w 4014544"/>
              <a:gd name="connsiteY46" fmla="*/ 1313691 h 5114806"/>
              <a:gd name="connsiteX47" fmla="*/ 1160344 w 4014544"/>
              <a:gd name="connsiteY47" fmla="*/ 1160370 h 5114806"/>
              <a:gd name="connsiteX48" fmla="*/ 1313665 w 4014544"/>
              <a:gd name="connsiteY48" fmla="*/ 1022272 h 5114806"/>
              <a:gd name="connsiteX49" fmla="*/ 1143086 w 4014544"/>
              <a:gd name="connsiteY49" fmla="*/ 426239 h 5114806"/>
              <a:gd name="connsiteX50" fmla="*/ 1435509 w 4014544"/>
              <a:gd name="connsiteY50" fmla="*/ 258700 h 5114806"/>
              <a:gd name="connsiteX51" fmla="*/ 1867042 w 4014544"/>
              <a:gd name="connsiteY51" fmla="*/ 705474 h 5114806"/>
              <a:gd name="connsiteX52" fmla="*/ 2262016 w 4014544"/>
              <a:gd name="connsiteY52" fmla="*/ 602923 h 5114806"/>
              <a:gd name="connsiteX53" fmla="*/ 2412289 w 4014544"/>
              <a:gd name="connsiteY53" fmla="*/ 3841 h 5114806"/>
              <a:gd name="connsiteX54" fmla="*/ 2583378 w 4014544"/>
              <a:gd name="connsiteY54" fmla="*/ 160 h 5114806"/>
              <a:gd name="connsiteX0" fmla="*/ 2583378 w 4014544"/>
              <a:gd name="connsiteY0" fmla="*/ 160 h 5114806"/>
              <a:gd name="connsiteX1" fmla="*/ 2754468 w 4014544"/>
              <a:gd name="connsiteY1" fmla="*/ 7902 h 5114806"/>
              <a:gd name="connsiteX2" fmla="*/ 2905762 w 4014544"/>
              <a:gd name="connsiteY2" fmla="*/ 612058 h 5114806"/>
              <a:gd name="connsiteX3" fmla="*/ 3284492 w 4014544"/>
              <a:gd name="connsiteY3" fmla="*/ 719692 h 5114806"/>
              <a:gd name="connsiteX4" fmla="*/ 3713990 w 4014544"/>
              <a:gd name="connsiteY4" fmla="*/ 275967 h 5114806"/>
              <a:gd name="connsiteX5" fmla="*/ 4014544 w 4014544"/>
              <a:gd name="connsiteY5" fmla="*/ 455689 h 5114806"/>
              <a:gd name="connsiteX6" fmla="*/ 3892700 w 4014544"/>
              <a:gd name="connsiteY6" fmla="*/ 882149 h 5114806"/>
              <a:gd name="connsiteX7" fmla="*/ 3275356 w 4014544"/>
              <a:gd name="connsiteY7" fmla="*/ 882149 h 5114806"/>
              <a:gd name="connsiteX8" fmla="*/ 3149170 w 4014544"/>
              <a:gd name="connsiteY8" fmla="*/ 833873 h 5114806"/>
              <a:gd name="connsiteX9" fmla="*/ 3115788 w 4014544"/>
              <a:gd name="connsiteY9" fmla="*/ 823869 h 5114806"/>
              <a:gd name="connsiteX10" fmla="*/ 3175144 w 4014544"/>
              <a:gd name="connsiteY10" fmla="*/ 850400 h 5114806"/>
              <a:gd name="connsiteX11" fmla="*/ 3248954 w 4014544"/>
              <a:gd name="connsiteY11" fmla="*/ 882149 h 5114806"/>
              <a:gd name="connsiteX12" fmla="*/ 2559522 w 4014544"/>
              <a:gd name="connsiteY12" fmla="*/ 882149 h 5114806"/>
              <a:gd name="connsiteX13" fmla="*/ 1905628 w 4014544"/>
              <a:gd name="connsiteY13" fmla="*/ 1014150 h 5114806"/>
              <a:gd name="connsiteX14" fmla="*/ 1371543 w 4014544"/>
              <a:gd name="connsiteY14" fmla="*/ 1373595 h 5114806"/>
              <a:gd name="connsiteX15" fmla="*/ 1012098 w 4014544"/>
              <a:gd name="connsiteY15" fmla="*/ 1907689 h 5114806"/>
              <a:gd name="connsiteX16" fmla="*/ 880105 w 4014544"/>
              <a:gd name="connsiteY16" fmla="*/ 2561601 h 5114806"/>
              <a:gd name="connsiteX17" fmla="*/ 1012098 w 4014544"/>
              <a:gd name="connsiteY17" fmla="*/ 3215513 h 5114806"/>
              <a:gd name="connsiteX18" fmla="*/ 1371543 w 4014544"/>
              <a:gd name="connsiteY18" fmla="*/ 3749606 h 5114806"/>
              <a:gd name="connsiteX19" fmla="*/ 1905628 w 4014544"/>
              <a:gd name="connsiteY19" fmla="*/ 4109052 h 5114806"/>
              <a:gd name="connsiteX20" fmla="*/ 2559522 w 4014544"/>
              <a:gd name="connsiteY20" fmla="*/ 4241053 h 5114806"/>
              <a:gd name="connsiteX21" fmla="*/ 3880516 w 4014544"/>
              <a:gd name="connsiteY21" fmla="*/ 4239018 h 5114806"/>
              <a:gd name="connsiteX22" fmla="*/ 4003373 w 4014544"/>
              <a:gd name="connsiteY22" fmla="*/ 4668534 h 5114806"/>
              <a:gd name="connsiteX23" fmla="*/ 3681501 w 4014544"/>
              <a:gd name="connsiteY23" fmla="*/ 4856379 h 5114806"/>
              <a:gd name="connsiteX24" fmla="*/ 3249967 w 4014544"/>
              <a:gd name="connsiteY24" fmla="*/ 4409606 h 5114806"/>
              <a:gd name="connsiteX25" fmla="*/ 2919981 w 4014544"/>
              <a:gd name="connsiteY25" fmla="*/ 4500995 h 5114806"/>
              <a:gd name="connsiteX26" fmla="*/ 2768686 w 4014544"/>
              <a:gd name="connsiteY26" fmla="*/ 5106164 h 5114806"/>
              <a:gd name="connsiteX27" fmla="*/ 2401127 w 4014544"/>
              <a:gd name="connsiteY27" fmla="*/ 5110225 h 5114806"/>
              <a:gd name="connsiteX28" fmla="*/ 2250846 w 4014544"/>
              <a:gd name="connsiteY28" fmla="*/ 4510131 h 5114806"/>
              <a:gd name="connsiteX29" fmla="*/ 1904606 w 4014544"/>
              <a:gd name="connsiteY29" fmla="*/ 4423824 h 5114806"/>
              <a:gd name="connsiteX30" fmla="*/ 1470033 w 4014544"/>
              <a:gd name="connsiteY30" fmla="*/ 4873637 h 5114806"/>
              <a:gd name="connsiteX31" fmla="*/ 1156283 w 4014544"/>
              <a:gd name="connsiteY31" fmla="*/ 4697976 h 5114806"/>
              <a:gd name="connsiteX32" fmla="*/ 1325848 w 4014544"/>
              <a:gd name="connsiteY32" fmla="*/ 4102955 h 5114806"/>
              <a:gd name="connsiteX33" fmla="*/ 1160344 w 4014544"/>
              <a:gd name="connsiteY33" fmla="*/ 3955731 h 5114806"/>
              <a:gd name="connsiteX34" fmla="*/ 1056779 w 4014544"/>
              <a:gd name="connsiteY34" fmla="*/ 3843013 h 5114806"/>
              <a:gd name="connsiteX35" fmla="*/ 455681 w 4014544"/>
              <a:gd name="connsiteY35" fmla="*/ 4014623 h 5114806"/>
              <a:gd name="connsiteX36" fmla="*/ 275958 w 4014544"/>
              <a:gd name="connsiteY36" fmla="*/ 3714069 h 5114806"/>
              <a:gd name="connsiteX37" fmla="*/ 719675 w 4014544"/>
              <a:gd name="connsiteY37" fmla="*/ 3284553 h 5114806"/>
              <a:gd name="connsiteX38" fmla="*/ 612049 w 4014544"/>
              <a:gd name="connsiteY38" fmla="*/ 2905815 h 5114806"/>
              <a:gd name="connsiteX39" fmla="*/ 7902 w 4014544"/>
              <a:gd name="connsiteY39" fmla="*/ 2754529 h 5114806"/>
              <a:gd name="connsiteX40" fmla="*/ 3841 w 4014544"/>
              <a:gd name="connsiteY40" fmla="*/ 2412341 h 5114806"/>
              <a:gd name="connsiteX41" fmla="*/ 602905 w 4014544"/>
              <a:gd name="connsiteY41" fmla="*/ 2262060 h 5114806"/>
              <a:gd name="connsiteX42" fmla="*/ 705456 w 4014544"/>
              <a:gd name="connsiteY42" fmla="*/ 1867077 h 5114806"/>
              <a:gd name="connsiteX43" fmla="*/ 258700 w 4014544"/>
              <a:gd name="connsiteY43" fmla="*/ 1435535 h 5114806"/>
              <a:gd name="connsiteX44" fmla="*/ 426230 w 4014544"/>
              <a:gd name="connsiteY44" fmla="*/ 1143104 h 5114806"/>
              <a:gd name="connsiteX45" fmla="*/ 1022255 w 4014544"/>
              <a:gd name="connsiteY45" fmla="*/ 1313691 h 5114806"/>
              <a:gd name="connsiteX46" fmla="*/ 1160344 w 4014544"/>
              <a:gd name="connsiteY46" fmla="*/ 1160370 h 5114806"/>
              <a:gd name="connsiteX47" fmla="*/ 1313665 w 4014544"/>
              <a:gd name="connsiteY47" fmla="*/ 1022272 h 5114806"/>
              <a:gd name="connsiteX48" fmla="*/ 1143086 w 4014544"/>
              <a:gd name="connsiteY48" fmla="*/ 426239 h 5114806"/>
              <a:gd name="connsiteX49" fmla="*/ 1435509 w 4014544"/>
              <a:gd name="connsiteY49" fmla="*/ 258700 h 5114806"/>
              <a:gd name="connsiteX50" fmla="*/ 1867042 w 4014544"/>
              <a:gd name="connsiteY50" fmla="*/ 705474 h 5114806"/>
              <a:gd name="connsiteX51" fmla="*/ 2262016 w 4014544"/>
              <a:gd name="connsiteY51" fmla="*/ 602923 h 5114806"/>
              <a:gd name="connsiteX52" fmla="*/ 2412289 w 4014544"/>
              <a:gd name="connsiteY52" fmla="*/ 3841 h 5114806"/>
              <a:gd name="connsiteX53" fmla="*/ 2583378 w 4014544"/>
              <a:gd name="connsiteY53" fmla="*/ 160 h 5114806"/>
              <a:gd name="connsiteX0" fmla="*/ 2583378 w 4014544"/>
              <a:gd name="connsiteY0" fmla="*/ 160 h 5114806"/>
              <a:gd name="connsiteX1" fmla="*/ 2754468 w 4014544"/>
              <a:gd name="connsiteY1" fmla="*/ 7902 h 5114806"/>
              <a:gd name="connsiteX2" fmla="*/ 2905762 w 4014544"/>
              <a:gd name="connsiteY2" fmla="*/ 612058 h 5114806"/>
              <a:gd name="connsiteX3" fmla="*/ 3284492 w 4014544"/>
              <a:gd name="connsiteY3" fmla="*/ 719692 h 5114806"/>
              <a:gd name="connsiteX4" fmla="*/ 3713990 w 4014544"/>
              <a:gd name="connsiteY4" fmla="*/ 275967 h 5114806"/>
              <a:gd name="connsiteX5" fmla="*/ 4014544 w 4014544"/>
              <a:gd name="connsiteY5" fmla="*/ 455689 h 5114806"/>
              <a:gd name="connsiteX6" fmla="*/ 3892700 w 4014544"/>
              <a:gd name="connsiteY6" fmla="*/ 882149 h 5114806"/>
              <a:gd name="connsiteX7" fmla="*/ 3275356 w 4014544"/>
              <a:gd name="connsiteY7" fmla="*/ 882149 h 5114806"/>
              <a:gd name="connsiteX8" fmla="*/ 3149170 w 4014544"/>
              <a:gd name="connsiteY8" fmla="*/ 833873 h 5114806"/>
              <a:gd name="connsiteX9" fmla="*/ 3175144 w 4014544"/>
              <a:gd name="connsiteY9" fmla="*/ 850400 h 5114806"/>
              <a:gd name="connsiteX10" fmla="*/ 3248954 w 4014544"/>
              <a:gd name="connsiteY10" fmla="*/ 882149 h 5114806"/>
              <a:gd name="connsiteX11" fmla="*/ 2559522 w 4014544"/>
              <a:gd name="connsiteY11" fmla="*/ 882149 h 5114806"/>
              <a:gd name="connsiteX12" fmla="*/ 1905628 w 4014544"/>
              <a:gd name="connsiteY12" fmla="*/ 1014150 h 5114806"/>
              <a:gd name="connsiteX13" fmla="*/ 1371543 w 4014544"/>
              <a:gd name="connsiteY13" fmla="*/ 1373595 h 5114806"/>
              <a:gd name="connsiteX14" fmla="*/ 1012098 w 4014544"/>
              <a:gd name="connsiteY14" fmla="*/ 1907689 h 5114806"/>
              <a:gd name="connsiteX15" fmla="*/ 880105 w 4014544"/>
              <a:gd name="connsiteY15" fmla="*/ 2561601 h 5114806"/>
              <a:gd name="connsiteX16" fmla="*/ 1012098 w 4014544"/>
              <a:gd name="connsiteY16" fmla="*/ 3215513 h 5114806"/>
              <a:gd name="connsiteX17" fmla="*/ 1371543 w 4014544"/>
              <a:gd name="connsiteY17" fmla="*/ 3749606 h 5114806"/>
              <a:gd name="connsiteX18" fmla="*/ 1905628 w 4014544"/>
              <a:gd name="connsiteY18" fmla="*/ 4109052 h 5114806"/>
              <a:gd name="connsiteX19" fmla="*/ 2559522 w 4014544"/>
              <a:gd name="connsiteY19" fmla="*/ 4241053 h 5114806"/>
              <a:gd name="connsiteX20" fmla="*/ 3880516 w 4014544"/>
              <a:gd name="connsiteY20" fmla="*/ 4239018 h 5114806"/>
              <a:gd name="connsiteX21" fmla="*/ 4003373 w 4014544"/>
              <a:gd name="connsiteY21" fmla="*/ 4668534 h 5114806"/>
              <a:gd name="connsiteX22" fmla="*/ 3681501 w 4014544"/>
              <a:gd name="connsiteY22" fmla="*/ 4856379 h 5114806"/>
              <a:gd name="connsiteX23" fmla="*/ 3249967 w 4014544"/>
              <a:gd name="connsiteY23" fmla="*/ 4409606 h 5114806"/>
              <a:gd name="connsiteX24" fmla="*/ 2919981 w 4014544"/>
              <a:gd name="connsiteY24" fmla="*/ 4500995 h 5114806"/>
              <a:gd name="connsiteX25" fmla="*/ 2768686 w 4014544"/>
              <a:gd name="connsiteY25" fmla="*/ 5106164 h 5114806"/>
              <a:gd name="connsiteX26" fmla="*/ 2401127 w 4014544"/>
              <a:gd name="connsiteY26" fmla="*/ 5110225 h 5114806"/>
              <a:gd name="connsiteX27" fmla="*/ 2250846 w 4014544"/>
              <a:gd name="connsiteY27" fmla="*/ 4510131 h 5114806"/>
              <a:gd name="connsiteX28" fmla="*/ 1904606 w 4014544"/>
              <a:gd name="connsiteY28" fmla="*/ 4423824 h 5114806"/>
              <a:gd name="connsiteX29" fmla="*/ 1470033 w 4014544"/>
              <a:gd name="connsiteY29" fmla="*/ 4873637 h 5114806"/>
              <a:gd name="connsiteX30" fmla="*/ 1156283 w 4014544"/>
              <a:gd name="connsiteY30" fmla="*/ 4697976 h 5114806"/>
              <a:gd name="connsiteX31" fmla="*/ 1325848 w 4014544"/>
              <a:gd name="connsiteY31" fmla="*/ 4102955 h 5114806"/>
              <a:gd name="connsiteX32" fmla="*/ 1160344 w 4014544"/>
              <a:gd name="connsiteY32" fmla="*/ 3955731 h 5114806"/>
              <a:gd name="connsiteX33" fmla="*/ 1056779 w 4014544"/>
              <a:gd name="connsiteY33" fmla="*/ 3843013 h 5114806"/>
              <a:gd name="connsiteX34" fmla="*/ 455681 w 4014544"/>
              <a:gd name="connsiteY34" fmla="*/ 4014623 h 5114806"/>
              <a:gd name="connsiteX35" fmla="*/ 275958 w 4014544"/>
              <a:gd name="connsiteY35" fmla="*/ 3714069 h 5114806"/>
              <a:gd name="connsiteX36" fmla="*/ 719675 w 4014544"/>
              <a:gd name="connsiteY36" fmla="*/ 3284553 h 5114806"/>
              <a:gd name="connsiteX37" fmla="*/ 612049 w 4014544"/>
              <a:gd name="connsiteY37" fmla="*/ 2905815 h 5114806"/>
              <a:gd name="connsiteX38" fmla="*/ 7902 w 4014544"/>
              <a:gd name="connsiteY38" fmla="*/ 2754529 h 5114806"/>
              <a:gd name="connsiteX39" fmla="*/ 3841 w 4014544"/>
              <a:gd name="connsiteY39" fmla="*/ 2412341 h 5114806"/>
              <a:gd name="connsiteX40" fmla="*/ 602905 w 4014544"/>
              <a:gd name="connsiteY40" fmla="*/ 2262060 h 5114806"/>
              <a:gd name="connsiteX41" fmla="*/ 705456 w 4014544"/>
              <a:gd name="connsiteY41" fmla="*/ 1867077 h 5114806"/>
              <a:gd name="connsiteX42" fmla="*/ 258700 w 4014544"/>
              <a:gd name="connsiteY42" fmla="*/ 1435535 h 5114806"/>
              <a:gd name="connsiteX43" fmla="*/ 426230 w 4014544"/>
              <a:gd name="connsiteY43" fmla="*/ 1143104 h 5114806"/>
              <a:gd name="connsiteX44" fmla="*/ 1022255 w 4014544"/>
              <a:gd name="connsiteY44" fmla="*/ 1313691 h 5114806"/>
              <a:gd name="connsiteX45" fmla="*/ 1160344 w 4014544"/>
              <a:gd name="connsiteY45" fmla="*/ 1160370 h 5114806"/>
              <a:gd name="connsiteX46" fmla="*/ 1313665 w 4014544"/>
              <a:gd name="connsiteY46" fmla="*/ 1022272 h 5114806"/>
              <a:gd name="connsiteX47" fmla="*/ 1143086 w 4014544"/>
              <a:gd name="connsiteY47" fmla="*/ 426239 h 5114806"/>
              <a:gd name="connsiteX48" fmla="*/ 1435509 w 4014544"/>
              <a:gd name="connsiteY48" fmla="*/ 258700 h 5114806"/>
              <a:gd name="connsiteX49" fmla="*/ 1867042 w 4014544"/>
              <a:gd name="connsiteY49" fmla="*/ 705474 h 5114806"/>
              <a:gd name="connsiteX50" fmla="*/ 2262016 w 4014544"/>
              <a:gd name="connsiteY50" fmla="*/ 602923 h 5114806"/>
              <a:gd name="connsiteX51" fmla="*/ 2412289 w 4014544"/>
              <a:gd name="connsiteY51" fmla="*/ 3841 h 5114806"/>
              <a:gd name="connsiteX52" fmla="*/ 2583378 w 4014544"/>
              <a:gd name="connsiteY52" fmla="*/ 160 h 5114806"/>
              <a:gd name="connsiteX0" fmla="*/ 2583378 w 4014544"/>
              <a:gd name="connsiteY0" fmla="*/ 160 h 5114806"/>
              <a:gd name="connsiteX1" fmla="*/ 2754468 w 4014544"/>
              <a:gd name="connsiteY1" fmla="*/ 7902 h 5114806"/>
              <a:gd name="connsiteX2" fmla="*/ 2905762 w 4014544"/>
              <a:gd name="connsiteY2" fmla="*/ 612058 h 5114806"/>
              <a:gd name="connsiteX3" fmla="*/ 3284492 w 4014544"/>
              <a:gd name="connsiteY3" fmla="*/ 719692 h 5114806"/>
              <a:gd name="connsiteX4" fmla="*/ 3713990 w 4014544"/>
              <a:gd name="connsiteY4" fmla="*/ 275967 h 5114806"/>
              <a:gd name="connsiteX5" fmla="*/ 4014544 w 4014544"/>
              <a:gd name="connsiteY5" fmla="*/ 455689 h 5114806"/>
              <a:gd name="connsiteX6" fmla="*/ 3892700 w 4014544"/>
              <a:gd name="connsiteY6" fmla="*/ 882149 h 5114806"/>
              <a:gd name="connsiteX7" fmla="*/ 3275356 w 4014544"/>
              <a:gd name="connsiteY7" fmla="*/ 882149 h 5114806"/>
              <a:gd name="connsiteX8" fmla="*/ 3175144 w 4014544"/>
              <a:gd name="connsiteY8" fmla="*/ 850400 h 5114806"/>
              <a:gd name="connsiteX9" fmla="*/ 3248954 w 4014544"/>
              <a:gd name="connsiteY9" fmla="*/ 882149 h 5114806"/>
              <a:gd name="connsiteX10" fmla="*/ 2559522 w 4014544"/>
              <a:gd name="connsiteY10" fmla="*/ 882149 h 5114806"/>
              <a:gd name="connsiteX11" fmla="*/ 1905628 w 4014544"/>
              <a:gd name="connsiteY11" fmla="*/ 1014150 h 5114806"/>
              <a:gd name="connsiteX12" fmla="*/ 1371543 w 4014544"/>
              <a:gd name="connsiteY12" fmla="*/ 1373595 h 5114806"/>
              <a:gd name="connsiteX13" fmla="*/ 1012098 w 4014544"/>
              <a:gd name="connsiteY13" fmla="*/ 1907689 h 5114806"/>
              <a:gd name="connsiteX14" fmla="*/ 880105 w 4014544"/>
              <a:gd name="connsiteY14" fmla="*/ 2561601 h 5114806"/>
              <a:gd name="connsiteX15" fmla="*/ 1012098 w 4014544"/>
              <a:gd name="connsiteY15" fmla="*/ 3215513 h 5114806"/>
              <a:gd name="connsiteX16" fmla="*/ 1371543 w 4014544"/>
              <a:gd name="connsiteY16" fmla="*/ 3749606 h 5114806"/>
              <a:gd name="connsiteX17" fmla="*/ 1905628 w 4014544"/>
              <a:gd name="connsiteY17" fmla="*/ 4109052 h 5114806"/>
              <a:gd name="connsiteX18" fmla="*/ 2559522 w 4014544"/>
              <a:gd name="connsiteY18" fmla="*/ 4241053 h 5114806"/>
              <a:gd name="connsiteX19" fmla="*/ 3880516 w 4014544"/>
              <a:gd name="connsiteY19" fmla="*/ 4239018 h 5114806"/>
              <a:gd name="connsiteX20" fmla="*/ 4003373 w 4014544"/>
              <a:gd name="connsiteY20" fmla="*/ 4668534 h 5114806"/>
              <a:gd name="connsiteX21" fmla="*/ 3681501 w 4014544"/>
              <a:gd name="connsiteY21" fmla="*/ 4856379 h 5114806"/>
              <a:gd name="connsiteX22" fmla="*/ 3249967 w 4014544"/>
              <a:gd name="connsiteY22" fmla="*/ 4409606 h 5114806"/>
              <a:gd name="connsiteX23" fmla="*/ 2919981 w 4014544"/>
              <a:gd name="connsiteY23" fmla="*/ 4500995 h 5114806"/>
              <a:gd name="connsiteX24" fmla="*/ 2768686 w 4014544"/>
              <a:gd name="connsiteY24" fmla="*/ 5106164 h 5114806"/>
              <a:gd name="connsiteX25" fmla="*/ 2401127 w 4014544"/>
              <a:gd name="connsiteY25" fmla="*/ 5110225 h 5114806"/>
              <a:gd name="connsiteX26" fmla="*/ 2250846 w 4014544"/>
              <a:gd name="connsiteY26" fmla="*/ 4510131 h 5114806"/>
              <a:gd name="connsiteX27" fmla="*/ 1904606 w 4014544"/>
              <a:gd name="connsiteY27" fmla="*/ 4423824 h 5114806"/>
              <a:gd name="connsiteX28" fmla="*/ 1470033 w 4014544"/>
              <a:gd name="connsiteY28" fmla="*/ 4873637 h 5114806"/>
              <a:gd name="connsiteX29" fmla="*/ 1156283 w 4014544"/>
              <a:gd name="connsiteY29" fmla="*/ 4697976 h 5114806"/>
              <a:gd name="connsiteX30" fmla="*/ 1325848 w 4014544"/>
              <a:gd name="connsiteY30" fmla="*/ 4102955 h 5114806"/>
              <a:gd name="connsiteX31" fmla="*/ 1160344 w 4014544"/>
              <a:gd name="connsiteY31" fmla="*/ 3955731 h 5114806"/>
              <a:gd name="connsiteX32" fmla="*/ 1056779 w 4014544"/>
              <a:gd name="connsiteY32" fmla="*/ 3843013 h 5114806"/>
              <a:gd name="connsiteX33" fmla="*/ 455681 w 4014544"/>
              <a:gd name="connsiteY33" fmla="*/ 4014623 h 5114806"/>
              <a:gd name="connsiteX34" fmla="*/ 275958 w 4014544"/>
              <a:gd name="connsiteY34" fmla="*/ 3714069 h 5114806"/>
              <a:gd name="connsiteX35" fmla="*/ 719675 w 4014544"/>
              <a:gd name="connsiteY35" fmla="*/ 3284553 h 5114806"/>
              <a:gd name="connsiteX36" fmla="*/ 612049 w 4014544"/>
              <a:gd name="connsiteY36" fmla="*/ 2905815 h 5114806"/>
              <a:gd name="connsiteX37" fmla="*/ 7902 w 4014544"/>
              <a:gd name="connsiteY37" fmla="*/ 2754529 h 5114806"/>
              <a:gd name="connsiteX38" fmla="*/ 3841 w 4014544"/>
              <a:gd name="connsiteY38" fmla="*/ 2412341 h 5114806"/>
              <a:gd name="connsiteX39" fmla="*/ 602905 w 4014544"/>
              <a:gd name="connsiteY39" fmla="*/ 2262060 h 5114806"/>
              <a:gd name="connsiteX40" fmla="*/ 705456 w 4014544"/>
              <a:gd name="connsiteY40" fmla="*/ 1867077 h 5114806"/>
              <a:gd name="connsiteX41" fmla="*/ 258700 w 4014544"/>
              <a:gd name="connsiteY41" fmla="*/ 1435535 h 5114806"/>
              <a:gd name="connsiteX42" fmla="*/ 426230 w 4014544"/>
              <a:gd name="connsiteY42" fmla="*/ 1143104 h 5114806"/>
              <a:gd name="connsiteX43" fmla="*/ 1022255 w 4014544"/>
              <a:gd name="connsiteY43" fmla="*/ 1313691 h 5114806"/>
              <a:gd name="connsiteX44" fmla="*/ 1160344 w 4014544"/>
              <a:gd name="connsiteY44" fmla="*/ 1160370 h 5114806"/>
              <a:gd name="connsiteX45" fmla="*/ 1313665 w 4014544"/>
              <a:gd name="connsiteY45" fmla="*/ 1022272 h 5114806"/>
              <a:gd name="connsiteX46" fmla="*/ 1143086 w 4014544"/>
              <a:gd name="connsiteY46" fmla="*/ 426239 h 5114806"/>
              <a:gd name="connsiteX47" fmla="*/ 1435509 w 4014544"/>
              <a:gd name="connsiteY47" fmla="*/ 258700 h 5114806"/>
              <a:gd name="connsiteX48" fmla="*/ 1867042 w 4014544"/>
              <a:gd name="connsiteY48" fmla="*/ 705474 h 5114806"/>
              <a:gd name="connsiteX49" fmla="*/ 2262016 w 4014544"/>
              <a:gd name="connsiteY49" fmla="*/ 602923 h 5114806"/>
              <a:gd name="connsiteX50" fmla="*/ 2412289 w 4014544"/>
              <a:gd name="connsiteY50" fmla="*/ 3841 h 5114806"/>
              <a:gd name="connsiteX51" fmla="*/ 2583378 w 4014544"/>
              <a:gd name="connsiteY51" fmla="*/ 160 h 5114806"/>
              <a:gd name="connsiteX0" fmla="*/ 2583378 w 4014544"/>
              <a:gd name="connsiteY0" fmla="*/ 160 h 5114806"/>
              <a:gd name="connsiteX1" fmla="*/ 2754468 w 4014544"/>
              <a:gd name="connsiteY1" fmla="*/ 7902 h 5114806"/>
              <a:gd name="connsiteX2" fmla="*/ 2905762 w 4014544"/>
              <a:gd name="connsiteY2" fmla="*/ 612058 h 5114806"/>
              <a:gd name="connsiteX3" fmla="*/ 3284492 w 4014544"/>
              <a:gd name="connsiteY3" fmla="*/ 719692 h 5114806"/>
              <a:gd name="connsiteX4" fmla="*/ 3713990 w 4014544"/>
              <a:gd name="connsiteY4" fmla="*/ 275967 h 5114806"/>
              <a:gd name="connsiteX5" fmla="*/ 4014544 w 4014544"/>
              <a:gd name="connsiteY5" fmla="*/ 455689 h 5114806"/>
              <a:gd name="connsiteX6" fmla="*/ 3892700 w 4014544"/>
              <a:gd name="connsiteY6" fmla="*/ 882149 h 5114806"/>
              <a:gd name="connsiteX7" fmla="*/ 3275356 w 4014544"/>
              <a:gd name="connsiteY7" fmla="*/ 882149 h 5114806"/>
              <a:gd name="connsiteX8" fmla="*/ 3175144 w 4014544"/>
              <a:gd name="connsiteY8" fmla="*/ 850400 h 5114806"/>
              <a:gd name="connsiteX9" fmla="*/ 3172461 w 4014544"/>
              <a:gd name="connsiteY9" fmla="*/ 855603 h 5114806"/>
              <a:gd name="connsiteX10" fmla="*/ 3248954 w 4014544"/>
              <a:gd name="connsiteY10" fmla="*/ 882149 h 5114806"/>
              <a:gd name="connsiteX11" fmla="*/ 2559522 w 4014544"/>
              <a:gd name="connsiteY11" fmla="*/ 882149 h 5114806"/>
              <a:gd name="connsiteX12" fmla="*/ 1905628 w 4014544"/>
              <a:gd name="connsiteY12" fmla="*/ 1014150 h 5114806"/>
              <a:gd name="connsiteX13" fmla="*/ 1371543 w 4014544"/>
              <a:gd name="connsiteY13" fmla="*/ 1373595 h 5114806"/>
              <a:gd name="connsiteX14" fmla="*/ 1012098 w 4014544"/>
              <a:gd name="connsiteY14" fmla="*/ 1907689 h 5114806"/>
              <a:gd name="connsiteX15" fmla="*/ 880105 w 4014544"/>
              <a:gd name="connsiteY15" fmla="*/ 2561601 h 5114806"/>
              <a:gd name="connsiteX16" fmla="*/ 1012098 w 4014544"/>
              <a:gd name="connsiteY16" fmla="*/ 3215513 h 5114806"/>
              <a:gd name="connsiteX17" fmla="*/ 1371543 w 4014544"/>
              <a:gd name="connsiteY17" fmla="*/ 3749606 h 5114806"/>
              <a:gd name="connsiteX18" fmla="*/ 1905628 w 4014544"/>
              <a:gd name="connsiteY18" fmla="*/ 4109052 h 5114806"/>
              <a:gd name="connsiteX19" fmla="*/ 2559522 w 4014544"/>
              <a:gd name="connsiteY19" fmla="*/ 4241053 h 5114806"/>
              <a:gd name="connsiteX20" fmla="*/ 3880516 w 4014544"/>
              <a:gd name="connsiteY20" fmla="*/ 4239018 h 5114806"/>
              <a:gd name="connsiteX21" fmla="*/ 4003373 w 4014544"/>
              <a:gd name="connsiteY21" fmla="*/ 4668534 h 5114806"/>
              <a:gd name="connsiteX22" fmla="*/ 3681501 w 4014544"/>
              <a:gd name="connsiteY22" fmla="*/ 4856379 h 5114806"/>
              <a:gd name="connsiteX23" fmla="*/ 3249967 w 4014544"/>
              <a:gd name="connsiteY23" fmla="*/ 4409606 h 5114806"/>
              <a:gd name="connsiteX24" fmla="*/ 2919981 w 4014544"/>
              <a:gd name="connsiteY24" fmla="*/ 4500995 h 5114806"/>
              <a:gd name="connsiteX25" fmla="*/ 2768686 w 4014544"/>
              <a:gd name="connsiteY25" fmla="*/ 5106164 h 5114806"/>
              <a:gd name="connsiteX26" fmla="*/ 2401127 w 4014544"/>
              <a:gd name="connsiteY26" fmla="*/ 5110225 h 5114806"/>
              <a:gd name="connsiteX27" fmla="*/ 2250846 w 4014544"/>
              <a:gd name="connsiteY27" fmla="*/ 4510131 h 5114806"/>
              <a:gd name="connsiteX28" fmla="*/ 1904606 w 4014544"/>
              <a:gd name="connsiteY28" fmla="*/ 4423824 h 5114806"/>
              <a:gd name="connsiteX29" fmla="*/ 1470033 w 4014544"/>
              <a:gd name="connsiteY29" fmla="*/ 4873637 h 5114806"/>
              <a:gd name="connsiteX30" fmla="*/ 1156283 w 4014544"/>
              <a:gd name="connsiteY30" fmla="*/ 4697976 h 5114806"/>
              <a:gd name="connsiteX31" fmla="*/ 1325848 w 4014544"/>
              <a:gd name="connsiteY31" fmla="*/ 4102955 h 5114806"/>
              <a:gd name="connsiteX32" fmla="*/ 1160344 w 4014544"/>
              <a:gd name="connsiteY32" fmla="*/ 3955731 h 5114806"/>
              <a:gd name="connsiteX33" fmla="*/ 1056779 w 4014544"/>
              <a:gd name="connsiteY33" fmla="*/ 3843013 h 5114806"/>
              <a:gd name="connsiteX34" fmla="*/ 455681 w 4014544"/>
              <a:gd name="connsiteY34" fmla="*/ 4014623 h 5114806"/>
              <a:gd name="connsiteX35" fmla="*/ 275958 w 4014544"/>
              <a:gd name="connsiteY35" fmla="*/ 3714069 h 5114806"/>
              <a:gd name="connsiteX36" fmla="*/ 719675 w 4014544"/>
              <a:gd name="connsiteY36" fmla="*/ 3284553 h 5114806"/>
              <a:gd name="connsiteX37" fmla="*/ 612049 w 4014544"/>
              <a:gd name="connsiteY37" fmla="*/ 2905815 h 5114806"/>
              <a:gd name="connsiteX38" fmla="*/ 7902 w 4014544"/>
              <a:gd name="connsiteY38" fmla="*/ 2754529 h 5114806"/>
              <a:gd name="connsiteX39" fmla="*/ 3841 w 4014544"/>
              <a:gd name="connsiteY39" fmla="*/ 2412341 h 5114806"/>
              <a:gd name="connsiteX40" fmla="*/ 602905 w 4014544"/>
              <a:gd name="connsiteY40" fmla="*/ 2262060 h 5114806"/>
              <a:gd name="connsiteX41" fmla="*/ 705456 w 4014544"/>
              <a:gd name="connsiteY41" fmla="*/ 1867077 h 5114806"/>
              <a:gd name="connsiteX42" fmla="*/ 258700 w 4014544"/>
              <a:gd name="connsiteY42" fmla="*/ 1435535 h 5114806"/>
              <a:gd name="connsiteX43" fmla="*/ 426230 w 4014544"/>
              <a:gd name="connsiteY43" fmla="*/ 1143104 h 5114806"/>
              <a:gd name="connsiteX44" fmla="*/ 1022255 w 4014544"/>
              <a:gd name="connsiteY44" fmla="*/ 1313691 h 5114806"/>
              <a:gd name="connsiteX45" fmla="*/ 1160344 w 4014544"/>
              <a:gd name="connsiteY45" fmla="*/ 1160370 h 5114806"/>
              <a:gd name="connsiteX46" fmla="*/ 1313665 w 4014544"/>
              <a:gd name="connsiteY46" fmla="*/ 1022272 h 5114806"/>
              <a:gd name="connsiteX47" fmla="*/ 1143086 w 4014544"/>
              <a:gd name="connsiteY47" fmla="*/ 426239 h 5114806"/>
              <a:gd name="connsiteX48" fmla="*/ 1435509 w 4014544"/>
              <a:gd name="connsiteY48" fmla="*/ 258700 h 5114806"/>
              <a:gd name="connsiteX49" fmla="*/ 1867042 w 4014544"/>
              <a:gd name="connsiteY49" fmla="*/ 705474 h 5114806"/>
              <a:gd name="connsiteX50" fmla="*/ 2262016 w 4014544"/>
              <a:gd name="connsiteY50" fmla="*/ 602923 h 5114806"/>
              <a:gd name="connsiteX51" fmla="*/ 2412289 w 4014544"/>
              <a:gd name="connsiteY51" fmla="*/ 3841 h 5114806"/>
              <a:gd name="connsiteX52" fmla="*/ 2583378 w 4014544"/>
              <a:gd name="connsiteY52" fmla="*/ 160 h 5114806"/>
              <a:gd name="connsiteX0" fmla="*/ 2583378 w 4014544"/>
              <a:gd name="connsiteY0" fmla="*/ 160 h 5114806"/>
              <a:gd name="connsiteX1" fmla="*/ 2754468 w 4014544"/>
              <a:gd name="connsiteY1" fmla="*/ 7902 h 5114806"/>
              <a:gd name="connsiteX2" fmla="*/ 2905762 w 4014544"/>
              <a:gd name="connsiteY2" fmla="*/ 612058 h 5114806"/>
              <a:gd name="connsiteX3" fmla="*/ 3284492 w 4014544"/>
              <a:gd name="connsiteY3" fmla="*/ 719692 h 5114806"/>
              <a:gd name="connsiteX4" fmla="*/ 3713990 w 4014544"/>
              <a:gd name="connsiteY4" fmla="*/ 275967 h 5114806"/>
              <a:gd name="connsiteX5" fmla="*/ 4014544 w 4014544"/>
              <a:gd name="connsiteY5" fmla="*/ 455689 h 5114806"/>
              <a:gd name="connsiteX6" fmla="*/ 3892700 w 4014544"/>
              <a:gd name="connsiteY6" fmla="*/ 882149 h 5114806"/>
              <a:gd name="connsiteX7" fmla="*/ 3275356 w 4014544"/>
              <a:gd name="connsiteY7" fmla="*/ 882149 h 5114806"/>
              <a:gd name="connsiteX8" fmla="*/ 3175144 w 4014544"/>
              <a:gd name="connsiteY8" fmla="*/ 850400 h 5114806"/>
              <a:gd name="connsiteX9" fmla="*/ 3248954 w 4014544"/>
              <a:gd name="connsiteY9" fmla="*/ 882149 h 5114806"/>
              <a:gd name="connsiteX10" fmla="*/ 2559522 w 4014544"/>
              <a:gd name="connsiteY10" fmla="*/ 882149 h 5114806"/>
              <a:gd name="connsiteX11" fmla="*/ 1905628 w 4014544"/>
              <a:gd name="connsiteY11" fmla="*/ 1014150 h 5114806"/>
              <a:gd name="connsiteX12" fmla="*/ 1371543 w 4014544"/>
              <a:gd name="connsiteY12" fmla="*/ 1373595 h 5114806"/>
              <a:gd name="connsiteX13" fmla="*/ 1012098 w 4014544"/>
              <a:gd name="connsiteY13" fmla="*/ 1907689 h 5114806"/>
              <a:gd name="connsiteX14" fmla="*/ 880105 w 4014544"/>
              <a:gd name="connsiteY14" fmla="*/ 2561601 h 5114806"/>
              <a:gd name="connsiteX15" fmla="*/ 1012098 w 4014544"/>
              <a:gd name="connsiteY15" fmla="*/ 3215513 h 5114806"/>
              <a:gd name="connsiteX16" fmla="*/ 1371543 w 4014544"/>
              <a:gd name="connsiteY16" fmla="*/ 3749606 h 5114806"/>
              <a:gd name="connsiteX17" fmla="*/ 1905628 w 4014544"/>
              <a:gd name="connsiteY17" fmla="*/ 4109052 h 5114806"/>
              <a:gd name="connsiteX18" fmla="*/ 2559522 w 4014544"/>
              <a:gd name="connsiteY18" fmla="*/ 4241053 h 5114806"/>
              <a:gd name="connsiteX19" fmla="*/ 3880516 w 4014544"/>
              <a:gd name="connsiteY19" fmla="*/ 4239018 h 5114806"/>
              <a:gd name="connsiteX20" fmla="*/ 4003373 w 4014544"/>
              <a:gd name="connsiteY20" fmla="*/ 4668534 h 5114806"/>
              <a:gd name="connsiteX21" fmla="*/ 3681501 w 4014544"/>
              <a:gd name="connsiteY21" fmla="*/ 4856379 h 5114806"/>
              <a:gd name="connsiteX22" fmla="*/ 3249967 w 4014544"/>
              <a:gd name="connsiteY22" fmla="*/ 4409606 h 5114806"/>
              <a:gd name="connsiteX23" fmla="*/ 2919981 w 4014544"/>
              <a:gd name="connsiteY23" fmla="*/ 4500995 h 5114806"/>
              <a:gd name="connsiteX24" fmla="*/ 2768686 w 4014544"/>
              <a:gd name="connsiteY24" fmla="*/ 5106164 h 5114806"/>
              <a:gd name="connsiteX25" fmla="*/ 2401127 w 4014544"/>
              <a:gd name="connsiteY25" fmla="*/ 5110225 h 5114806"/>
              <a:gd name="connsiteX26" fmla="*/ 2250846 w 4014544"/>
              <a:gd name="connsiteY26" fmla="*/ 4510131 h 5114806"/>
              <a:gd name="connsiteX27" fmla="*/ 1904606 w 4014544"/>
              <a:gd name="connsiteY27" fmla="*/ 4423824 h 5114806"/>
              <a:gd name="connsiteX28" fmla="*/ 1470033 w 4014544"/>
              <a:gd name="connsiteY28" fmla="*/ 4873637 h 5114806"/>
              <a:gd name="connsiteX29" fmla="*/ 1156283 w 4014544"/>
              <a:gd name="connsiteY29" fmla="*/ 4697976 h 5114806"/>
              <a:gd name="connsiteX30" fmla="*/ 1325848 w 4014544"/>
              <a:gd name="connsiteY30" fmla="*/ 4102955 h 5114806"/>
              <a:gd name="connsiteX31" fmla="*/ 1160344 w 4014544"/>
              <a:gd name="connsiteY31" fmla="*/ 3955731 h 5114806"/>
              <a:gd name="connsiteX32" fmla="*/ 1056779 w 4014544"/>
              <a:gd name="connsiteY32" fmla="*/ 3843013 h 5114806"/>
              <a:gd name="connsiteX33" fmla="*/ 455681 w 4014544"/>
              <a:gd name="connsiteY33" fmla="*/ 4014623 h 5114806"/>
              <a:gd name="connsiteX34" fmla="*/ 275958 w 4014544"/>
              <a:gd name="connsiteY34" fmla="*/ 3714069 h 5114806"/>
              <a:gd name="connsiteX35" fmla="*/ 719675 w 4014544"/>
              <a:gd name="connsiteY35" fmla="*/ 3284553 h 5114806"/>
              <a:gd name="connsiteX36" fmla="*/ 612049 w 4014544"/>
              <a:gd name="connsiteY36" fmla="*/ 2905815 h 5114806"/>
              <a:gd name="connsiteX37" fmla="*/ 7902 w 4014544"/>
              <a:gd name="connsiteY37" fmla="*/ 2754529 h 5114806"/>
              <a:gd name="connsiteX38" fmla="*/ 3841 w 4014544"/>
              <a:gd name="connsiteY38" fmla="*/ 2412341 h 5114806"/>
              <a:gd name="connsiteX39" fmla="*/ 602905 w 4014544"/>
              <a:gd name="connsiteY39" fmla="*/ 2262060 h 5114806"/>
              <a:gd name="connsiteX40" fmla="*/ 705456 w 4014544"/>
              <a:gd name="connsiteY40" fmla="*/ 1867077 h 5114806"/>
              <a:gd name="connsiteX41" fmla="*/ 258700 w 4014544"/>
              <a:gd name="connsiteY41" fmla="*/ 1435535 h 5114806"/>
              <a:gd name="connsiteX42" fmla="*/ 426230 w 4014544"/>
              <a:gd name="connsiteY42" fmla="*/ 1143104 h 5114806"/>
              <a:gd name="connsiteX43" fmla="*/ 1022255 w 4014544"/>
              <a:gd name="connsiteY43" fmla="*/ 1313691 h 5114806"/>
              <a:gd name="connsiteX44" fmla="*/ 1160344 w 4014544"/>
              <a:gd name="connsiteY44" fmla="*/ 1160370 h 5114806"/>
              <a:gd name="connsiteX45" fmla="*/ 1313665 w 4014544"/>
              <a:gd name="connsiteY45" fmla="*/ 1022272 h 5114806"/>
              <a:gd name="connsiteX46" fmla="*/ 1143086 w 4014544"/>
              <a:gd name="connsiteY46" fmla="*/ 426239 h 5114806"/>
              <a:gd name="connsiteX47" fmla="*/ 1435509 w 4014544"/>
              <a:gd name="connsiteY47" fmla="*/ 258700 h 5114806"/>
              <a:gd name="connsiteX48" fmla="*/ 1867042 w 4014544"/>
              <a:gd name="connsiteY48" fmla="*/ 705474 h 5114806"/>
              <a:gd name="connsiteX49" fmla="*/ 2262016 w 4014544"/>
              <a:gd name="connsiteY49" fmla="*/ 602923 h 5114806"/>
              <a:gd name="connsiteX50" fmla="*/ 2412289 w 4014544"/>
              <a:gd name="connsiteY50" fmla="*/ 3841 h 5114806"/>
              <a:gd name="connsiteX51" fmla="*/ 2583378 w 4014544"/>
              <a:gd name="connsiteY51" fmla="*/ 160 h 5114806"/>
              <a:gd name="connsiteX0" fmla="*/ 2583378 w 4014544"/>
              <a:gd name="connsiteY0" fmla="*/ 160 h 5114806"/>
              <a:gd name="connsiteX1" fmla="*/ 2754468 w 4014544"/>
              <a:gd name="connsiteY1" fmla="*/ 7902 h 5114806"/>
              <a:gd name="connsiteX2" fmla="*/ 2905762 w 4014544"/>
              <a:gd name="connsiteY2" fmla="*/ 612058 h 5114806"/>
              <a:gd name="connsiteX3" fmla="*/ 3284492 w 4014544"/>
              <a:gd name="connsiteY3" fmla="*/ 719692 h 5114806"/>
              <a:gd name="connsiteX4" fmla="*/ 3713990 w 4014544"/>
              <a:gd name="connsiteY4" fmla="*/ 275967 h 5114806"/>
              <a:gd name="connsiteX5" fmla="*/ 4014544 w 4014544"/>
              <a:gd name="connsiteY5" fmla="*/ 455689 h 5114806"/>
              <a:gd name="connsiteX6" fmla="*/ 3892700 w 4014544"/>
              <a:gd name="connsiteY6" fmla="*/ 882149 h 5114806"/>
              <a:gd name="connsiteX7" fmla="*/ 3275356 w 4014544"/>
              <a:gd name="connsiteY7" fmla="*/ 882149 h 5114806"/>
              <a:gd name="connsiteX8" fmla="*/ 3248954 w 4014544"/>
              <a:gd name="connsiteY8" fmla="*/ 882149 h 5114806"/>
              <a:gd name="connsiteX9" fmla="*/ 2559522 w 4014544"/>
              <a:gd name="connsiteY9" fmla="*/ 882149 h 5114806"/>
              <a:gd name="connsiteX10" fmla="*/ 1905628 w 4014544"/>
              <a:gd name="connsiteY10" fmla="*/ 1014150 h 5114806"/>
              <a:gd name="connsiteX11" fmla="*/ 1371543 w 4014544"/>
              <a:gd name="connsiteY11" fmla="*/ 1373595 h 5114806"/>
              <a:gd name="connsiteX12" fmla="*/ 1012098 w 4014544"/>
              <a:gd name="connsiteY12" fmla="*/ 1907689 h 5114806"/>
              <a:gd name="connsiteX13" fmla="*/ 880105 w 4014544"/>
              <a:gd name="connsiteY13" fmla="*/ 2561601 h 5114806"/>
              <a:gd name="connsiteX14" fmla="*/ 1012098 w 4014544"/>
              <a:gd name="connsiteY14" fmla="*/ 3215513 h 5114806"/>
              <a:gd name="connsiteX15" fmla="*/ 1371543 w 4014544"/>
              <a:gd name="connsiteY15" fmla="*/ 3749606 h 5114806"/>
              <a:gd name="connsiteX16" fmla="*/ 1905628 w 4014544"/>
              <a:gd name="connsiteY16" fmla="*/ 4109052 h 5114806"/>
              <a:gd name="connsiteX17" fmla="*/ 2559522 w 4014544"/>
              <a:gd name="connsiteY17" fmla="*/ 4241053 h 5114806"/>
              <a:gd name="connsiteX18" fmla="*/ 3880516 w 4014544"/>
              <a:gd name="connsiteY18" fmla="*/ 4239018 h 5114806"/>
              <a:gd name="connsiteX19" fmla="*/ 4003373 w 4014544"/>
              <a:gd name="connsiteY19" fmla="*/ 4668534 h 5114806"/>
              <a:gd name="connsiteX20" fmla="*/ 3681501 w 4014544"/>
              <a:gd name="connsiteY20" fmla="*/ 4856379 h 5114806"/>
              <a:gd name="connsiteX21" fmla="*/ 3249967 w 4014544"/>
              <a:gd name="connsiteY21" fmla="*/ 4409606 h 5114806"/>
              <a:gd name="connsiteX22" fmla="*/ 2919981 w 4014544"/>
              <a:gd name="connsiteY22" fmla="*/ 4500995 h 5114806"/>
              <a:gd name="connsiteX23" fmla="*/ 2768686 w 4014544"/>
              <a:gd name="connsiteY23" fmla="*/ 5106164 h 5114806"/>
              <a:gd name="connsiteX24" fmla="*/ 2401127 w 4014544"/>
              <a:gd name="connsiteY24" fmla="*/ 5110225 h 5114806"/>
              <a:gd name="connsiteX25" fmla="*/ 2250846 w 4014544"/>
              <a:gd name="connsiteY25" fmla="*/ 4510131 h 5114806"/>
              <a:gd name="connsiteX26" fmla="*/ 1904606 w 4014544"/>
              <a:gd name="connsiteY26" fmla="*/ 4423824 h 5114806"/>
              <a:gd name="connsiteX27" fmla="*/ 1470033 w 4014544"/>
              <a:gd name="connsiteY27" fmla="*/ 4873637 h 5114806"/>
              <a:gd name="connsiteX28" fmla="*/ 1156283 w 4014544"/>
              <a:gd name="connsiteY28" fmla="*/ 4697976 h 5114806"/>
              <a:gd name="connsiteX29" fmla="*/ 1325848 w 4014544"/>
              <a:gd name="connsiteY29" fmla="*/ 4102955 h 5114806"/>
              <a:gd name="connsiteX30" fmla="*/ 1160344 w 4014544"/>
              <a:gd name="connsiteY30" fmla="*/ 3955731 h 5114806"/>
              <a:gd name="connsiteX31" fmla="*/ 1056779 w 4014544"/>
              <a:gd name="connsiteY31" fmla="*/ 3843013 h 5114806"/>
              <a:gd name="connsiteX32" fmla="*/ 455681 w 4014544"/>
              <a:gd name="connsiteY32" fmla="*/ 4014623 h 5114806"/>
              <a:gd name="connsiteX33" fmla="*/ 275958 w 4014544"/>
              <a:gd name="connsiteY33" fmla="*/ 3714069 h 5114806"/>
              <a:gd name="connsiteX34" fmla="*/ 719675 w 4014544"/>
              <a:gd name="connsiteY34" fmla="*/ 3284553 h 5114806"/>
              <a:gd name="connsiteX35" fmla="*/ 612049 w 4014544"/>
              <a:gd name="connsiteY35" fmla="*/ 2905815 h 5114806"/>
              <a:gd name="connsiteX36" fmla="*/ 7902 w 4014544"/>
              <a:gd name="connsiteY36" fmla="*/ 2754529 h 5114806"/>
              <a:gd name="connsiteX37" fmla="*/ 3841 w 4014544"/>
              <a:gd name="connsiteY37" fmla="*/ 2412341 h 5114806"/>
              <a:gd name="connsiteX38" fmla="*/ 602905 w 4014544"/>
              <a:gd name="connsiteY38" fmla="*/ 2262060 h 5114806"/>
              <a:gd name="connsiteX39" fmla="*/ 705456 w 4014544"/>
              <a:gd name="connsiteY39" fmla="*/ 1867077 h 5114806"/>
              <a:gd name="connsiteX40" fmla="*/ 258700 w 4014544"/>
              <a:gd name="connsiteY40" fmla="*/ 1435535 h 5114806"/>
              <a:gd name="connsiteX41" fmla="*/ 426230 w 4014544"/>
              <a:gd name="connsiteY41" fmla="*/ 1143104 h 5114806"/>
              <a:gd name="connsiteX42" fmla="*/ 1022255 w 4014544"/>
              <a:gd name="connsiteY42" fmla="*/ 1313691 h 5114806"/>
              <a:gd name="connsiteX43" fmla="*/ 1160344 w 4014544"/>
              <a:gd name="connsiteY43" fmla="*/ 1160370 h 5114806"/>
              <a:gd name="connsiteX44" fmla="*/ 1313665 w 4014544"/>
              <a:gd name="connsiteY44" fmla="*/ 1022272 h 5114806"/>
              <a:gd name="connsiteX45" fmla="*/ 1143086 w 4014544"/>
              <a:gd name="connsiteY45" fmla="*/ 426239 h 5114806"/>
              <a:gd name="connsiteX46" fmla="*/ 1435509 w 4014544"/>
              <a:gd name="connsiteY46" fmla="*/ 258700 h 5114806"/>
              <a:gd name="connsiteX47" fmla="*/ 1867042 w 4014544"/>
              <a:gd name="connsiteY47" fmla="*/ 705474 h 5114806"/>
              <a:gd name="connsiteX48" fmla="*/ 2262016 w 4014544"/>
              <a:gd name="connsiteY48" fmla="*/ 602923 h 5114806"/>
              <a:gd name="connsiteX49" fmla="*/ 2412289 w 4014544"/>
              <a:gd name="connsiteY49" fmla="*/ 3841 h 5114806"/>
              <a:gd name="connsiteX50" fmla="*/ 2583378 w 4014544"/>
              <a:gd name="connsiteY50" fmla="*/ 160 h 5114806"/>
              <a:gd name="connsiteX0" fmla="*/ 2583378 w 4014544"/>
              <a:gd name="connsiteY0" fmla="*/ 160 h 5114806"/>
              <a:gd name="connsiteX1" fmla="*/ 2754468 w 4014544"/>
              <a:gd name="connsiteY1" fmla="*/ 7902 h 5114806"/>
              <a:gd name="connsiteX2" fmla="*/ 2905762 w 4014544"/>
              <a:gd name="connsiteY2" fmla="*/ 612058 h 5114806"/>
              <a:gd name="connsiteX3" fmla="*/ 3284492 w 4014544"/>
              <a:gd name="connsiteY3" fmla="*/ 719692 h 5114806"/>
              <a:gd name="connsiteX4" fmla="*/ 3713990 w 4014544"/>
              <a:gd name="connsiteY4" fmla="*/ 275967 h 5114806"/>
              <a:gd name="connsiteX5" fmla="*/ 4014544 w 4014544"/>
              <a:gd name="connsiteY5" fmla="*/ 455689 h 5114806"/>
              <a:gd name="connsiteX6" fmla="*/ 3892700 w 4014544"/>
              <a:gd name="connsiteY6" fmla="*/ 882149 h 5114806"/>
              <a:gd name="connsiteX7" fmla="*/ 3275356 w 4014544"/>
              <a:gd name="connsiteY7" fmla="*/ 882149 h 5114806"/>
              <a:gd name="connsiteX8" fmla="*/ 2559522 w 4014544"/>
              <a:gd name="connsiteY8" fmla="*/ 882149 h 5114806"/>
              <a:gd name="connsiteX9" fmla="*/ 1905628 w 4014544"/>
              <a:gd name="connsiteY9" fmla="*/ 1014150 h 5114806"/>
              <a:gd name="connsiteX10" fmla="*/ 1371543 w 4014544"/>
              <a:gd name="connsiteY10" fmla="*/ 1373595 h 5114806"/>
              <a:gd name="connsiteX11" fmla="*/ 1012098 w 4014544"/>
              <a:gd name="connsiteY11" fmla="*/ 1907689 h 5114806"/>
              <a:gd name="connsiteX12" fmla="*/ 880105 w 4014544"/>
              <a:gd name="connsiteY12" fmla="*/ 2561601 h 5114806"/>
              <a:gd name="connsiteX13" fmla="*/ 1012098 w 4014544"/>
              <a:gd name="connsiteY13" fmla="*/ 3215513 h 5114806"/>
              <a:gd name="connsiteX14" fmla="*/ 1371543 w 4014544"/>
              <a:gd name="connsiteY14" fmla="*/ 3749606 h 5114806"/>
              <a:gd name="connsiteX15" fmla="*/ 1905628 w 4014544"/>
              <a:gd name="connsiteY15" fmla="*/ 4109052 h 5114806"/>
              <a:gd name="connsiteX16" fmla="*/ 2559522 w 4014544"/>
              <a:gd name="connsiteY16" fmla="*/ 4241053 h 5114806"/>
              <a:gd name="connsiteX17" fmla="*/ 3880516 w 4014544"/>
              <a:gd name="connsiteY17" fmla="*/ 4239018 h 5114806"/>
              <a:gd name="connsiteX18" fmla="*/ 4003373 w 4014544"/>
              <a:gd name="connsiteY18" fmla="*/ 4668534 h 5114806"/>
              <a:gd name="connsiteX19" fmla="*/ 3681501 w 4014544"/>
              <a:gd name="connsiteY19" fmla="*/ 4856379 h 5114806"/>
              <a:gd name="connsiteX20" fmla="*/ 3249967 w 4014544"/>
              <a:gd name="connsiteY20" fmla="*/ 4409606 h 5114806"/>
              <a:gd name="connsiteX21" fmla="*/ 2919981 w 4014544"/>
              <a:gd name="connsiteY21" fmla="*/ 4500995 h 5114806"/>
              <a:gd name="connsiteX22" fmla="*/ 2768686 w 4014544"/>
              <a:gd name="connsiteY22" fmla="*/ 5106164 h 5114806"/>
              <a:gd name="connsiteX23" fmla="*/ 2401127 w 4014544"/>
              <a:gd name="connsiteY23" fmla="*/ 5110225 h 5114806"/>
              <a:gd name="connsiteX24" fmla="*/ 2250846 w 4014544"/>
              <a:gd name="connsiteY24" fmla="*/ 4510131 h 5114806"/>
              <a:gd name="connsiteX25" fmla="*/ 1904606 w 4014544"/>
              <a:gd name="connsiteY25" fmla="*/ 4423824 h 5114806"/>
              <a:gd name="connsiteX26" fmla="*/ 1470033 w 4014544"/>
              <a:gd name="connsiteY26" fmla="*/ 4873637 h 5114806"/>
              <a:gd name="connsiteX27" fmla="*/ 1156283 w 4014544"/>
              <a:gd name="connsiteY27" fmla="*/ 4697976 h 5114806"/>
              <a:gd name="connsiteX28" fmla="*/ 1325848 w 4014544"/>
              <a:gd name="connsiteY28" fmla="*/ 4102955 h 5114806"/>
              <a:gd name="connsiteX29" fmla="*/ 1160344 w 4014544"/>
              <a:gd name="connsiteY29" fmla="*/ 3955731 h 5114806"/>
              <a:gd name="connsiteX30" fmla="*/ 1056779 w 4014544"/>
              <a:gd name="connsiteY30" fmla="*/ 3843013 h 5114806"/>
              <a:gd name="connsiteX31" fmla="*/ 455681 w 4014544"/>
              <a:gd name="connsiteY31" fmla="*/ 4014623 h 5114806"/>
              <a:gd name="connsiteX32" fmla="*/ 275958 w 4014544"/>
              <a:gd name="connsiteY32" fmla="*/ 3714069 h 5114806"/>
              <a:gd name="connsiteX33" fmla="*/ 719675 w 4014544"/>
              <a:gd name="connsiteY33" fmla="*/ 3284553 h 5114806"/>
              <a:gd name="connsiteX34" fmla="*/ 612049 w 4014544"/>
              <a:gd name="connsiteY34" fmla="*/ 2905815 h 5114806"/>
              <a:gd name="connsiteX35" fmla="*/ 7902 w 4014544"/>
              <a:gd name="connsiteY35" fmla="*/ 2754529 h 5114806"/>
              <a:gd name="connsiteX36" fmla="*/ 3841 w 4014544"/>
              <a:gd name="connsiteY36" fmla="*/ 2412341 h 5114806"/>
              <a:gd name="connsiteX37" fmla="*/ 602905 w 4014544"/>
              <a:gd name="connsiteY37" fmla="*/ 2262060 h 5114806"/>
              <a:gd name="connsiteX38" fmla="*/ 705456 w 4014544"/>
              <a:gd name="connsiteY38" fmla="*/ 1867077 h 5114806"/>
              <a:gd name="connsiteX39" fmla="*/ 258700 w 4014544"/>
              <a:gd name="connsiteY39" fmla="*/ 1435535 h 5114806"/>
              <a:gd name="connsiteX40" fmla="*/ 426230 w 4014544"/>
              <a:gd name="connsiteY40" fmla="*/ 1143104 h 5114806"/>
              <a:gd name="connsiteX41" fmla="*/ 1022255 w 4014544"/>
              <a:gd name="connsiteY41" fmla="*/ 1313691 h 5114806"/>
              <a:gd name="connsiteX42" fmla="*/ 1160344 w 4014544"/>
              <a:gd name="connsiteY42" fmla="*/ 1160370 h 5114806"/>
              <a:gd name="connsiteX43" fmla="*/ 1313665 w 4014544"/>
              <a:gd name="connsiteY43" fmla="*/ 1022272 h 5114806"/>
              <a:gd name="connsiteX44" fmla="*/ 1143086 w 4014544"/>
              <a:gd name="connsiteY44" fmla="*/ 426239 h 5114806"/>
              <a:gd name="connsiteX45" fmla="*/ 1435509 w 4014544"/>
              <a:gd name="connsiteY45" fmla="*/ 258700 h 5114806"/>
              <a:gd name="connsiteX46" fmla="*/ 1867042 w 4014544"/>
              <a:gd name="connsiteY46" fmla="*/ 705474 h 5114806"/>
              <a:gd name="connsiteX47" fmla="*/ 2262016 w 4014544"/>
              <a:gd name="connsiteY47" fmla="*/ 602923 h 5114806"/>
              <a:gd name="connsiteX48" fmla="*/ 2412289 w 4014544"/>
              <a:gd name="connsiteY48" fmla="*/ 3841 h 5114806"/>
              <a:gd name="connsiteX49" fmla="*/ 2583378 w 4014544"/>
              <a:gd name="connsiteY49" fmla="*/ 160 h 5114806"/>
              <a:gd name="connsiteX0" fmla="*/ 2583378 w 4014544"/>
              <a:gd name="connsiteY0" fmla="*/ 160 h 5114806"/>
              <a:gd name="connsiteX1" fmla="*/ 2754468 w 4014544"/>
              <a:gd name="connsiteY1" fmla="*/ 7902 h 5114806"/>
              <a:gd name="connsiteX2" fmla="*/ 2905762 w 4014544"/>
              <a:gd name="connsiteY2" fmla="*/ 612058 h 5114806"/>
              <a:gd name="connsiteX3" fmla="*/ 3284492 w 4014544"/>
              <a:gd name="connsiteY3" fmla="*/ 719692 h 5114806"/>
              <a:gd name="connsiteX4" fmla="*/ 3713990 w 4014544"/>
              <a:gd name="connsiteY4" fmla="*/ 275967 h 5114806"/>
              <a:gd name="connsiteX5" fmla="*/ 4014544 w 4014544"/>
              <a:gd name="connsiteY5" fmla="*/ 455689 h 5114806"/>
              <a:gd name="connsiteX6" fmla="*/ 3892700 w 4014544"/>
              <a:gd name="connsiteY6" fmla="*/ 882149 h 5114806"/>
              <a:gd name="connsiteX7" fmla="*/ 2559522 w 4014544"/>
              <a:gd name="connsiteY7" fmla="*/ 882149 h 5114806"/>
              <a:gd name="connsiteX8" fmla="*/ 1905628 w 4014544"/>
              <a:gd name="connsiteY8" fmla="*/ 1014150 h 5114806"/>
              <a:gd name="connsiteX9" fmla="*/ 1371543 w 4014544"/>
              <a:gd name="connsiteY9" fmla="*/ 1373595 h 5114806"/>
              <a:gd name="connsiteX10" fmla="*/ 1012098 w 4014544"/>
              <a:gd name="connsiteY10" fmla="*/ 1907689 h 5114806"/>
              <a:gd name="connsiteX11" fmla="*/ 880105 w 4014544"/>
              <a:gd name="connsiteY11" fmla="*/ 2561601 h 5114806"/>
              <a:gd name="connsiteX12" fmla="*/ 1012098 w 4014544"/>
              <a:gd name="connsiteY12" fmla="*/ 3215513 h 5114806"/>
              <a:gd name="connsiteX13" fmla="*/ 1371543 w 4014544"/>
              <a:gd name="connsiteY13" fmla="*/ 3749606 h 5114806"/>
              <a:gd name="connsiteX14" fmla="*/ 1905628 w 4014544"/>
              <a:gd name="connsiteY14" fmla="*/ 4109052 h 5114806"/>
              <a:gd name="connsiteX15" fmla="*/ 2559522 w 4014544"/>
              <a:gd name="connsiteY15" fmla="*/ 4241053 h 5114806"/>
              <a:gd name="connsiteX16" fmla="*/ 3880516 w 4014544"/>
              <a:gd name="connsiteY16" fmla="*/ 4239018 h 5114806"/>
              <a:gd name="connsiteX17" fmla="*/ 4003373 w 4014544"/>
              <a:gd name="connsiteY17" fmla="*/ 4668534 h 5114806"/>
              <a:gd name="connsiteX18" fmla="*/ 3681501 w 4014544"/>
              <a:gd name="connsiteY18" fmla="*/ 4856379 h 5114806"/>
              <a:gd name="connsiteX19" fmla="*/ 3249967 w 4014544"/>
              <a:gd name="connsiteY19" fmla="*/ 4409606 h 5114806"/>
              <a:gd name="connsiteX20" fmla="*/ 2919981 w 4014544"/>
              <a:gd name="connsiteY20" fmla="*/ 4500995 h 5114806"/>
              <a:gd name="connsiteX21" fmla="*/ 2768686 w 4014544"/>
              <a:gd name="connsiteY21" fmla="*/ 5106164 h 5114806"/>
              <a:gd name="connsiteX22" fmla="*/ 2401127 w 4014544"/>
              <a:gd name="connsiteY22" fmla="*/ 5110225 h 5114806"/>
              <a:gd name="connsiteX23" fmla="*/ 2250846 w 4014544"/>
              <a:gd name="connsiteY23" fmla="*/ 4510131 h 5114806"/>
              <a:gd name="connsiteX24" fmla="*/ 1904606 w 4014544"/>
              <a:gd name="connsiteY24" fmla="*/ 4423824 h 5114806"/>
              <a:gd name="connsiteX25" fmla="*/ 1470033 w 4014544"/>
              <a:gd name="connsiteY25" fmla="*/ 4873637 h 5114806"/>
              <a:gd name="connsiteX26" fmla="*/ 1156283 w 4014544"/>
              <a:gd name="connsiteY26" fmla="*/ 4697976 h 5114806"/>
              <a:gd name="connsiteX27" fmla="*/ 1325848 w 4014544"/>
              <a:gd name="connsiteY27" fmla="*/ 4102955 h 5114806"/>
              <a:gd name="connsiteX28" fmla="*/ 1160344 w 4014544"/>
              <a:gd name="connsiteY28" fmla="*/ 3955731 h 5114806"/>
              <a:gd name="connsiteX29" fmla="*/ 1056779 w 4014544"/>
              <a:gd name="connsiteY29" fmla="*/ 3843013 h 5114806"/>
              <a:gd name="connsiteX30" fmla="*/ 455681 w 4014544"/>
              <a:gd name="connsiteY30" fmla="*/ 4014623 h 5114806"/>
              <a:gd name="connsiteX31" fmla="*/ 275958 w 4014544"/>
              <a:gd name="connsiteY31" fmla="*/ 3714069 h 5114806"/>
              <a:gd name="connsiteX32" fmla="*/ 719675 w 4014544"/>
              <a:gd name="connsiteY32" fmla="*/ 3284553 h 5114806"/>
              <a:gd name="connsiteX33" fmla="*/ 612049 w 4014544"/>
              <a:gd name="connsiteY33" fmla="*/ 2905815 h 5114806"/>
              <a:gd name="connsiteX34" fmla="*/ 7902 w 4014544"/>
              <a:gd name="connsiteY34" fmla="*/ 2754529 h 5114806"/>
              <a:gd name="connsiteX35" fmla="*/ 3841 w 4014544"/>
              <a:gd name="connsiteY35" fmla="*/ 2412341 h 5114806"/>
              <a:gd name="connsiteX36" fmla="*/ 602905 w 4014544"/>
              <a:gd name="connsiteY36" fmla="*/ 2262060 h 5114806"/>
              <a:gd name="connsiteX37" fmla="*/ 705456 w 4014544"/>
              <a:gd name="connsiteY37" fmla="*/ 1867077 h 5114806"/>
              <a:gd name="connsiteX38" fmla="*/ 258700 w 4014544"/>
              <a:gd name="connsiteY38" fmla="*/ 1435535 h 5114806"/>
              <a:gd name="connsiteX39" fmla="*/ 426230 w 4014544"/>
              <a:gd name="connsiteY39" fmla="*/ 1143104 h 5114806"/>
              <a:gd name="connsiteX40" fmla="*/ 1022255 w 4014544"/>
              <a:gd name="connsiteY40" fmla="*/ 1313691 h 5114806"/>
              <a:gd name="connsiteX41" fmla="*/ 1160344 w 4014544"/>
              <a:gd name="connsiteY41" fmla="*/ 1160370 h 5114806"/>
              <a:gd name="connsiteX42" fmla="*/ 1313665 w 4014544"/>
              <a:gd name="connsiteY42" fmla="*/ 1022272 h 5114806"/>
              <a:gd name="connsiteX43" fmla="*/ 1143086 w 4014544"/>
              <a:gd name="connsiteY43" fmla="*/ 426239 h 5114806"/>
              <a:gd name="connsiteX44" fmla="*/ 1435509 w 4014544"/>
              <a:gd name="connsiteY44" fmla="*/ 258700 h 5114806"/>
              <a:gd name="connsiteX45" fmla="*/ 1867042 w 4014544"/>
              <a:gd name="connsiteY45" fmla="*/ 705474 h 5114806"/>
              <a:gd name="connsiteX46" fmla="*/ 2262016 w 4014544"/>
              <a:gd name="connsiteY46" fmla="*/ 602923 h 5114806"/>
              <a:gd name="connsiteX47" fmla="*/ 2412289 w 4014544"/>
              <a:gd name="connsiteY47" fmla="*/ 3841 h 5114806"/>
              <a:gd name="connsiteX48" fmla="*/ 2583378 w 4014544"/>
              <a:gd name="connsiteY48" fmla="*/ 160 h 511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014544" h="5114806">
                <a:moveTo>
                  <a:pt x="2583378" y="160"/>
                </a:moveTo>
                <a:cubicBezTo>
                  <a:pt x="2640493" y="795"/>
                  <a:pt x="2697607" y="3335"/>
                  <a:pt x="2754468" y="7902"/>
                </a:cubicBezTo>
                <a:lnTo>
                  <a:pt x="2905762" y="612058"/>
                </a:lnTo>
                <a:cubicBezTo>
                  <a:pt x="3034716" y="635412"/>
                  <a:pt x="3161634" y="670949"/>
                  <a:pt x="3284492" y="719692"/>
                </a:cubicBezTo>
                <a:lnTo>
                  <a:pt x="3713990" y="275967"/>
                </a:lnTo>
                <a:cubicBezTo>
                  <a:pt x="3817563" y="328762"/>
                  <a:pt x="3918080" y="388675"/>
                  <a:pt x="4014544" y="455689"/>
                </a:cubicBezTo>
                <a:lnTo>
                  <a:pt x="3892700" y="882149"/>
                </a:lnTo>
                <a:lnTo>
                  <a:pt x="2559522" y="882149"/>
                </a:lnTo>
                <a:cubicBezTo>
                  <a:pt x="2333092" y="882149"/>
                  <a:pt x="2112757" y="926830"/>
                  <a:pt x="1905628" y="1014150"/>
                </a:cubicBezTo>
                <a:cubicBezTo>
                  <a:pt x="1705599" y="1098431"/>
                  <a:pt x="1525877" y="1220275"/>
                  <a:pt x="1371543" y="1373595"/>
                </a:cubicBezTo>
                <a:cubicBezTo>
                  <a:pt x="1217209" y="1527938"/>
                  <a:pt x="1096378" y="1707661"/>
                  <a:pt x="1012098" y="1907689"/>
                </a:cubicBezTo>
                <a:cubicBezTo>
                  <a:pt x="924778" y="2114827"/>
                  <a:pt x="880105" y="2335170"/>
                  <a:pt x="880105" y="2561601"/>
                </a:cubicBezTo>
                <a:cubicBezTo>
                  <a:pt x="880105" y="2788031"/>
                  <a:pt x="924778" y="3008375"/>
                  <a:pt x="1012098" y="3215513"/>
                </a:cubicBezTo>
                <a:cubicBezTo>
                  <a:pt x="1096378" y="3415541"/>
                  <a:pt x="1218222" y="3595264"/>
                  <a:pt x="1371543" y="3749606"/>
                </a:cubicBezTo>
                <a:cubicBezTo>
                  <a:pt x="1525877" y="3903940"/>
                  <a:pt x="1705599" y="4024780"/>
                  <a:pt x="1905628" y="4109052"/>
                </a:cubicBezTo>
                <a:cubicBezTo>
                  <a:pt x="2112757" y="4196372"/>
                  <a:pt x="2333092" y="4241053"/>
                  <a:pt x="2559522" y="4241053"/>
                </a:cubicBezTo>
                <a:lnTo>
                  <a:pt x="3880516" y="4239018"/>
                </a:lnTo>
                <a:lnTo>
                  <a:pt x="4003373" y="4668534"/>
                </a:lnTo>
                <a:cubicBezTo>
                  <a:pt x="3899809" y="4739610"/>
                  <a:pt x="3792174" y="4802562"/>
                  <a:pt x="3681501" y="4856379"/>
                </a:cubicBezTo>
                <a:lnTo>
                  <a:pt x="3249967" y="4409606"/>
                </a:lnTo>
                <a:cubicBezTo>
                  <a:pt x="3142341" y="4449204"/>
                  <a:pt x="3031668" y="4480681"/>
                  <a:pt x="2919981" y="4500995"/>
                </a:cubicBezTo>
                <a:lnTo>
                  <a:pt x="2768686" y="5106164"/>
                </a:lnTo>
                <a:cubicBezTo>
                  <a:pt x="2646842" y="5116321"/>
                  <a:pt x="2523985" y="5117326"/>
                  <a:pt x="2401127" y="5110225"/>
                </a:cubicBezTo>
                <a:lnTo>
                  <a:pt x="2250846" y="4510131"/>
                </a:lnTo>
                <a:cubicBezTo>
                  <a:pt x="2133063" y="4491851"/>
                  <a:pt x="2017315" y="4463423"/>
                  <a:pt x="1904606" y="4423824"/>
                </a:cubicBezTo>
                <a:lnTo>
                  <a:pt x="1470033" y="4873637"/>
                </a:lnTo>
                <a:cubicBezTo>
                  <a:pt x="1362399" y="4822868"/>
                  <a:pt x="1257821" y="4763977"/>
                  <a:pt x="1156283" y="4697976"/>
                </a:cubicBezTo>
                <a:lnTo>
                  <a:pt x="1325848" y="4102955"/>
                </a:lnTo>
                <a:cubicBezTo>
                  <a:pt x="1268992" y="4057269"/>
                  <a:pt x="1213139" y="4008526"/>
                  <a:pt x="1160344" y="3955731"/>
                </a:cubicBezTo>
                <a:cubicBezTo>
                  <a:pt x="1123793" y="3919172"/>
                  <a:pt x="1090282" y="3881608"/>
                  <a:pt x="1056779" y="3843013"/>
                </a:cubicBezTo>
                <a:lnTo>
                  <a:pt x="455681" y="4014623"/>
                </a:lnTo>
                <a:cubicBezTo>
                  <a:pt x="388667" y="3918159"/>
                  <a:pt x="328762" y="3817633"/>
                  <a:pt x="275958" y="3714069"/>
                </a:cubicBezTo>
                <a:lnTo>
                  <a:pt x="719675" y="3284553"/>
                </a:lnTo>
                <a:cubicBezTo>
                  <a:pt x="670941" y="3161695"/>
                  <a:pt x="635394" y="3034777"/>
                  <a:pt x="612049" y="2905815"/>
                </a:cubicBezTo>
                <a:lnTo>
                  <a:pt x="7902" y="2754529"/>
                </a:lnTo>
                <a:cubicBezTo>
                  <a:pt x="-1233" y="2640798"/>
                  <a:pt x="-2255" y="2526063"/>
                  <a:pt x="3841" y="2412341"/>
                </a:cubicBezTo>
                <a:lnTo>
                  <a:pt x="602905" y="2262060"/>
                </a:lnTo>
                <a:cubicBezTo>
                  <a:pt x="623211" y="2128032"/>
                  <a:pt x="657735" y="1995009"/>
                  <a:pt x="705456" y="1867077"/>
                </a:cubicBezTo>
                <a:lnTo>
                  <a:pt x="258700" y="1435535"/>
                </a:lnTo>
                <a:cubicBezTo>
                  <a:pt x="308447" y="1335010"/>
                  <a:pt x="363278" y="1237533"/>
                  <a:pt x="426230" y="1143104"/>
                </a:cubicBezTo>
                <a:lnTo>
                  <a:pt x="1022255" y="1313691"/>
                </a:lnTo>
                <a:cubicBezTo>
                  <a:pt x="1064902" y="1260887"/>
                  <a:pt x="1111610" y="1209104"/>
                  <a:pt x="1160344" y="1160370"/>
                </a:cubicBezTo>
                <a:cubicBezTo>
                  <a:pt x="1209078" y="1111627"/>
                  <a:pt x="1260869" y="1064919"/>
                  <a:pt x="1313665" y="1022272"/>
                </a:cubicBezTo>
                <a:lnTo>
                  <a:pt x="1143086" y="426239"/>
                </a:lnTo>
                <a:cubicBezTo>
                  <a:pt x="1237515" y="363286"/>
                  <a:pt x="1334984" y="307443"/>
                  <a:pt x="1435509" y="258700"/>
                </a:cubicBezTo>
                <a:lnTo>
                  <a:pt x="1867042" y="705474"/>
                </a:lnTo>
                <a:cubicBezTo>
                  <a:pt x="1995996" y="657753"/>
                  <a:pt x="2127989" y="623228"/>
                  <a:pt x="2262016" y="602923"/>
                </a:cubicBezTo>
                <a:lnTo>
                  <a:pt x="2412289" y="3841"/>
                </a:lnTo>
                <a:cubicBezTo>
                  <a:pt x="2469150" y="793"/>
                  <a:pt x="2526264" y="-476"/>
                  <a:pt x="2583378" y="160"/>
                </a:cubicBezTo>
                <a:close/>
              </a:path>
            </a:pathLst>
          </a:custGeom>
          <a:solidFill>
            <a:schemeClr val="tx2"/>
          </a:solidFill>
          <a:ln w="1152"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4" name="Oval 3">
            <a:extLst>
              <a:ext uri="{FF2B5EF4-FFF2-40B4-BE49-F238E27FC236}">
                <a16:creationId xmlns:a16="http://schemas.microsoft.com/office/drawing/2014/main" id="{853DD3CF-7ADA-4A7B-79BC-8520FD05A6AC}"/>
              </a:ext>
            </a:extLst>
          </p:cNvPr>
          <p:cNvSpPr/>
          <p:nvPr/>
        </p:nvSpPr>
        <p:spPr>
          <a:xfrm>
            <a:off x="1348320" y="2075318"/>
            <a:ext cx="2707365" cy="2707365"/>
          </a:xfrm>
          <a:prstGeom prst="ellipse">
            <a:avLst/>
          </a:prstGeom>
          <a:no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grpSp>
        <p:nvGrpSpPr>
          <p:cNvPr id="5" name="Group 4">
            <a:extLst>
              <a:ext uri="{FF2B5EF4-FFF2-40B4-BE49-F238E27FC236}">
                <a16:creationId xmlns:a16="http://schemas.microsoft.com/office/drawing/2014/main" id="{54E1D56B-B454-5EAA-AD2E-5710307C6898}"/>
              </a:ext>
            </a:extLst>
          </p:cNvPr>
          <p:cNvGrpSpPr/>
          <p:nvPr/>
        </p:nvGrpSpPr>
        <p:grpSpPr>
          <a:xfrm>
            <a:off x="1800900" y="4169597"/>
            <a:ext cx="3619528" cy="427983"/>
            <a:chOff x="2193498" y="4451083"/>
            <a:chExt cx="4826038" cy="570644"/>
          </a:xfrm>
        </p:grpSpPr>
        <p:sp>
          <p:nvSpPr>
            <p:cNvPr id="22" name="Freeform 8">
              <a:extLst>
                <a:ext uri="{FF2B5EF4-FFF2-40B4-BE49-F238E27FC236}">
                  <a16:creationId xmlns:a16="http://schemas.microsoft.com/office/drawing/2014/main" id="{F80D5F51-FBE2-EB3F-314C-6AC5F4889662}"/>
                </a:ext>
              </a:extLst>
            </p:cNvPr>
            <p:cNvSpPr/>
            <p:nvPr/>
          </p:nvSpPr>
          <p:spPr>
            <a:xfrm>
              <a:off x="2193498" y="4451083"/>
              <a:ext cx="4826038" cy="570644"/>
            </a:xfrm>
            <a:custGeom>
              <a:avLst/>
              <a:gdLst>
                <a:gd name="connsiteX0" fmla="*/ 515435 w 547822"/>
                <a:gd name="connsiteY0" fmla="*/ 115 h 64776"/>
                <a:gd name="connsiteX1" fmla="*/ 0 w 547822"/>
                <a:gd name="connsiteY1" fmla="*/ 115 h 64776"/>
                <a:gd name="connsiteX2" fmla="*/ 136696 w 547822"/>
                <a:gd name="connsiteY2" fmla="*/ 64777 h 64776"/>
                <a:gd name="connsiteX3" fmla="*/ 515435 w 547822"/>
                <a:gd name="connsiteY3" fmla="*/ 64777 h 64776"/>
                <a:gd name="connsiteX4" fmla="*/ 547822 w 547822"/>
                <a:gd name="connsiteY4" fmla="*/ 32388 h 64776"/>
                <a:gd name="connsiteX5" fmla="*/ 547822 w 547822"/>
                <a:gd name="connsiteY5" fmla="*/ 32388 h 64776"/>
                <a:gd name="connsiteX6" fmla="*/ 515435 w 547822"/>
                <a:gd name="connsiteY6" fmla="*/ 0 h 6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822" h="64776">
                  <a:moveTo>
                    <a:pt x="515435" y="115"/>
                  </a:moveTo>
                  <a:lnTo>
                    <a:pt x="0" y="115"/>
                  </a:lnTo>
                  <a:cubicBezTo>
                    <a:pt x="32388" y="39650"/>
                    <a:pt x="81603" y="64777"/>
                    <a:pt x="136696" y="64777"/>
                  </a:cubicBezTo>
                  <a:lnTo>
                    <a:pt x="515435" y="64777"/>
                  </a:lnTo>
                  <a:cubicBezTo>
                    <a:pt x="533300" y="64777"/>
                    <a:pt x="547822" y="50254"/>
                    <a:pt x="547822" y="32388"/>
                  </a:cubicBezTo>
                  <a:lnTo>
                    <a:pt x="547822" y="32388"/>
                  </a:lnTo>
                  <a:cubicBezTo>
                    <a:pt x="547822" y="14523"/>
                    <a:pt x="533300" y="0"/>
                    <a:pt x="515435" y="0"/>
                  </a:cubicBezTo>
                  <a:close/>
                </a:path>
              </a:pathLst>
            </a:custGeom>
            <a:solidFill>
              <a:srgbClr val="805AAB"/>
            </a:solidFill>
            <a:ln w="115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23" name="TextBox 7">
              <a:extLst>
                <a:ext uri="{FF2B5EF4-FFF2-40B4-BE49-F238E27FC236}">
                  <a16:creationId xmlns:a16="http://schemas.microsoft.com/office/drawing/2014/main" id="{569177C0-3F50-30E1-699E-D2C7D4C76572}"/>
                </a:ext>
              </a:extLst>
            </p:cNvPr>
            <p:cNvSpPr txBox="1"/>
            <p:nvPr/>
          </p:nvSpPr>
          <p:spPr>
            <a:xfrm>
              <a:off x="2621281" y="4520962"/>
              <a:ext cx="3314854" cy="430887"/>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500" b="1" noProof="1">
                  <a:solidFill>
                    <a:schemeClr val="bg1"/>
                  </a:solidFill>
                </a:rPr>
                <a:t>ROC-AUC</a:t>
              </a:r>
            </a:p>
          </p:txBody>
        </p:sp>
        <p:sp>
          <p:nvSpPr>
            <p:cNvPr id="24" name="TextBox 15">
              <a:extLst>
                <a:ext uri="{FF2B5EF4-FFF2-40B4-BE49-F238E27FC236}">
                  <a16:creationId xmlns:a16="http://schemas.microsoft.com/office/drawing/2014/main" id="{2E3FC9AD-ECF2-1C47-7608-6378710E9194}"/>
                </a:ext>
              </a:extLst>
            </p:cNvPr>
            <p:cNvSpPr txBox="1"/>
            <p:nvPr/>
          </p:nvSpPr>
          <p:spPr>
            <a:xfrm>
              <a:off x="6325615" y="4520962"/>
              <a:ext cx="687796" cy="430887"/>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noProof="1">
                  <a:solidFill>
                    <a:schemeClr val="bg1"/>
                  </a:solidFill>
                </a:rPr>
                <a:t>05</a:t>
              </a:r>
            </a:p>
          </p:txBody>
        </p:sp>
      </p:grpSp>
      <p:grpSp>
        <p:nvGrpSpPr>
          <p:cNvPr id="6" name="Group 5">
            <a:extLst>
              <a:ext uri="{FF2B5EF4-FFF2-40B4-BE49-F238E27FC236}">
                <a16:creationId xmlns:a16="http://schemas.microsoft.com/office/drawing/2014/main" id="{F429ADC1-C0A2-982A-EC95-3EF20A8963FE}"/>
              </a:ext>
            </a:extLst>
          </p:cNvPr>
          <p:cNvGrpSpPr/>
          <p:nvPr/>
        </p:nvGrpSpPr>
        <p:grpSpPr>
          <a:xfrm>
            <a:off x="1566346" y="3692113"/>
            <a:ext cx="3854075" cy="427983"/>
            <a:chOff x="1880760" y="3814438"/>
            <a:chExt cx="5138767" cy="570644"/>
          </a:xfrm>
        </p:grpSpPr>
        <p:sp>
          <p:nvSpPr>
            <p:cNvPr id="19" name="Freeform 7">
              <a:extLst>
                <a:ext uri="{FF2B5EF4-FFF2-40B4-BE49-F238E27FC236}">
                  <a16:creationId xmlns:a16="http://schemas.microsoft.com/office/drawing/2014/main" id="{0482DD98-660B-C003-6C69-E93B94B548DF}"/>
                </a:ext>
              </a:extLst>
            </p:cNvPr>
            <p:cNvSpPr/>
            <p:nvPr/>
          </p:nvSpPr>
          <p:spPr>
            <a:xfrm>
              <a:off x="1880760" y="3814438"/>
              <a:ext cx="5138767" cy="570644"/>
            </a:xfrm>
            <a:custGeom>
              <a:avLst/>
              <a:gdLst>
                <a:gd name="connsiteX0" fmla="*/ 550934 w 583321"/>
                <a:gd name="connsiteY0" fmla="*/ 115 h 64776"/>
                <a:gd name="connsiteX1" fmla="*/ 0 w 583321"/>
                <a:gd name="connsiteY1" fmla="*/ 115 h 64776"/>
                <a:gd name="connsiteX2" fmla="*/ 29737 w 583321"/>
                <a:gd name="connsiteY2" fmla="*/ 64776 h 64776"/>
                <a:gd name="connsiteX3" fmla="*/ 550934 w 583321"/>
                <a:gd name="connsiteY3" fmla="*/ 64776 h 64776"/>
                <a:gd name="connsiteX4" fmla="*/ 583322 w 583321"/>
                <a:gd name="connsiteY4" fmla="*/ 32388 h 64776"/>
                <a:gd name="connsiteX5" fmla="*/ 583322 w 583321"/>
                <a:gd name="connsiteY5" fmla="*/ 32388 h 64776"/>
                <a:gd name="connsiteX6" fmla="*/ 550934 w 583321"/>
                <a:gd name="connsiteY6" fmla="*/ 0 h 6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3321" h="64776">
                  <a:moveTo>
                    <a:pt x="550934" y="115"/>
                  </a:moveTo>
                  <a:lnTo>
                    <a:pt x="0" y="115"/>
                  </a:lnTo>
                  <a:cubicBezTo>
                    <a:pt x="5532" y="23859"/>
                    <a:pt x="15791" y="45758"/>
                    <a:pt x="29737" y="64776"/>
                  </a:cubicBezTo>
                  <a:lnTo>
                    <a:pt x="550934" y="64776"/>
                  </a:lnTo>
                  <a:cubicBezTo>
                    <a:pt x="568799" y="64776"/>
                    <a:pt x="583322" y="50254"/>
                    <a:pt x="583322" y="32388"/>
                  </a:cubicBezTo>
                  <a:lnTo>
                    <a:pt x="583322" y="32388"/>
                  </a:lnTo>
                  <a:cubicBezTo>
                    <a:pt x="583322" y="14523"/>
                    <a:pt x="568799" y="0"/>
                    <a:pt x="550934" y="0"/>
                  </a:cubicBezTo>
                  <a:close/>
                </a:path>
              </a:pathLst>
            </a:custGeom>
            <a:solidFill>
              <a:schemeClr val="accent5"/>
            </a:solidFill>
            <a:ln w="115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20" name="TextBox 8">
              <a:extLst>
                <a:ext uri="{FF2B5EF4-FFF2-40B4-BE49-F238E27FC236}">
                  <a16:creationId xmlns:a16="http://schemas.microsoft.com/office/drawing/2014/main" id="{1E5D02EF-8621-963B-3579-C81A0A4EE58F}"/>
                </a:ext>
              </a:extLst>
            </p:cNvPr>
            <p:cNvSpPr txBox="1"/>
            <p:nvPr/>
          </p:nvSpPr>
          <p:spPr>
            <a:xfrm>
              <a:off x="2621281" y="3884317"/>
              <a:ext cx="3314854" cy="430887"/>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500" b="1" noProof="1">
                  <a:solidFill>
                    <a:schemeClr val="bg1"/>
                  </a:solidFill>
                </a:rPr>
                <a:t>F1 Score</a:t>
              </a:r>
            </a:p>
          </p:txBody>
        </p:sp>
        <p:sp>
          <p:nvSpPr>
            <p:cNvPr id="21" name="TextBox 18">
              <a:extLst>
                <a:ext uri="{FF2B5EF4-FFF2-40B4-BE49-F238E27FC236}">
                  <a16:creationId xmlns:a16="http://schemas.microsoft.com/office/drawing/2014/main" id="{8B626452-4EF2-B051-C047-387BAC358D50}"/>
                </a:ext>
              </a:extLst>
            </p:cNvPr>
            <p:cNvSpPr txBox="1"/>
            <p:nvPr/>
          </p:nvSpPr>
          <p:spPr>
            <a:xfrm>
              <a:off x="6325614" y="3884317"/>
              <a:ext cx="687796" cy="430887"/>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noProof="1">
                  <a:solidFill>
                    <a:schemeClr val="bg1"/>
                  </a:solidFill>
                </a:rPr>
                <a:t>04</a:t>
              </a:r>
            </a:p>
          </p:txBody>
        </p:sp>
      </p:grpSp>
      <p:grpSp>
        <p:nvGrpSpPr>
          <p:cNvPr id="7" name="Group 6">
            <a:extLst>
              <a:ext uri="{FF2B5EF4-FFF2-40B4-BE49-F238E27FC236}">
                <a16:creationId xmlns:a16="http://schemas.microsoft.com/office/drawing/2014/main" id="{19E3E3BE-3B42-8AA6-464C-21F6167E832E}"/>
              </a:ext>
            </a:extLst>
          </p:cNvPr>
          <p:cNvGrpSpPr/>
          <p:nvPr/>
        </p:nvGrpSpPr>
        <p:grpSpPr>
          <a:xfrm>
            <a:off x="1535888" y="3215389"/>
            <a:ext cx="3884540" cy="427983"/>
            <a:chOff x="1840149" y="3178806"/>
            <a:chExt cx="5179387" cy="570644"/>
          </a:xfrm>
        </p:grpSpPr>
        <p:sp>
          <p:nvSpPr>
            <p:cNvPr id="16" name="Freeform 6">
              <a:extLst>
                <a:ext uri="{FF2B5EF4-FFF2-40B4-BE49-F238E27FC236}">
                  <a16:creationId xmlns:a16="http://schemas.microsoft.com/office/drawing/2014/main" id="{B8E1C17F-278D-2E42-60E3-37E1158BAFB6}"/>
                </a:ext>
              </a:extLst>
            </p:cNvPr>
            <p:cNvSpPr/>
            <p:nvPr/>
          </p:nvSpPr>
          <p:spPr>
            <a:xfrm>
              <a:off x="1840149" y="3178806"/>
              <a:ext cx="5179387" cy="570644"/>
            </a:xfrm>
            <a:custGeom>
              <a:avLst/>
              <a:gdLst>
                <a:gd name="connsiteX0" fmla="*/ 555545 w 587932"/>
                <a:gd name="connsiteY0" fmla="*/ 0 h 64776"/>
                <a:gd name="connsiteX1" fmla="*/ 2997 w 587932"/>
                <a:gd name="connsiteY1" fmla="*/ 0 h 64776"/>
                <a:gd name="connsiteX2" fmla="*/ 0 w 587932"/>
                <a:gd name="connsiteY2" fmla="*/ 32388 h 64776"/>
                <a:gd name="connsiteX3" fmla="*/ 2997 w 587932"/>
                <a:gd name="connsiteY3" fmla="*/ 64777 h 64776"/>
                <a:gd name="connsiteX4" fmla="*/ 555545 w 587932"/>
                <a:gd name="connsiteY4" fmla="*/ 64777 h 64776"/>
                <a:gd name="connsiteX5" fmla="*/ 587932 w 587932"/>
                <a:gd name="connsiteY5" fmla="*/ 32388 h 64776"/>
                <a:gd name="connsiteX6" fmla="*/ 555545 w 587932"/>
                <a:gd name="connsiteY6" fmla="*/ 0 h 6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932" h="64776">
                  <a:moveTo>
                    <a:pt x="555545" y="0"/>
                  </a:moveTo>
                  <a:lnTo>
                    <a:pt x="2997" y="0"/>
                  </a:lnTo>
                  <a:cubicBezTo>
                    <a:pt x="1037" y="10489"/>
                    <a:pt x="0" y="21323"/>
                    <a:pt x="0" y="32388"/>
                  </a:cubicBezTo>
                  <a:cubicBezTo>
                    <a:pt x="0" y="43453"/>
                    <a:pt x="1037" y="54288"/>
                    <a:pt x="2997" y="64777"/>
                  </a:cubicBezTo>
                  <a:lnTo>
                    <a:pt x="555545" y="64777"/>
                  </a:lnTo>
                  <a:cubicBezTo>
                    <a:pt x="573410" y="64777"/>
                    <a:pt x="587932" y="50254"/>
                    <a:pt x="587932" y="32388"/>
                  </a:cubicBezTo>
                  <a:cubicBezTo>
                    <a:pt x="587932" y="14523"/>
                    <a:pt x="573410" y="0"/>
                    <a:pt x="555545" y="0"/>
                  </a:cubicBezTo>
                  <a:close/>
                </a:path>
              </a:pathLst>
            </a:custGeom>
            <a:solidFill>
              <a:schemeClr val="accent1"/>
            </a:solidFill>
            <a:ln w="115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17" name="TextBox 10">
              <a:extLst>
                <a:ext uri="{FF2B5EF4-FFF2-40B4-BE49-F238E27FC236}">
                  <a16:creationId xmlns:a16="http://schemas.microsoft.com/office/drawing/2014/main" id="{22DE8015-C326-6C9B-ECC3-65DE93142ABF}"/>
                </a:ext>
              </a:extLst>
            </p:cNvPr>
            <p:cNvSpPr txBox="1"/>
            <p:nvPr/>
          </p:nvSpPr>
          <p:spPr>
            <a:xfrm>
              <a:off x="2621281" y="3248685"/>
              <a:ext cx="3314854" cy="430887"/>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500" b="1" noProof="1">
                  <a:solidFill>
                    <a:schemeClr val="bg1"/>
                  </a:solidFill>
                </a:rPr>
                <a:t>Recall</a:t>
              </a:r>
            </a:p>
          </p:txBody>
        </p:sp>
        <p:sp>
          <p:nvSpPr>
            <p:cNvPr id="18" name="TextBox 19">
              <a:extLst>
                <a:ext uri="{FF2B5EF4-FFF2-40B4-BE49-F238E27FC236}">
                  <a16:creationId xmlns:a16="http://schemas.microsoft.com/office/drawing/2014/main" id="{D987C000-B600-ED30-2028-5D14FB251D7D}"/>
                </a:ext>
              </a:extLst>
            </p:cNvPr>
            <p:cNvSpPr txBox="1"/>
            <p:nvPr/>
          </p:nvSpPr>
          <p:spPr>
            <a:xfrm>
              <a:off x="6325615" y="3248685"/>
              <a:ext cx="687796" cy="430887"/>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noProof="1">
                  <a:solidFill>
                    <a:schemeClr val="bg1"/>
                  </a:solidFill>
                </a:rPr>
                <a:t>03</a:t>
              </a:r>
            </a:p>
          </p:txBody>
        </p:sp>
      </p:grpSp>
      <p:grpSp>
        <p:nvGrpSpPr>
          <p:cNvPr id="8" name="Group 7">
            <a:extLst>
              <a:ext uri="{FF2B5EF4-FFF2-40B4-BE49-F238E27FC236}">
                <a16:creationId xmlns:a16="http://schemas.microsoft.com/office/drawing/2014/main" id="{38665762-AC8E-E497-E2B4-17B79E113D92}"/>
              </a:ext>
            </a:extLst>
          </p:cNvPr>
          <p:cNvGrpSpPr/>
          <p:nvPr/>
        </p:nvGrpSpPr>
        <p:grpSpPr>
          <a:xfrm>
            <a:off x="1566346" y="2737906"/>
            <a:ext cx="3854075" cy="427983"/>
            <a:chOff x="1880760" y="2542161"/>
            <a:chExt cx="5138767" cy="570644"/>
          </a:xfrm>
        </p:grpSpPr>
        <p:sp>
          <p:nvSpPr>
            <p:cNvPr id="13" name="Freeform 4">
              <a:extLst>
                <a:ext uri="{FF2B5EF4-FFF2-40B4-BE49-F238E27FC236}">
                  <a16:creationId xmlns:a16="http://schemas.microsoft.com/office/drawing/2014/main" id="{35946DA6-ED03-F3D1-5750-3F7388C398CA}"/>
                </a:ext>
              </a:extLst>
            </p:cNvPr>
            <p:cNvSpPr/>
            <p:nvPr/>
          </p:nvSpPr>
          <p:spPr>
            <a:xfrm>
              <a:off x="1880760" y="2542161"/>
              <a:ext cx="5138767" cy="570644"/>
            </a:xfrm>
            <a:custGeom>
              <a:avLst/>
              <a:gdLst>
                <a:gd name="connsiteX0" fmla="*/ 550934 w 583321"/>
                <a:gd name="connsiteY0" fmla="*/ 115 h 64776"/>
                <a:gd name="connsiteX1" fmla="*/ 29737 w 583321"/>
                <a:gd name="connsiteY1" fmla="*/ 115 h 64776"/>
                <a:gd name="connsiteX2" fmla="*/ 0 w 583321"/>
                <a:gd name="connsiteY2" fmla="*/ 64777 h 64776"/>
                <a:gd name="connsiteX3" fmla="*/ 550934 w 583321"/>
                <a:gd name="connsiteY3" fmla="*/ 64777 h 64776"/>
                <a:gd name="connsiteX4" fmla="*/ 583322 w 583321"/>
                <a:gd name="connsiteY4" fmla="*/ 32388 h 64776"/>
                <a:gd name="connsiteX5" fmla="*/ 583322 w 583321"/>
                <a:gd name="connsiteY5" fmla="*/ 32388 h 64776"/>
                <a:gd name="connsiteX6" fmla="*/ 550934 w 583321"/>
                <a:gd name="connsiteY6" fmla="*/ 0 h 6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3321" h="64776">
                  <a:moveTo>
                    <a:pt x="550934" y="115"/>
                  </a:moveTo>
                  <a:lnTo>
                    <a:pt x="29737" y="115"/>
                  </a:lnTo>
                  <a:cubicBezTo>
                    <a:pt x="15791" y="19133"/>
                    <a:pt x="5532" y="41033"/>
                    <a:pt x="0" y="64777"/>
                  </a:cubicBezTo>
                  <a:lnTo>
                    <a:pt x="550934" y="64777"/>
                  </a:lnTo>
                  <a:cubicBezTo>
                    <a:pt x="568799" y="64777"/>
                    <a:pt x="583322" y="50254"/>
                    <a:pt x="583322" y="32388"/>
                  </a:cubicBezTo>
                  <a:lnTo>
                    <a:pt x="583322" y="32388"/>
                  </a:lnTo>
                  <a:cubicBezTo>
                    <a:pt x="583322" y="14523"/>
                    <a:pt x="568799" y="0"/>
                    <a:pt x="550934" y="0"/>
                  </a:cubicBezTo>
                  <a:close/>
                </a:path>
              </a:pathLst>
            </a:custGeom>
            <a:solidFill>
              <a:schemeClr val="accent4"/>
            </a:solidFill>
            <a:ln w="115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14" name="TextBox 12">
              <a:extLst>
                <a:ext uri="{FF2B5EF4-FFF2-40B4-BE49-F238E27FC236}">
                  <a16:creationId xmlns:a16="http://schemas.microsoft.com/office/drawing/2014/main" id="{227BC0A1-6758-C1C3-683F-F0E365BEC994}"/>
                </a:ext>
              </a:extLst>
            </p:cNvPr>
            <p:cNvSpPr txBox="1"/>
            <p:nvPr/>
          </p:nvSpPr>
          <p:spPr>
            <a:xfrm>
              <a:off x="2621281" y="2612040"/>
              <a:ext cx="3314854" cy="430887"/>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500" b="1" noProof="1">
                  <a:solidFill>
                    <a:schemeClr val="bg1"/>
                  </a:solidFill>
                </a:rPr>
                <a:t>Precision</a:t>
              </a:r>
            </a:p>
          </p:txBody>
        </p:sp>
        <p:sp>
          <p:nvSpPr>
            <p:cNvPr id="15" name="TextBox 20">
              <a:extLst>
                <a:ext uri="{FF2B5EF4-FFF2-40B4-BE49-F238E27FC236}">
                  <a16:creationId xmlns:a16="http://schemas.microsoft.com/office/drawing/2014/main" id="{1DC4FF07-A6FD-6970-7453-FA11B4DC0234}"/>
                </a:ext>
              </a:extLst>
            </p:cNvPr>
            <p:cNvSpPr txBox="1"/>
            <p:nvPr/>
          </p:nvSpPr>
          <p:spPr>
            <a:xfrm>
              <a:off x="6325614" y="2612040"/>
              <a:ext cx="687796" cy="430887"/>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noProof="1">
                  <a:solidFill>
                    <a:schemeClr val="bg1"/>
                  </a:solidFill>
                </a:rPr>
                <a:t>02</a:t>
              </a:r>
            </a:p>
          </p:txBody>
        </p:sp>
      </p:grpSp>
      <p:grpSp>
        <p:nvGrpSpPr>
          <p:cNvPr id="9" name="Group 8">
            <a:extLst>
              <a:ext uri="{FF2B5EF4-FFF2-40B4-BE49-F238E27FC236}">
                <a16:creationId xmlns:a16="http://schemas.microsoft.com/office/drawing/2014/main" id="{14B79DA2-666A-AE75-56D6-1EA91FD56BC2}"/>
              </a:ext>
            </a:extLst>
          </p:cNvPr>
          <p:cNvGrpSpPr/>
          <p:nvPr/>
        </p:nvGrpSpPr>
        <p:grpSpPr>
          <a:xfrm>
            <a:off x="1800900" y="2260422"/>
            <a:ext cx="3619528" cy="427983"/>
            <a:chOff x="2193498" y="1905516"/>
            <a:chExt cx="4826038" cy="570644"/>
          </a:xfrm>
        </p:grpSpPr>
        <p:sp>
          <p:nvSpPr>
            <p:cNvPr id="10" name="Freeform 5">
              <a:extLst>
                <a:ext uri="{FF2B5EF4-FFF2-40B4-BE49-F238E27FC236}">
                  <a16:creationId xmlns:a16="http://schemas.microsoft.com/office/drawing/2014/main" id="{271F6F1A-D883-FB1D-F482-02C5FAC0C2D6}"/>
                </a:ext>
              </a:extLst>
            </p:cNvPr>
            <p:cNvSpPr/>
            <p:nvPr/>
          </p:nvSpPr>
          <p:spPr>
            <a:xfrm>
              <a:off x="2193498" y="1905516"/>
              <a:ext cx="4826038" cy="570644"/>
            </a:xfrm>
            <a:custGeom>
              <a:avLst/>
              <a:gdLst>
                <a:gd name="connsiteX0" fmla="*/ 515435 w 547822"/>
                <a:gd name="connsiteY0" fmla="*/ 115 h 64776"/>
                <a:gd name="connsiteX1" fmla="*/ 136696 w 547822"/>
                <a:gd name="connsiteY1" fmla="*/ 115 h 64776"/>
                <a:gd name="connsiteX2" fmla="*/ 0 w 547822"/>
                <a:gd name="connsiteY2" fmla="*/ 64776 h 64776"/>
                <a:gd name="connsiteX3" fmla="*/ 515435 w 547822"/>
                <a:gd name="connsiteY3" fmla="*/ 64776 h 64776"/>
                <a:gd name="connsiteX4" fmla="*/ 547822 w 547822"/>
                <a:gd name="connsiteY4" fmla="*/ 32388 h 64776"/>
                <a:gd name="connsiteX5" fmla="*/ 547822 w 547822"/>
                <a:gd name="connsiteY5" fmla="*/ 32388 h 64776"/>
                <a:gd name="connsiteX6" fmla="*/ 515435 w 547822"/>
                <a:gd name="connsiteY6" fmla="*/ 0 h 6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822" h="64776">
                  <a:moveTo>
                    <a:pt x="515435" y="115"/>
                  </a:moveTo>
                  <a:lnTo>
                    <a:pt x="136696" y="115"/>
                  </a:lnTo>
                  <a:cubicBezTo>
                    <a:pt x="81603" y="115"/>
                    <a:pt x="32388" y="25357"/>
                    <a:pt x="0" y="64776"/>
                  </a:cubicBezTo>
                  <a:lnTo>
                    <a:pt x="515435" y="64776"/>
                  </a:lnTo>
                  <a:cubicBezTo>
                    <a:pt x="533300" y="64776"/>
                    <a:pt x="547822" y="50254"/>
                    <a:pt x="547822" y="32388"/>
                  </a:cubicBezTo>
                  <a:lnTo>
                    <a:pt x="547822" y="32388"/>
                  </a:lnTo>
                  <a:cubicBezTo>
                    <a:pt x="547822" y="14523"/>
                    <a:pt x="533300" y="0"/>
                    <a:pt x="515435" y="0"/>
                  </a:cubicBezTo>
                  <a:close/>
                </a:path>
              </a:pathLst>
            </a:custGeom>
            <a:solidFill>
              <a:schemeClr val="accent2"/>
            </a:solidFill>
            <a:ln w="115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11" name="TextBox 13">
              <a:extLst>
                <a:ext uri="{FF2B5EF4-FFF2-40B4-BE49-F238E27FC236}">
                  <a16:creationId xmlns:a16="http://schemas.microsoft.com/office/drawing/2014/main" id="{58B24C85-5317-59A1-6BF9-747402613220}"/>
                </a:ext>
              </a:extLst>
            </p:cNvPr>
            <p:cNvSpPr txBox="1"/>
            <p:nvPr/>
          </p:nvSpPr>
          <p:spPr>
            <a:xfrm>
              <a:off x="2621281" y="1975395"/>
              <a:ext cx="3314854" cy="430887"/>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500" b="1" noProof="1">
                  <a:solidFill>
                    <a:schemeClr val="bg1"/>
                  </a:solidFill>
                </a:rPr>
                <a:t>Accuracy</a:t>
              </a:r>
            </a:p>
          </p:txBody>
        </p:sp>
        <p:sp>
          <p:nvSpPr>
            <p:cNvPr id="12" name="TextBox 21">
              <a:extLst>
                <a:ext uri="{FF2B5EF4-FFF2-40B4-BE49-F238E27FC236}">
                  <a16:creationId xmlns:a16="http://schemas.microsoft.com/office/drawing/2014/main" id="{200A017D-F70F-2AC2-57D6-B9E91A08D00C}"/>
                </a:ext>
              </a:extLst>
            </p:cNvPr>
            <p:cNvSpPr txBox="1"/>
            <p:nvPr/>
          </p:nvSpPr>
          <p:spPr>
            <a:xfrm>
              <a:off x="6325615" y="1975395"/>
              <a:ext cx="687796" cy="430887"/>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noProof="1">
                  <a:solidFill>
                    <a:schemeClr val="bg1"/>
                  </a:solidFill>
                </a:rPr>
                <a:t>01</a:t>
              </a:r>
            </a:p>
          </p:txBody>
        </p:sp>
      </p:grpSp>
      <p:sp>
        <p:nvSpPr>
          <p:cNvPr id="27" name="TextBox 26">
            <a:extLst>
              <a:ext uri="{FF2B5EF4-FFF2-40B4-BE49-F238E27FC236}">
                <a16:creationId xmlns:a16="http://schemas.microsoft.com/office/drawing/2014/main" id="{23E446AB-B922-CA8C-34C4-A14BA9AA56F4}"/>
              </a:ext>
            </a:extLst>
          </p:cNvPr>
          <p:cNvSpPr txBox="1"/>
          <p:nvPr/>
        </p:nvSpPr>
        <p:spPr>
          <a:xfrm>
            <a:off x="5752682" y="1260325"/>
            <a:ext cx="6058856" cy="4661276"/>
          </a:xfrm>
          <a:prstGeom prst="rect">
            <a:avLst/>
          </a:prstGeom>
          <a:noFill/>
        </p:spPr>
        <p:txBody>
          <a:bodyPr wrap="square">
            <a:spAutoFit/>
          </a:bodyPr>
          <a:lstStyle/>
          <a:p>
            <a:pPr algn="l">
              <a:lnSpc>
                <a:spcPct val="150000"/>
              </a:lnSpc>
              <a:buFont typeface="Arial" panose="020B0604020202020204" pitchFamily="34" charset="0"/>
              <a:buChar char="•"/>
            </a:pPr>
            <a:r>
              <a:rPr lang="en-US" sz="2000" b="1" i="0" dirty="0">
                <a:solidFill>
                  <a:srgbClr val="0D0D0D"/>
                </a:solidFill>
                <a:effectLst/>
                <a:latin typeface="ui-sans-serif"/>
              </a:rPr>
              <a:t>Accuracy</a:t>
            </a:r>
            <a:r>
              <a:rPr lang="en-US" sz="2000" b="0" i="0" dirty="0">
                <a:solidFill>
                  <a:srgbClr val="0D0D0D"/>
                </a:solidFill>
                <a:effectLst/>
                <a:latin typeface="ui-sans-serif"/>
              </a:rPr>
              <a:t>: The percentage of total predictions that are correct.</a:t>
            </a:r>
          </a:p>
          <a:p>
            <a:pPr algn="l">
              <a:lnSpc>
                <a:spcPct val="150000"/>
              </a:lnSpc>
              <a:buFont typeface="Arial" panose="020B0604020202020204" pitchFamily="34" charset="0"/>
              <a:buChar char="•"/>
            </a:pPr>
            <a:r>
              <a:rPr lang="en-US" sz="2000" b="1" i="0" dirty="0">
                <a:solidFill>
                  <a:srgbClr val="0D0D0D"/>
                </a:solidFill>
                <a:effectLst/>
                <a:latin typeface="ui-sans-serif"/>
              </a:rPr>
              <a:t>Precision</a:t>
            </a:r>
            <a:r>
              <a:rPr lang="en-US" sz="2000" b="0" i="0" dirty="0">
                <a:solidFill>
                  <a:srgbClr val="0D0D0D"/>
                </a:solidFill>
                <a:effectLst/>
                <a:latin typeface="ui-sans-serif"/>
              </a:rPr>
              <a:t>: When the model says "positive," how often is it right?</a:t>
            </a:r>
          </a:p>
          <a:p>
            <a:pPr algn="l">
              <a:lnSpc>
                <a:spcPct val="150000"/>
              </a:lnSpc>
              <a:buFont typeface="Arial" panose="020B0604020202020204" pitchFamily="34" charset="0"/>
              <a:buChar char="•"/>
            </a:pPr>
            <a:r>
              <a:rPr lang="en-US" sz="2000" b="1" i="0" dirty="0">
                <a:solidFill>
                  <a:srgbClr val="0D0D0D"/>
                </a:solidFill>
                <a:effectLst/>
                <a:latin typeface="ui-sans-serif"/>
              </a:rPr>
              <a:t>Recall</a:t>
            </a:r>
            <a:r>
              <a:rPr lang="en-US" sz="2000" b="0" i="0" dirty="0">
                <a:solidFill>
                  <a:srgbClr val="0D0D0D"/>
                </a:solidFill>
                <a:effectLst/>
                <a:latin typeface="ui-sans-serif"/>
              </a:rPr>
              <a:t>: Out of all the actual positive cases, how many did the model catch?</a:t>
            </a:r>
          </a:p>
          <a:p>
            <a:pPr algn="l">
              <a:lnSpc>
                <a:spcPct val="150000"/>
              </a:lnSpc>
              <a:buFont typeface="Arial" panose="020B0604020202020204" pitchFamily="34" charset="0"/>
              <a:buChar char="•"/>
            </a:pPr>
            <a:r>
              <a:rPr lang="en-US" sz="2000" b="1" i="0" dirty="0">
                <a:solidFill>
                  <a:srgbClr val="0D0D0D"/>
                </a:solidFill>
                <a:effectLst/>
                <a:latin typeface="ui-sans-serif"/>
              </a:rPr>
              <a:t>F1-Score</a:t>
            </a:r>
            <a:r>
              <a:rPr lang="en-US" sz="2000" b="0" i="0" dirty="0">
                <a:solidFill>
                  <a:srgbClr val="0D0D0D"/>
                </a:solidFill>
                <a:effectLst/>
                <a:latin typeface="ui-sans-serif"/>
              </a:rPr>
              <a:t>: A single score that combines both precision and recall for balance.</a:t>
            </a:r>
          </a:p>
          <a:p>
            <a:pPr algn="l">
              <a:lnSpc>
                <a:spcPct val="150000"/>
              </a:lnSpc>
              <a:buFont typeface="Arial" panose="020B0604020202020204" pitchFamily="34" charset="0"/>
              <a:buChar char="•"/>
            </a:pPr>
            <a:r>
              <a:rPr lang="en-US" sz="2000" b="1" i="0" dirty="0">
                <a:solidFill>
                  <a:srgbClr val="0D0D0D"/>
                </a:solidFill>
                <a:effectLst/>
                <a:latin typeface="ui-sans-serif"/>
              </a:rPr>
              <a:t>ROC-AUC</a:t>
            </a:r>
            <a:r>
              <a:rPr lang="en-US" sz="2000" b="0" i="0" dirty="0">
                <a:solidFill>
                  <a:srgbClr val="0D0D0D"/>
                </a:solidFill>
                <a:effectLst/>
                <a:latin typeface="ui-sans-serif"/>
              </a:rPr>
              <a:t>: A score that shows how good the model is at distinguishing between positive and negative cases.</a:t>
            </a:r>
          </a:p>
        </p:txBody>
      </p:sp>
      <p:sp>
        <p:nvSpPr>
          <p:cNvPr id="28" name="Title 1">
            <a:extLst>
              <a:ext uri="{FF2B5EF4-FFF2-40B4-BE49-F238E27FC236}">
                <a16:creationId xmlns:a16="http://schemas.microsoft.com/office/drawing/2014/main" id="{FCBA7C29-29B9-A46B-4369-721A5273DF37}"/>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Evaluation Metrics</a:t>
            </a:r>
            <a:endParaRPr lang="en-IN" sz="4000" dirty="0">
              <a:solidFill>
                <a:srgbClr val="203864"/>
              </a:solidFill>
            </a:endParaRPr>
          </a:p>
        </p:txBody>
      </p:sp>
    </p:spTree>
    <p:extLst>
      <p:ext uri="{BB962C8B-B14F-4D97-AF65-F5344CB8AC3E}">
        <p14:creationId xmlns:p14="http://schemas.microsoft.com/office/powerpoint/2010/main" val="206888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0EAC1-E847-4731-601F-FA9DB0447B3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77BC786-2704-09EA-5A40-1C3ADBFA3CB9}"/>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Model Comparison</a:t>
            </a:r>
            <a:endParaRPr lang="en-IN" sz="4000" dirty="0">
              <a:solidFill>
                <a:srgbClr val="203864"/>
              </a:solidFill>
            </a:endParaRPr>
          </a:p>
        </p:txBody>
      </p:sp>
      <p:pic>
        <p:nvPicPr>
          <p:cNvPr id="4" name="Picture 3">
            <a:extLst>
              <a:ext uri="{FF2B5EF4-FFF2-40B4-BE49-F238E27FC236}">
                <a16:creationId xmlns:a16="http://schemas.microsoft.com/office/drawing/2014/main" id="{8A102F42-F95A-E562-B95A-B9769C0A50BF}"/>
              </a:ext>
            </a:extLst>
          </p:cNvPr>
          <p:cNvPicPr>
            <a:picLocks noChangeAspect="1"/>
          </p:cNvPicPr>
          <p:nvPr/>
        </p:nvPicPr>
        <p:blipFill>
          <a:blip r:embed="rId2"/>
          <a:stretch>
            <a:fillRect/>
          </a:stretch>
        </p:blipFill>
        <p:spPr>
          <a:xfrm>
            <a:off x="6392945" y="1106485"/>
            <a:ext cx="5200341" cy="4994364"/>
          </a:xfrm>
          <a:prstGeom prst="rect">
            <a:avLst/>
          </a:prstGeom>
        </p:spPr>
      </p:pic>
      <p:sp>
        <p:nvSpPr>
          <p:cNvPr id="5" name="Rectangle 1">
            <a:extLst>
              <a:ext uri="{FF2B5EF4-FFF2-40B4-BE49-F238E27FC236}">
                <a16:creationId xmlns:a16="http://schemas.microsoft.com/office/drawing/2014/main" id="{8F91C5BF-8D08-14EB-276C-55FF0EE69D8D}"/>
              </a:ext>
            </a:extLst>
          </p:cNvPr>
          <p:cNvSpPr>
            <a:spLocks noChangeArrowheads="1"/>
          </p:cNvSpPr>
          <p:nvPr/>
        </p:nvSpPr>
        <p:spPr bwMode="auto">
          <a:xfrm>
            <a:off x="794656" y="1319195"/>
            <a:ext cx="5301344" cy="45689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tabLst/>
            </a:pPr>
            <a:r>
              <a:rPr lang="en-US" sz="2000" b="1" dirty="0">
                <a:solidFill>
                  <a:srgbClr val="0D0D0D"/>
                </a:solidFill>
                <a:latin typeface="ui-sans-serif"/>
              </a:rPr>
              <a:t>I</a:t>
            </a:r>
            <a:r>
              <a:rPr lang="en-US" sz="2000" b="1" i="0" dirty="0">
                <a:solidFill>
                  <a:srgbClr val="0D0D0D"/>
                </a:solidFill>
                <a:effectLst/>
                <a:latin typeface="ui-sans-serif"/>
              </a:rPr>
              <a:t>nsights based on the provided bar chart:</a:t>
            </a:r>
            <a:endParaRPr kumimoji="0" lang="en-US" altLang="en-US" sz="2000" b="1" i="0" u="none" strike="noStrike" cap="none" normalizeH="0" baseline="0" dirty="0">
              <a:ln>
                <a:noFill/>
              </a:ln>
              <a:solidFill>
                <a:srgbClr val="0D0D0D"/>
              </a:solidFill>
              <a:effectLst/>
              <a:latin typeface="ui-sans-serif"/>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rgbClr val="0D0D0D"/>
                </a:solidFill>
                <a:effectLst/>
                <a:latin typeface="ui-sans-serif"/>
              </a:rPr>
              <a:t>Random Forest Classifier</a:t>
            </a:r>
            <a:r>
              <a:rPr kumimoji="0" lang="en-US" altLang="en-US" sz="2000" b="0" i="0" u="none" strike="noStrike" cap="none" normalizeH="0" baseline="0" dirty="0">
                <a:ln>
                  <a:noFill/>
                </a:ln>
                <a:solidFill>
                  <a:srgbClr val="0D0D0D"/>
                </a:solidFill>
                <a:effectLst/>
                <a:latin typeface="ui-sans-serif"/>
              </a:rPr>
              <a:t> achieved the highest accuracy among all models.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rgbClr val="0D0D0D"/>
                </a:solidFill>
                <a:effectLst/>
                <a:latin typeface="ui-sans-serif"/>
              </a:rPr>
              <a:t>Decision Tree Classifier</a:t>
            </a:r>
            <a:r>
              <a:rPr kumimoji="0" lang="en-US" altLang="en-US" sz="2000" b="0" i="0" u="none" strike="noStrike" cap="none" normalizeH="0" baseline="0" dirty="0">
                <a:ln>
                  <a:noFill/>
                </a:ln>
                <a:solidFill>
                  <a:srgbClr val="0D0D0D"/>
                </a:solidFill>
                <a:effectLst/>
                <a:latin typeface="ui-sans-serif"/>
              </a:rPr>
              <a:t> performed nearly as well as Random Forest.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err="1">
                <a:ln>
                  <a:noFill/>
                </a:ln>
                <a:solidFill>
                  <a:srgbClr val="0D0D0D"/>
                </a:solidFill>
                <a:effectLst/>
                <a:latin typeface="ui-sans-serif"/>
              </a:rPr>
              <a:t>XGBoost</a:t>
            </a:r>
            <a:r>
              <a:rPr kumimoji="0" lang="en-US" altLang="en-US" sz="2000" b="1" i="0" u="none" strike="noStrike" cap="none" normalizeH="0" baseline="0" dirty="0">
                <a:ln>
                  <a:noFill/>
                </a:ln>
                <a:solidFill>
                  <a:srgbClr val="0D0D0D"/>
                </a:solidFill>
                <a:effectLst/>
                <a:latin typeface="ui-sans-serif"/>
              </a:rPr>
              <a:t> , KNN, and Support Vector Machine</a:t>
            </a:r>
            <a:r>
              <a:rPr kumimoji="0" lang="en-US" altLang="en-US" sz="2000" b="0" i="0" u="none" strike="noStrike" cap="none" normalizeH="0" baseline="0" dirty="0">
                <a:ln>
                  <a:noFill/>
                </a:ln>
                <a:solidFill>
                  <a:srgbClr val="0D0D0D"/>
                </a:solidFill>
                <a:effectLst/>
                <a:latin typeface="ui-sans-serif"/>
              </a:rPr>
              <a:t> had similar accuracy, slightly lower than Random Forest and Decision Tree.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rgbClr val="0D0D0D"/>
                </a:solidFill>
                <a:effectLst/>
                <a:latin typeface="ui-sans-serif"/>
              </a:rPr>
              <a:t> </a:t>
            </a:r>
            <a:r>
              <a:rPr kumimoji="0" lang="en-US" altLang="en-US" sz="2000" b="1" i="0" u="none" strike="noStrike" cap="none" normalizeH="0" baseline="0" dirty="0">
                <a:ln>
                  <a:noFill/>
                </a:ln>
                <a:solidFill>
                  <a:srgbClr val="0D0D0D"/>
                </a:solidFill>
                <a:effectLst/>
                <a:latin typeface="ui-sans-serif"/>
              </a:rPr>
              <a:t> Logistic Regression </a:t>
            </a:r>
            <a:r>
              <a:rPr kumimoji="0" lang="en-US" altLang="en-US" sz="2000" b="0" i="0" u="none" strike="noStrike" cap="none" normalizeH="0" baseline="0" dirty="0">
                <a:ln>
                  <a:noFill/>
                </a:ln>
                <a:solidFill>
                  <a:srgbClr val="0D0D0D"/>
                </a:solidFill>
                <a:effectLst/>
                <a:latin typeface="ui-sans-serif"/>
              </a:rPr>
              <a:t>had the lowest accuracy compared to the other models.</a:t>
            </a:r>
          </a:p>
        </p:txBody>
      </p:sp>
    </p:spTree>
    <p:extLst>
      <p:ext uri="{BB962C8B-B14F-4D97-AF65-F5344CB8AC3E}">
        <p14:creationId xmlns:p14="http://schemas.microsoft.com/office/powerpoint/2010/main" val="212201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F5E50-83D0-F707-FA1A-3C86D720964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D2267CC-4574-6EE9-D57D-D35405D68F22}"/>
              </a:ext>
            </a:extLst>
          </p:cNvPr>
          <p:cNvPicPr>
            <a:picLocks noChangeAspect="1"/>
          </p:cNvPicPr>
          <p:nvPr/>
        </p:nvPicPr>
        <p:blipFill>
          <a:blip r:embed="rId2"/>
          <a:stretch>
            <a:fillRect/>
          </a:stretch>
        </p:blipFill>
        <p:spPr>
          <a:xfrm>
            <a:off x="833192" y="1363200"/>
            <a:ext cx="4870921" cy="4699316"/>
          </a:xfrm>
          <a:prstGeom prst="rect">
            <a:avLst/>
          </a:prstGeom>
        </p:spPr>
      </p:pic>
      <p:pic>
        <p:nvPicPr>
          <p:cNvPr id="7" name="Picture 6">
            <a:extLst>
              <a:ext uri="{FF2B5EF4-FFF2-40B4-BE49-F238E27FC236}">
                <a16:creationId xmlns:a16="http://schemas.microsoft.com/office/drawing/2014/main" id="{10AF4D2E-FF27-42B9-C393-A7737DFED696}"/>
              </a:ext>
            </a:extLst>
          </p:cNvPr>
          <p:cNvPicPr>
            <a:picLocks noChangeAspect="1"/>
          </p:cNvPicPr>
          <p:nvPr/>
        </p:nvPicPr>
        <p:blipFill>
          <a:blip r:embed="rId3"/>
          <a:stretch>
            <a:fillRect/>
          </a:stretch>
        </p:blipFill>
        <p:spPr>
          <a:xfrm>
            <a:off x="6362263" y="1363200"/>
            <a:ext cx="4708507" cy="4508500"/>
          </a:xfrm>
          <a:prstGeom prst="rect">
            <a:avLst/>
          </a:prstGeom>
        </p:spPr>
      </p:pic>
      <p:sp>
        <p:nvSpPr>
          <p:cNvPr id="8" name="Title 1">
            <a:extLst>
              <a:ext uri="{FF2B5EF4-FFF2-40B4-BE49-F238E27FC236}">
                <a16:creationId xmlns:a16="http://schemas.microsoft.com/office/drawing/2014/main" id="{80D84DE0-67BB-3F1B-A349-C3A478A7C6BA}"/>
              </a:ext>
            </a:extLst>
          </p:cNvPr>
          <p:cNvSpPr txBox="1">
            <a:spLocks/>
          </p:cNvSpPr>
          <p:nvPr/>
        </p:nvSpPr>
        <p:spPr>
          <a:xfrm>
            <a:off x="506186" y="489096"/>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Results and Insights</a:t>
            </a:r>
            <a:endParaRPr lang="en-IN" sz="4000" dirty="0">
              <a:solidFill>
                <a:srgbClr val="203864"/>
              </a:solidFill>
            </a:endParaRPr>
          </a:p>
        </p:txBody>
      </p:sp>
    </p:spTree>
    <p:extLst>
      <p:ext uri="{BB962C8B-B14F-4D97-AF65-F5344CB8AC3E}">
        <p14:creationId xmlns:p14="http://schemas.microsoft.com/office/powerpoint/2010/main" val="209496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2ACEA-1061-4A1A-B707-F9388C2A9D6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58CCCC4-5A92-5DA5-CD92-3BCB48E36448}"/>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Model Deployment</a:t>
            </a:r>
            <a:endParaRPr lang="en-IN" sz="4000" dirty="0">
              <a:solidFill>
                <a:srgbClr val="203864"/>
              </a:solidFill>
            </a:endParaRPr>
          </a:p>
        </p:txBody>
      </p:sp>
      <p:pic>
        <p:nvPicPr>
          <p:cNvPr id="6" name="Picture 5">
            <a:extLst>
              <a:ext uri="{FF2B5EF4-FFF2-40B4-BE49-F238E27FC236}">
                <a16:creationId xmlns:a16="http://schemas.microsoft.com/office/drawing/2014/main" id="{B8E66CD5-BEA8-51F4-827C-9B0E9A4F0A44}"/>
              </a:ext>
            </a:extLst>
          </p:cNvPr>
          <p:cNvPicPr>
            <a:picLocks noChangeAspect="1"/>
          </p:cNvPicPr>
          <p:nvPr/>
        </p:nvPicPr>
        <p:blipFill>
          <a:blip r:embed="rId2"/>
          <a:stretch>
            <a:fillRect/>
          </a:stretch>
        </p:blipFill>
        <p:spPr>
          <a:xfrm>
            <a:off x="4397829" y="1219199"/>
            <a:ext cx="7293428" cy="4833257"/>
          </a:xfrm>
          <a:prstGeom prst="rect">
            <a:avLst/>
          </a:prstGeom>
        </p:spPr>
      </p:pic>
      <p:sp>
        <p:nvSpPr>
          <p:cNvPr id="8" name="TextBox 7">
            <a:extLst>
              <a:ext uri="{FF2B5EF4-FFF2-40B4-BE49-F238E27FC236}">
                <a16:creationId xmlns:a16="http://schemas.microsoft.com/office/drawing/2014/main" id="{F77FAC38-3DBC-EE0A-152B-BDDB27A38041}"/>
              </a:ext>
            </a:extLst>
          </p:cNvPr>
          <p:cNvSpPr txBox="1"/>
          <p:nvPr/>
        </p:nvSpPr>
        <p:spPr>
          <a:xfrm>
            <a:off x="370114" y="964970"/>
            <a:ext cx="4027715" cy="5215274"/>
          </a:xfrm>
          <a:prstGeom prst="rect">
            <a:avLst/>
          </a:prstGeom>
          <a:noFill/>
        </p:spPr>
        <p:txBody>
          <a:bodyPr wrap="square">
            <a:spAutoFit/>
          </a:bodyPr>
          <a:lstStyle/>
          <a:p>
            <a:pPr algn="ctr">
              <a:lnSpc>
                <a:spcPct val="150000"/>
              </a:lnSpc>
            </a:pPr>
            <a:r>
              <a:rPr lang="en-IN" sz="2400" b="1" i="0" dirty="0">
                <a:solidFill>
                  <a:srgbClr val="0D0D0D"/>
                </a:solidFill>
                <a:effectLst/>
                <a:latin typeface="ui-sans-serif"/>
              </a:rPr>
              <a:t>Spyder IDE: </a:t>
            </a:r>
          </a:p>
          <a:p>
            <a:pPr algn="l">
              <a:lnSpc>
                <a:spcPct val="150000"/>
              </a:lnSpc>
              <a:buFont typeface="Arial" panose="020B0604020202020204" pitchFamily="34" charset="0"/>
              <a:buChar char="•"/>
            </a:pPr>
            <a:r>
              <a:rPr lang="en-IN" sz="2000" b="1" i="0" dirty="0">
                <a:solidFill>
                  <a:srgbClr val="0D0D0D"/>
                </a:solidFill>
                <a:effectLst/>
                <a:latin typeface="ui-sans-serif"/>
              </a:rPr>
              <a:t>Libraries</a:t>
            </a:r>
            <a:r>
              <a:rPr lang="en-IN" sz="2000" b="0" i="0" dirty="0">
                <a:solidFill>
                  <a:srgbClr val="0D0D0D"/>
                </a:solidFill>
                <a:effectLst/>
                <a:latin typeface="ui-sans-serif"/>
              </a:rPr>
              <a:t>: Supports NumPy, Pandas, Matplotlib, SciPy.</a:t>
            </a:r>
          </a:p>
          <a:p>
            <a:pPr algn="l">
              <a:lnSpc>
                <a:spcPct val="150000"/>
              </a:lnSpc>
              <a:buFont typeface="Arial" panose="020B0604020202020204" pitchFamily="34" charset="0"/>
              <a:buChar char="•"/>
            </a:pPr>
            <a:r>
              <a:rPr lang="en-IN" sz="2000" b="1" i="0" dirty="0">
                <a:solidFill>
                  <a:srgbClr val="0D0D0D"/>
                </a:solidFill>
                <a:effectLst/>
                <a:latin typeface="ui-sans-serif"/>
              </a:rPr>
              <a:t>Interface</a:t>
            </a:r>
            <a:r>
              <a:rPr lang="en-IN" sz="2000" b="0" i="0" dirty="0">
                <a:solidFill>
                  <a:srgbClr val="0D0D0D"/>
                </a:solidFill>
                <a:effectLst/>
                <a:latin typeface="ui-sans-serif"/>
              </a:rPr>
              <a:t>: Customizable with editor, console, explorer.</a:t>
            </a:r>
          </a:p>
          <a:p>
            <a:pPr algn="l">
              <a:lnSpc>
                <a:spcPct val="150000"/>
              </a:lnSpc>
              <a:buFont typeface="Arial" panose="020B0604020202020204" pitchFamily="34" charset="0"/>
              <a:buChar char="•"/>
            </a:pPr>
            <a:r>
              <a:rPr lang="en-IN" sz="2000" b="1" i="0" dirty="0">
                <a:solidFill>
                  <a:srgbClr val="0D0D0D"/>
                </a:solidFill>
                <a:effectLst/>
                <a:latin typeface="ui-sans-serif"/>
              </a:rPr>
              <a:t>Platform</a:t>
            </a:r>
            <a:r>
              <a:rPr lang="en-IN" sz="2000" b="0" i="0" dirty="0">
                <a:solidFill>
                  <a:srgbClr val="0D0D0D"/>
                </a:solidFill>
                <a:effectLst/>
                <a:latin typeface="ui-sans-serif"/>
              </a:rPr>
              <a:t>: Available on Windows, macOS, Linux.</a:t>
            </a:r>
          </a:p>
          <a:p>
            <a:pPr algn="l">
              <a:lnSpc>
                <a:spcPct val="150000"/>
              </a:lnSpc>
              <a:buFont typeface="Arial" panose="020B0604020202020204" pitchFamily="34" charset="0"/>
              <a:buChar char="•"/>
            </a:pPr>
            <a:r>
              <a:rPr lang="en-IN" sz="2000" b="1" i="0" dirty="0">
                <a:solidFill>
                  <a:srgbClr val="0D0D0D"/>
                </a:solidFill>
                <a:effectLst/>
                <a:latin typeface="ui-sans-serif"/>
              </a:rPr>
              <a:t>Distribution</a:t>
            </a:r>
            <a:r>
              <a:rPr lang="en-IN" sz="2000" b="0" i="0" dirty="0">
                <a:solidFill>
                  <a:srgbClr val="0D0D0D"/>
                </a:solidFill>
                <a:effectLst/>
                <a:latin typeface="ui-sans-serif"/>
              </a:rPr>
              <a:t>: Often included with Anaconda.</a:t>
            </a:r>
          </a:p>
          <a:p>
            <a:pPr>
              <a:lnSpc>
                <a:spcPct val="150000"/>
              </a:lnSpc>
              <a:buFont typeface="Arial" panose="020B0604020202020204" pitchFamily="34" charset="0"/>
              <a:buChar char="•"/>
            </a:pPr>
            <a:r>
              <a:rPr lang="en-US" sz="2000" b="1" i="0" dirty="0">
                <a:solidFill>
                  <a:srgbClr val="0D0D0D"/>
                </a:solidFill>
                <a:effectLst/>
                <a:latin typeface="ui-sans-serif"/>
              </a:rPr>
              <a:t>Debugging</a:t>
            </a:r>
            <a:r>
              <a:rPr lang="en-US" sz="2000" b="0" i="0" dirty="0">
                <a:solidFill>
                  <a:srgbClr val="0D0D0D"/>
                </a:solidFill>
                <a:effectLst/>
                <a:latin typeface="ui-sans-serif"/>
              </a:rPr>
              <a:t>: Built-in tools for debugging code.</a:t>
            </a:r>
          </a:p>
        </p:txBody>
      </p:sp>
    </p:spTree>
    <p:extLst>
      <p:ext uri="{BB962C8B-B14F-4D97-AF65-F5344CB8AC3E}">
        <p14:creationId xmlns:p14="http://schemas.microsoft.com/office/powerpoint/2010/main" val="245564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51444-1DE6-F94A-3254-029F7041E99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56582E4-BC49-4F4C-A026-D45DB302A73F}"/>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User Interface</a:t>
            </a:r>
            <a:endParaRPr lang="en-IN" sz="4000" dirty="0">
              <a:solidFill>
                <a:srgbClr val="203864"/>
              </a:solidFill>
            </a:endParaRPr>
          </a:p>
        </p:txBody>
      </p:sp>
      <p:pic>
        <p:nvPicPr>
          <p:cNvPr id="5" name="Picture 4">
            <a:extLst>
              <a:ext uri="{FF2B5EF4-FFF2-40B4-BE49-F238E27FC236}">
                <a16:creationId xmlns:a16="http://schemas.microsoft.com/office/drawing/2014/main" id="{969ADBDD-83B4-97FF-741A-EFD8737B293E}"/>
              </a:ext>
            </a:extLst>
          </p:cNvPr>
          <p:cNvPicPr>
            <a:picLocks noChangeAspect="1"/>
          </p:cNvPicPr>
          <p:nvPr/>
        </p:nvPicPr>
        <p:blipFill>
          <a:blip r:embed="rId2"/>
          <a:srcRect t="10767" b="7703"/>
          <a:stretch/>
        </p:blipFill>
        <p:spPr>
          <a:xfrm>
            <a:off x="2764971" y="1106485"/>
            <a:ext cx="6919687" cy="4727652"/>
          </a:xfrm>
          <a:prstGeom prst="rect">
            <a:avLst/>
          </a:prstGeom>
        </p:spPr>
      </p:pic>
    </p:spTree>
    <p:extLst>
      <p:ext uri="{BB962C8B-B14F-4D97-AF65-F5344CB8AC3E}">
        <p14:creationId xmlns:p14="http://schemas.microsoft.com/office/powerpoint/2010/main" val="913528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AAA8D-AB3F-32D2-D983-B58F2D71B8B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4D38A9A-5CE9-9750-994C-8BEA4317D444}"/>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User Interface</a:t>
            </a:r>
            <a:endParaRPr lang="en-IN" sz="4000" dirty="0">
              <a:solidFill>
                <a:srgbClr val="203864"/>
              </a:solidFill>
            </a:endParaRPr>
          </a:p>
        </p:txBody>
      </p:sp>
      <p:pic>
        <p:nvPicPr>
          <p:cNvPr id="7" name="Picture 6">
            <a:extLst>
              <a:ext uri="{FF2B5EF4-FFF2-40B4-BE49-F238E27FC236}">
                <a16:creationId xmlns:a16="http://schemas.microsoft.com/office/drawing/2014/main" id="{05812B7A-7517-7313-D83E-011DB67CD571}"/>
              </a:ext>
            </a:extLst>
          </p:cNvPr>
          <p:cNvPicPr>
            <a:picLocks noChangeAspect="1"/>
          </p:cNvPicPr>
          <p:nvPr/>
        </p:nvPicPr>
        <p:blipFill>
          <a:blip r:embed="rId2"/>
          <a:stretch>
            <a:fillRect/>
          </a:stretch>
        </p:blipFill>
        <p:spPr>
          <a:xfrm>
            <a:off x="2930141" y="1273629"/>
            <a:ext cx="6671059" cy="4530760"/>
          </a:xfrm>
          <a:prstGeom prst="rect">
            <a:avLst/>
          </a:prstGeom>
        </p:spPr>
      </p:pic>
    </p:spTree>
    <p:extLst>
      <p:ext uri="{BB962C8B-B14F-4D97-AF65-F5344CB8AC3E}">
        <p14:creationId xmlns:p14="http://schemas.microsoft.com/office/powerpoint/2010/main" val="32220250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A5F9E-10BC-9526-7996-7C91A28C37F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E5C7983-A34D-E13E-1E43-251D934C5626}"/>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Conclusion</a:t>
            </a:r>
            <a:endParaRPr lang="en-IN" sz="4000" dirty="0">
              <a:solidFill>
                <a:srgbClr val="203864"/>
              </a:solidFill>
            </a:endParaRPr>
          </a:p>
        </p:txBody>
      </p:sp>
      <p:sp>
        <p:nvSpPr>
          <p:cNvPr id="2" name="Rectangle 1">
            <a:extLst>
              <a:ext uri="{FF2B5EF4-FFF2-40B4-BE49-F238E27FC236}">
                <a16:creationId xmlns:a16="http://schemas.microsoft.com/office/drawing/2014/main" id="{C0EC8CB9-FB75-839C-2892-9A1FAF07B43F}"/>
              </a:ext>
            </a:extLst>
          </p:cNvPr>
          <p:cNvSpPr>
            <a:spLocks noChangeArrowheads="1"/>
          </p:cNvSpPr>
          <p:nvPr/>
        </p:nvSpPr>
        <p:spPr bwMode="auto">
          <a:xfrm>
            <a:off x="772886" y="1482562"/>
            <a:ext cx="11038114" cy="41072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pPr>
            <a:r>
              <a:rPr kumimoji="0" lang="en-US" altLang="en-US" sz="2000" b="0" i="0" u="none" strike="noStrike" cap="none" normalizeH="0" baseline="0" dirty="0">
                <a:ln>
                  <a:noFill/>
                </a:ln>
                <a:solidFill>
                  <a:srgbClr val="0D0D0D"/>
                </a:solidFill>
                <a:effectLst/>
                <a:latin typeface="ui-sans-serif"/>
              </a:rPr>
              <a:t>The project successfully developed a predictive model to determine e-commerce delivery status based on shipment details. This foundation opens opportunities for further enhancements, such as predicting delivery delays or optimizing operational efficiency.</a:t>
            </a:r>
          </a:p>
          <a:p>
            <a:pPr>
              <a:lnSpc>
                <a:spcPct val="150000"/>
              </a:lnSpc>
            </a:pPr>
            <a:endParaRPr kumimoji="0" lang="en-US" altLang="en-US" sz="2000" b="0" i="0" u="none" strike="noStrike" cap="none" normalizeH="0" baseline="0" dirty="0">
              <a:ln>
                <a:noFill/>
              </a:ln>
              <a:solidFill>
                <a:srgbClr val="0D0D0D"/>
              </a:solidFill>
              <a:effectLst/>
              <a:latin typeface="ui-sans-serif"/>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rgbClr val="0D0D0D"/>
                </a:solidFill>
                <a:effectLst/>
                <a:latin typeface="ui-sans-serif"/>
              </a:rPr>
              <a:t>Objective Achieved</a:t>
            </a:r>
            <a:r>
              <a:rPr kumimoji="0" lang="en-US" altLang="en-US" sz="2000" b="0" i="0" u="none" strike="noStrike" cap="none" normalizeH="0" baseline="0" dirty="0">
                <a:ln>
                  <a:noFill/>
                </a:ln>
                <a:solidFill>
                  <a:srgbClr val="0D0D0D"/>
                </a:solidFill>
                <a:effectLst/>
                <a:latin typeface="ui-sans-serif"/>
              </a:rPr>
              <a:t>: Successfully predicted delivery status using shipment details.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rgbClr val="0D0D0D"/>
                </a:solidFill>
                <a:effectLst/>
                <a:latin typeface="ui-sans-serif"/>
              </a:rPr>
              <a:t>Model Performance</a:t>
            </a:r>
            <a:r>
              <a:rPr kumimoji="0" lang="en-US" altLang="en-US" sz="2000" b="0" i="0" u="none" strike="noStrike" cap="none" normalizeH="0" baseline="0" dirty="0">
                <a:ln>
                  <a:noFill/>
                </a:ln>
                <a:solidFill>
                  <a:srgbClr val="0D0D0D"/>
                </a:solidFill>
                <a:effectLst/>
                <a:latin typeface="ui-sans-serif"/>
              </a:rPr>
              <a:t>: Evaluated multiple models for accuracy and reliability.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rgbClr val="0D0D0D"/>
                </a:solidFill>
                <a:effectLst/>
                <a:latin typeface="ui-sans-serif"/>
              </a:rPr>
              <a:t>User Interface</a:t>
            </a:r>
            <a:r>
              <a:rPr kumimoji="0" lang="en-US" altLang="en-US" sz="2000" b="0" i="0" u="none" strike="noStrike" cap="none" normalizeH="0" baseline="0" dirty="0">
                <a:ln>
                  <a:noFill/>
                </a:ln>
                <a:solidFill>
                  <a:srgbClr val="0D0D0D"/>
                </a:solidFill>
                <a:effectLst/>
                <a:latin typeface="ui-sans-serif"/>
              </a:rPr>
              <a:t>: Developed an interactive UI for easy prediction.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rgbClr val="0D0D0D"/>
                </a:solidFill>
                <a:effectLst/>
                <a:latin typeface="ui-sans-serif"/>
              </a:rPr>
              <a:t>Business Impact</a:t>
            </a:r>
            <a:r>
              <a:rPr kumimoji="0" lang="en-US" altLang="en-US" sz="2000" b="0" i="0" u="none" strike="noStrike" cap="none" normalizeH="0" baseline="0" dirty="0">
                <a:ln>
                  <a:noFill/>
                </a:ln>
                <a:solidFill>
                  <a:srgbClr val="0D0D0D"/>
                </a:solidFill>
                <a:effectLst/>
                <a:latin typeface="ui-sans-serif"/>
              </a:rPr>
              <a:t>: Facilitates better logistics planning and customer satisfaction.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rgbClr val="0D0D0D"/>
                </a:solidFill>
                <a:effectLst/>
                <a:latin typeface="ui-sans-serif"/>
              </a:rPr>
              <a:t>Future Scope</a:t>
            </a:r>
            <a:r>
              <a:rPr kumimoji="0" lang="en-US" altLang="en-US" sz="2000" b="0" i="0" u="none" strike="noStrike" cap="none" normalizeH="0" baseline="0" dirty="0">
                <a:ln>
                  <a:noFill/>
                </a:ln>
                <a:solidFill>
                  <a:srgbClr val="0D0D0D"/>
                </a:solidFill>
                <a:effectLst/>
                <a:latin typeface="ui-sans-serif"/>
              </a:rPr>
              <a:t>: Can integrate additional factors for improved predictions.</a:t>
            </a:r>
          </a:p>
        </p:txBody>
      </p:sp>
    </p:spTree>
    <p:extLst>
      <p:ext uri="{BB962C8B-B14F-4D97-AF65-F5344CB8AC3E}">
        <p14:creationId xmlns:p14="http://schemas.microsoft.com/office/powerpoint/2010/main" val="123378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EC311AB-A923-BEF4-2B75-2EB5E15397F4}"/>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Power BI Dashboard</a:t>
            </a:r>
            <a:endParaRPr lang="en-IN" sz="4000" dirty="0">
              <a:solidFill>
                <a:srgbClr val="203864"/>
              </a:solidFill>
            </a:endParaRPr>
          </a:p>
        </p:txBody>
      </p:sp>
      <p:pic>
        <p:nvPicPr>
          <p:cNvPr id="12" name="Picture 11">
            <a:extLst>
              <a:ext uri="{FF2B5EF4-FFF2-40B4-BE49-F238E27FC236}">
                <a16:creationId xmlns:a16="http://schemas.microsoft.com/office/drawing/2014/main" id="{65CB65F2-97DC-B58A-72BA-6CA7AE3B0982}"/>
              </a:ext>
            </a:extLst>
          </p:cNvPr>
          <p:cNvPicPr>
            <a:picLocks noChangeAspect="1"/>
          </p:cNvPicPr>
          <p:nvPr/>
        </p:nvPicPr>
        <p:blipFill>
          <a:blip r:embed="rId2"/>
          <a:srcRect t="-974"/>
          <a:stretch/>
        </p:blipFill>
        <p:spPr>
          <a:xfrm>
            <a:off x="2059781" y="1329070"/>
            <a:ext cx="8072437" cy="4514731"/>
          </a:xfrm>
          <a:prstGeom prst="rect">
            <a:avLst/>
          </a:prstGeom>
        </p:spPr>
      </p:pic>
    </p:spTree>
    <p:extLst>
      <p:ext uri="{BB962C8B-B14F-4D97-AF65-F5344CB8AC3E}">
        <p14:creationId xmlns:p14="http://schemas.microsoft.com/office/powerpoint/2010/main" val="1173862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CE13E-362A-9B7F-5EF9-4833554A618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7B35CC-3B96-9823-8926-4A152C7B7C9F}"/>
              </a:ext>
            </a:extLst>
          </p:cNvPr>
          <p:cNvSpPr>
            <a:spLocks noGrp="1"/>
          </p:cNvSpPr>
          <p:nvPr>
            <p:ph type="title"/>
          </p:nvPr>
        </p:nvSpPr>
        <p:spPr>
          <a:xfrm>
            <a:off x="781049" y="2524125"/>
            <a:ext cx="10629901" cy="904875"/>
          </a:xfrm>
        </p:spPr>
        <p:txBody>
          <a:bodyPr>
            <a:normAutofit fontScale="90000"/>
          </a:bodyPr>
          <a:lstStyle/>
          <a:p>
            <a:pPr algn="ctr"/>
            <a:br>
              <a:rPr lang="en-IN" dirty="0"/>
            </a:br>
            <a:r>
              <a:rPr lang="en-IN" dirty="0"/>
              <a:t>Questions ?</a:t>
            </a:r>
          </a:p>
        </p:txBody>
      </p:sp>
    </p:spTree>
    <p:extLst>
      <p:ext uri="{BB962C8B-B14F-4D97-AF65-F5344CB8AC3E}">
        <p14:creationId xmlns:p14="http://schemas.microsoft.com/office/powerpoint/2010/main" val="6984436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DBBFEC-17D0-1D96-6CDC-0E5B94EF077B}"/>
              </a:ext>
            </a:extLst>
          </p:cNvPr>
          <p:cNvSpPr/>
          <p:nvPr/>
        </p:nvSpPr>
        <p:spPr>
          <a:xfrm>
            <a:off x="0" y="2068723"/>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latin typeface="Calibri" panose="020F0502020204030204" pitchFamily="34" charset="0"/>
              </a:rPr>
              <a:t>Thank You!</a:t>
            </a:r>
            <a:endParaRPr lang="en-IN" sz="6600" b="1" dirty="0">
              <a:latin typeface="Calibri" panose="020F0502020204030204" pitchFamily="34" charset="0"/>
            </a:endParaRPr>
          </a:p>
        </p:txBody>
      </p:sp>
    </p:spTree>
    <p:extLst>
      <p:ext uri="{BB962C8B-B14F-4D97-AF65-F5344CB8AC3E}">
        <p14:creationId xmlns:p14="http://schemas.microsoft.com/office/powerpoint/2010/main" val="2438371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pPr algn="ctr"/>
            <a:r>
              <a:rPr lang="en-US" sz="4000" dirty="0"/>
              <a:t>Scope of the Project</a:t>
            </a:r>
          </a:p>
        </p:txBody>
      </p:sp>
      <p:sp>
        <p:nvSpPr>
          <p:cNvPr id="6" name="Shape">
            <a:extLst>
              <a:ext uri="{FF2B5EF4-FFF2-40B4-BE49-F238E27FC236}">
                <a16:creationId xmlns:a16="http://schemas.microsoft.com/office/drawing/2014/main" id="{4C54D174-7F16-5B3B-1069-974FCB886B33}"/>
              </a:ext>
            </a:extLst>
          </p:cNvPr>
          <p:cNvSpPr/>
          <p:nvPr/>
        </p:nvSpPr>
        <p:spPr>
          <a:xfrm>
            <a:off x="5291718" y="2833445"/>
            <a:ext cx="1716845" cy="1716845"/>
          </a:xfrm>
          <a:custGeom>
            <a:avLst/>
            <a:gdLst/>
            <a:ahLst/>
            <a:cxnLst>
              <a:cxn ang="0">
                <a:pos x="wd2" y="hd2"/>
              </a:cxn>
              <a:cxn ang="5400000">
                <a:pos x="wd2" y="hd2"/>
              </a:cxn>
              <a:cxn ang="10800000">
                <a:pos x="wd2" y="hd2"/>
              </a:cxn>
              <a:cxn ang="16200000">
                <a:pos x="wd2" y="hd2"/>
              </a:cxn>
            </a:cxnLst>
            <a:rect l="0" t="0" r="r" b="b"/>
            <a:pathLst>
              <a:path w="21600" h="21600" extrusionOk="0">
                <a:moveTo>
                  <a:pt x="19452" y="21600"/>
                </a:moveTo>
                <a:lnTo>
                  <a:pt x="2148" y="21600"/>
                </a:lnTo>
                <a:cubicBezTo>
                  <a:pt x="967" y="21600"/>
                  <a:pt x="0" y="20633"/>
                  <a:pt x="0" y="19452"/>
                </a:cubicBezTo>
                <a:lnTo>
                  <a:pt x="0" y="2148"/>
                </a:lnTo>
                <a:cubicBezTo>
                  <a:pt x="0" y="967"/>
                  <a:pt x="967" y="0"/>
                  <a:pt x="2148" y="0"/>
                </a:cubicBezTo>
                <a:lnTo>
                  <a:pt x="19452" y="0"/>
                </a:lnTo>
                <a:cubicBezTo>
                  <a:pt x="20633" y="0"/>
                  <a:pt x="21600" y="967"/>
                  <a:pt x="21600" y="2148"/>
                </a:cubicBezTo>
                <a:lnTo>
                  <a:pt x="21600" y="19452"/>
                </a:lnTo>
                <a:cubicBezTo>
                  <a:pt x="21600" y="20633"/>
                  <a:pt x="20633" y="21600"/>
                  <a:pt x="19452" y="21600"/>
                </a:cubicBezTo>
                <a:close/>
              </a:path>
            </a:pathLst>
          </a:custGeom>
          <a:solidFill>
            <a:schemeClr val="accent1"/>
          </a:solidFill>
          <a:ln w="12700">
            <a:miter lim="400000"/>
          </a:ln>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dirty="0">
              <a:solidFill>
                <a:srgbClr val="FF0000"/>
              </a:solidFill>
              <a:highlight>
                <a:srgbClr val="21275D"/>
              </a:highlight>
            </a:endParaRPr>
          </a:p>
        </p:txBody>
      </p:sp>
      <p:sp>
        <p:nvSpPr>
          <p:cNvPr id="7" name="Shape">
            <a:extLst>
              <a:ext uri="{FF2B5EF4-FFF2-40B4-BE49-F238E27FC236}">
                <a16:creationId xmlns:a16="http://schemas.microsoft.com/office/drawing/2014/main" id="{AA6C9A1A-6F7E-0EC6-AA08-6EE39365CA98}"/>
              </a:ext>
            </a:extLst>
          </p:cNvPr>
          <p:cNvSpPr/>
          <p:nvPr/>
        </p:nvSpPr>
        <p:spPr>
          <a:xfrm>
            <a:off x="2364334" y="1995298"/>
            <a:ext cx="960323" cy="960323"/>
          </a:xfrm>
          <a:custGeom>
            <a:avLst/>
            <a:gdLst/>
            <a:ahLst/>
            <a:cxnLst>
              <a:cxn ang="0">
                <a:pos x="wd2" y="hd2"/>
              </a:cxn>
              <a:cxn ang="5400000">
                <a:pos x="wd2" y="hd2"/>
              </a:cxn>
              <a:cxn ang="10800000">
                <a:pos x="wd2" y="hd2"/>
              </a:cxn>
              <a:cxn ang="16200000">
                <a:pos x="wd2" y="hd2"/>
              </a:cxn>
            </a:cxnLst>
            <a:rect l="0" t="0" r="r" b="b"/>
            <a:pathLst>
              <a:path w="21600" h="21600" extrusionOk="0">
                <a:moveTo>
                  <a:pt x="17760" y="21600"/>
                </a:moveTo>
                <a:lnTo>
                  <a:pt x="3840" y="21600"/>
                </a:lnTo>
                <a:cubicBezTo>
                  <a:pt x="1728" y="21600"/>
                  <a:pt x="0" y="19872"/>
                  <a:pt x="0" y="17760"/>
                </a:cubicBezTo>
                <a:lnTo>
                  <a:pt x="0" y="3840"/>
                </a:lnTo>
                <a:cubicBezTo>
                  <a:pt x="0" y="1728"/>
                  <a:pt x="1728" y="0"/>
                  <a:pt x="3840" y="0"/>
                </a:cubicBezTo>
                <a:lnTo>
                  <a:pt x="17760" y="0"/>
                </a:lnTo>
                <a:cubicBezTo>
                  <a:pt x="19872" y="0"/>
                  <a:pt x="21600" y="1728"/>
                  <a:pt x="21600" y="3840"/>
                </a:cubicBezTo>
                <a:lnTo>
                  <a:pt x="21600" y="17760"/>
                </a:lnTo>
                <a:cubicBezTo>
                  <a:pt x="21600" y="19872"/>
                  <a:pt x="19896" y="21600"/>
                  <a:pt x="17760" y="21600"/>
                </a:cubicBezTo>
                <a:close/>
              </a:path>
            </a:pathLst>
          </a:custGeom>
          <a:solidFill>
            <a:schemeClr val="accent5"/>
          </a:solidFill>
          <a:ln w="12700">
            <a:miter lim="400000"/>
          </a:ln>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solidFill>
                <a:srgbClr val="FFFFFF"/>
              </a:solidFill>
            </a:endParaRPr>
          </a:p>
        </p:txBody>
      </p:sp>
      <p:sp>
        <p:nvSpPr>
          <p:cNvPr id="8" name="Shape">
            <a:extLst>
              <a:ext uri="{FF2B5EF4-FFF2-40B4-BE49-F238E27FC236}">
                <a16:creationId xmlns:a16="http://schemas.microsoft.com/office/drawing/2014/main" id="{7A947D8F-8619-1510-FE8A-0E48FBFD6821}"/>
              </a:ext>
            </a:extLst>
          </p:cNvPr>
          <p:cNvSpPr/>
          <p:nvPr/>
        </p:nvSpPr>
        <p:spPr>
          <a:xfrm>
            <a:off x="9067935" y="3242449"/>
            <a:ext cx="960323" cy="960323"/>
          </a:xfrm>
          <a:custGeom>
            <a:avLst/>
            <a:gdLst/>
            <a:ahLst/>
            <a:cxnLst>
              <a:cxn ang="0">
                <a:pos x="wd2" y="hd2"/>
              </a:cxn>
              <a:cxn ang="5400000">
                <a:pos x="wd2" y="hd2"/>
              </a:cxn>
              <a:cxn ang="10800000">
                <a:pos x="wd2" y="hd2"/>
              </a:cxn>
              <a:cxn ang="16200000">
                <a:pos x="wd2" y="hd2"/>
              </a:cxn>
            </a:cxnLst>
            <a:rect l="0" t="0" r="r" b="b"/>
            <a:pathLst>
              <a:path w="21600" h="21600" extrusionOk="0">
                <a:moveTo>
                  <a:pt x="17760" y="21600"/>
                </a:moveTo>
                <a:lnTo>
                  <a:pt x="3840" y="21600"/>
                </a:lnTo>
                <a:cubicBezTo>
                  <a:pt x="1728" y="21600"/>
                  <a:pt x="0" y="19872"/>
                  <a:pt x="0" y="17760"/>
                </a:cubicBezTo>
                <a:lnTo>
                  <a:pt x="0" y="3840"/>
                </a:lnTo>
                <a:cubicBezTo>
                  <a:pt x="0" y="1728"/>
                  <a:pt x="1728" y="0"/>
                  <a:pt x="3840" y="0"/>
                </a:cubicBezTo>
                <a:lnTo>
                  <a:pt x="17760" y="0"/>
                </a:lnTo>
                <a:cubicBezTo>
                  <a:pt x="19872" y="0"/>
                  <a:pt x="21600" y="1728"/>
                  <a:pt x="21600" y="3840"/>
                </a:cubicBezTo>
                <a:lnTo>
                  <a:pt x="21600" y="17760"/>
                </a:lnTo>
                <a:cubicBezTo>
                  <a:pt x="21600" y="19896"/>
                  <a:pt x="19896" y="21600"/>
                  <a:pt x="17760" y="21600"/>
                </a:cubicBezTo>
                <a:close/>
              </a:path>
            </a:pathLst>
          </a:custGeom>
          <a:solidFill>
            <a:schemeClr val="accent2"/>
          </a:solidFill>
          <a:ln w="12700">
            <a:miter lim="400000"/>
          </a:ln>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solidFill>
                <a:srgbClr val="FFFFFF"/>
              </a:solidFill>
            </a:endParaRPr>
          </a:p>
        </p:txBody>
      </p:sp>
      <p:sp>
        <p:nvSpPr>
          <p:cNvPr id="9" name="Shape">
            <a:extLst>
              <a:ext uri="{FF2B5EF4-FFF2-40B4-BE49-F238E27FC236}">
                <a16:creationId xmlns:a16="http://schemas.microsoft.com/office/drawing/2014/main" id="{75D5E5D4-E3D0-2166-74EC-9203A8669B60}"/>
              </a:ext>
            </a:extLst>
          </p:cNvPr>
          <p:cNvSpPr/>
          <p:nvPr/>
        </p:nvSpPr>
        <p:spPr>
          <a:xfrm>
            <a:off x="2364334" y="4524149"/>
            <a:ext cx="960323" cy="960323"/>
          </a:xfrm>
          <a:custGeom>
            <a:avLst/>
            <a:gdLst/>
            <a:ahLst/>
            <a:cxnLst>
              <a:cxn ang="0">
                <a:pos x="wd2" y="hd2"/>
              </a:cxn>
              <a:cxn ang="5400000">
                <a:pos x="wd2" y="hd2"/>
              </a:cxn>
              <a:cxn ang="10800000">
                <a:pos x="wd2" y="hd2"/>
              </a:cxn>
              <a:cxn ang="16200000">
                <a:pos x="wd2" y="hd2"/>
              </a:cxn>
            </a:cxnLst>
            <a:rect l="0" t="0" r="r" b="b"/>
            <a:pathLst>
              <a:path w="21600" h="21600" extrusionOk="0">
                <a:moveTo>
                  <a:pt x="17760" y="21600"/>
                </a:moveTo>
                <a:lnTo>
                  <a:pt x="3840" y="21600"/>
                </a:lnTo>
                <a:cubicBezTo>
                  <a:pt x="1728" y="21600"/>
                  <a:pt x="0" y="19872"/>
                  <a:pt x="0" y="17760"/>
                </a:cubicBezTo>
                <a:lnTo>
                  <a:pt x="0" y="3840"/>
                </a:lnTo>
                <a:cubicBezTo>
                  <a:pt x="0" y="1728"/>
                  <a:pt x="1728" y="0"/>
                  <a:pt x="3840" y="0"/>
                </a:cubicBezTo>
                <a:lnTo>
                  <a:pt x="17760" y="0"/>
                </a:lnTo>
                <a:cubicBezTo>
                  <a:pt x="19872" y="0"/>
                  <a:pt x="21600" y="1728"/>
                  <a:pt x="21600" y="3840"/>
                </a:cubicBezTo>
                <a:lnTo>
                  <a:pt x="21600" y="17760"/>
                </a:lnTo>
                <a:cubicBezTo>
                  <a:pt x="21600" y="19872"/>
                  <a:pt x="19896" y="21600"/>
                  <a:pt x="17760" y="21600"/>
                </a:cubicBezTo>
                <a:close/>
              </a:path>
            </a:pathLst>
          </a:custGeom>
          <a:solidFill>
            <a:schemeClr val="accent4"/>
          </a:solidFill>
          <a:ln w="12700">
            <a:miter lim="400000"/>
          </a:ln>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solidFill>
                <a:srgbClr val="FFFFFF"/>
              </a:solidFill>
            </a:endParaRPr>
          </a:p>
        </p:txBody>
      </p:sp>
      <p:sp>
        <p:nvSpPr>
          <p:cNvPr id="10" name="Shape">
            <a:extLst>
              <a:ext uri="{FF2B5EF4-FFF2-40B4-BE49-F238E27FC236}">
                <a16:creationId xmlns:a16="http://schemas.microsoft.com/office/drawing/2014/main" id="{54406F1D-2D63-116F-6387-ABFC4ACBF0E2}"/>
              </a:ext>
            </a:extLst>
          </p:cNvPr>
          <p:cNvSpPr/>
          <p:nvPr/>
        </p:nvSpPr>
        <p:spPr>
          <a:xfrm>
            <a:off x="8958555" y="1995298"/>
            <a:ext cx="960323" cy="960323"/>
          </a:xfrm>
          <a:custGeom>
            <a:avLst/>
            <a:gdLst/>
            <a:ahLst/>
            <a:cxnLst>
              <a:cxn ang="0">
                <a:pos x="wd2" y="hd2"/>
              </a:cxn>
              <a:cxn ang="5400000">
                <a:pos x="wd2" y="hd2"/>
              </a:cxn>
              <a:cxn ang="10800000">
                <a:pos x="wd2" y="hd2"/>
              </a:cxn>
              <a:cxn ang="16200000">
                <a:pos x="wd2" y="hd2"/>
              </a:cxn>
            </a:cxnLst>
            <a:rect l="0" t="0" r="r" b="b"/>
            <a:pathLst>
              <a:path w="21600" h="21600" extrusionOk="0">
                <a:moveTo>
                  <a:pt x="17760" y="21600"/>
                </a:moveTo>
                <a:lnTo>
                  <a:pt x="3840" y="21600"/>
                </a:lnTo>
                <a:cubicBezTo>
                  <a:pt x="1728" y="21600"/>
                  <a:pt x="0" y="19872"/>
                  <a:pt x="0" y="17760"/>
                </a:cubicBezTo>
                <a:lnTo>
                  <a:pt x="0" y="3840"/>
                </a:lnTo>
                <a:cubicBezTo>
                  <a:pt x="0" y="1728"/>
                  <a:pt x="1728" y="0"/>
                  <a:pt x="3840" y="0"/>
                </a:cubicBezTo>
                <a:lnTo>
                  <a:pt x="17760" y="0"/>
                </a:lnTo>
                <a:cubicBezTo>
                  <a:pt x="19872" y="0"/>
                  <a:pt x="21600" y="1728"/>
                  <a:pt x="21600" y="3840"/>
                </a:cubicBezTo>
                <a:lnTo>
                  <a:pt x="21600" y="17760"/>
                </a:lnTo>
                <a:cubicBezTo>
                  <a:pt x="21600" y="19872"/>
                  <a:pt x="19872" y="21600"/>
                  <a:pt x="17760" y="21600"/>
                </a:cubicBezTo>
                <a:close/>
              </a:path>
            </a:pathLst>
          </a:custGeom>
          <a:solidFill>
            <a:schemeClr val="accent6">
              <a:lumMod val="50000"/>
            </a:schemeClr>
          </a:solidFill>
          <a:ln w="12700">
            <a:miter lim="400000"/>
          </a:ln>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dirty="0">
              <a:solidFill>
                <a:srgbClr val="FFFFFF"/>
              </a:solidFill>
              <a:highlight>
                <a:srgbClr val="00FF00"/>
              </a:highlight>
            </a:endParaRPr>
          </a:p>
        </p:txBody>
      </p:sp>
      <p:sp>
        <p:nvSpPr>
          <p:cNvPr id="12" name="Shape">
            <a:extLst>
              <a:ext uri="{FF2B5EF4-FFF2-40B4-BE49-F238E27FC236}">
                <a16:creationId xmlns:a16="http://schemas.microsoft.com/office/drawing/2014/main" id="{C9943FAC-7B96-2A05-D08D-22EBE78654CA}"/>
              </a:ext>
            </a:extLst>
          </p:cNvPr>
          <p:cNvSpPr/>
          <p:nvPr/>
        </p:nvSpPr>
        <p:spPr>
          <a:xfrm>
            <a:off x="8958555" y="4524149"/>
            <a:ext cx="960323" cy="960323"/>
          </a:xfrm>
          <a:custGeom>
            <a:avLst/>
            <a:gdLst/>
            <a:ahLst/>
            <a:cxnLst>
              <a:cxn ang="0">
                <a:pos x="wd2" y="hd2"/>
              </a:cxn>
              <a:cxn ang="5400000">
                <a:pos x="wd2" y="hd2"/>
              </a:cxn>
              <a:cxn ang="10800000">
                <a:pos x="wd2" y="hd2"/>
              </a:cxn>
              <a:cxn ang="16200000">
                <a:pos x="wd2" y="hd2"/>
              </a:cxn>
            </a:cxnLst>
            <a:rect l="0" t="0" r="r" b="b"/>
            <a:pathLst>
              <a:path w="21600" h="21600" extrusionOk="0">
                <a:moveTo>
                  <a:pt x="17760" y="21600"/>
                </a:moveTo>
                <a:lnTo>
                  <a:pt x="3840" y="21600"/>
                </a:lnTo>
                <a:cubicBezTo>
                  <a:pt x="1728" y="21600"/>
                  <a:pt x="0" y="19872"/>
                  <a:pt x="0" y="17760"/>
                </a:cubicBezTo>
                <a:lnTo>
                  <a:pt x="0" y="3840"/>
                </a:lnTo>
                <a:cubicBezTo>
                  <a:pt x="0" y="1728"/>
                  <a:pt x="1728" y="0"/>
                  <a:pt x="3840" y="0"/>
                </a:cubicBezTo>
                <a:lnTo>
                  <a:pt x="17760" y="0"/>
                </a:lnTo>
                <a:cubicBezTo>
                  <a:pt x="19872" y="0"/>
                  <a:pt x="21600" y="1728"/>
                  <a:pt x="21600" y="3840"/>
                </a:cubicBezTo>
                <a:lnTo>
                  <a:pt x="21600" y="17760"/>
                </a:lnTo>
                <a:cubicBezTo>
                  <a:pt x="21600" y="19872"/>
                  <a:pt x="19872" y="21600"/>
                  <a:pt x="17760" y="21600"/>
                </a:cubicBezTo>
                <a:close/>
              </a:path>
            </a:pathLst>
          </a:custGeom>
          <a:solidFill>
            <a:schemeClr val="accent6"/>
          </a:solidFill>
          <a:ln w="12700">
            <a:miter lim="400000"/>
          </a:ln>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dirty="0">
              <a:solidFill>
                <a:srgbClr val="FFFFFF"/>
              </a:solidFill>
            </a:endParaRPr>
          </a:p>
        </p:txBody>
      </p:sp>
      <p:sp>
        <p:nvSpPr>
          <p:cNvPr id="13" name="Shape">
            <a:extLst>
              <a:ext uri="{FF2B5EF4-FFF2-40B4-BE49-F238E27FC236}">
                <a16:creationId xmlns:a16="http://schemas.microsoft.com/office/drawing/2014/main" id="{149B8700-3B9E-11F3-AEE6-56134092E3F1}"/>
              </a:ext>
            </a:extLst>
          </p:cNvPr>
          <p:cNvSpPr/>
          <p:nvPr/>
        </p:nvSpPr>
        <p:spPr>
          <a:xfrm>
            <a:off x="7069917" y="3691868"/>
            <a:ext cx="1841688" cy="100301"/>
          </a:xfrm>
          <a:custGeom>
            <a:avLst/>
            <a:gdLst/>
            <a:ahLst/>
            <a:cxnLst>
              <a:cxn ang="0">
                <a:pos x="wd2" y="hd2"/>
              </a:cxn>
              <a:cxn ang="5400000">
                <a:pos x="wd2" y="hd2"/>
              </a:cxn>
              <a:cxn ang="10800000">
                <a:pos x="wd2" y="hd2"/>
              </a:cxn>
              <a:cxn ang="16200000">
                <a:pos x="wd2" y="hd2"/>
              </a:cxn>
            </a:cxnLst>
            <a:rect l="0" t="0" r="r" b="b"/>
            <a:pathLst>
              <a:path w="21600" h="21600" extrusionOk="0">
                <a:moveTo>
                  <a:pt x="21012" y="0"/>
                </a:moveTo>
                <a:cubicBezTo>
                  <a:pt x="20749" y="0"/>
                  <a:pt x="20536" y="2987"/>
                  <a:pt x="20461" y="7353"/>
                </a:cubicBezTo>
                <a:lnTo>
                  <a:pt x="1139" y="7353"/>
                </a:lnTo>
                <a:cubicBezTo>
                  <a:pt x="1064" y="3217"/>
                  <a:pt x="838" y="0"/>
                  <a:pt x="588" y="0"/>
                </a:cubicBezTo>
                <a:cubicBezTo>
                  <a:pt x="263" y="0"/>
                  <a:pt x="0" y="4825"/>
                  <a:pt x="0" y="10800"/>
                </a:cubicBezTo>
                <a:cubicBezTo>
                  <a:pt x="0" y="16775"/>
                  <a:pt x="263" y="21600"/>
                  <a:pt x="588" y="21600"/>
                </a:cubicBezTo>
                <a:cubicBezTo>
                  <a:pt x="851" y="21600"/>
                  <a:pt x="1064" y="18613"/>
                  <a:pt x="1139" y="14247"/>
                </a:cubicBezTo>
                <a:lnTo>
                  <a:pt x="20461" y="14247"/>
                </a:lnTo>
                <a:cubicBezTo>
                  <a:pt x="20536" y="18383"/>
                  <a:pt x="20762" y="21600"/>
                  <a:pt x="21012" y="21600"/>
                </a:cubicBezTo>
                <a:cubicBezTo>
                  <a:pt x="21337" y="21600"/>
                  <a:pt x="21600" y="16775"/>
                  <a:pt x="21600" y="10800"/>
                </a:cubicBezTo>
                <a:cubicBezTo>
                  <a:pt x="21600" y="4825"/>
                  <a:pt x="21337" y="0"/>
                  <a:pt x="21012" y="0"/>
                </a:cubicBezTo>
                <a:close/>
              </a:path>
            </a:pathLst>
          </a:custGeom>
          <a:solidFill>
            <a:schemeClr val="bg1">
              <a:lumMod val="7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000"/>
          </a:p>
        </p:txBody>
      </p:sp>
      <p:sp>
        <p:nvSpPr>
          <p:cNvPr id="14" name="Shape">
            <a:extLst>
              <a:ext uri="{FF2B5EF4-FFF2-40B4-BE49-F238E27FC236}">
                <a16:creationId xmlns:a16="http://schemas.microsoft.com/office/drawing/2014/main" id="{FDB76773-18AA-ACAD-0EFF-900DA8E4445E}"/>
              </a:ext>
            </a:extLst>
          </p:cNvPr>
          <p:cNvSpPr/>
          <p:nvPr/>
        </p:nvSpPr>
        <p:spPr>
          <a:xfrm>
            <a:off x="7069917" y="4609511"/>
            <a:ext cx="1842755" cy="446018"/>
          </a:xfrm>
          <a:custGeom>
            <a:avLst/>
            <a:gdLst/>
            <a:ahLst/>
            <a:cxnLst>
              <a:cxn ang="0">
                <a:pos x="wd2" y="hd2"/>
              </a:cxn>
              <a:cxn ang="5400000">
                <a:pos x="wd2" y="hd2"/>
              </a:cxn>
              <a:cxn ang="10800000">
                <a:pos x="wd2" y="hd2"/>
              </a:cxn>
              <a:cxn ang="16200000">
                <a:pos x="wd2" y="hd2"/>
              </a:cxn>
            </a:cxnLst>
            <a:rect l="0" t="0" r="r" b="b"/>
            <a:pathLst>
              <a:path w="21600" h="21600" extrusionOk="0">
                <a:moveTo>
                  <a:pt x="21000" y="16794"/>
                </a:moveTo>
                <a:cubicBezTo>
                  <a:pt x="20737" y="16794"/>
                  <a:pt x="20524" y="17466"/>
                  <a:pt x="20449" y="18448"/>
                </a:cubicBezTo>
                <a:lnTo>
                  <a:pt x="6916" y="18448"/>
                </a:lnTo>
                <a:cubicBezTo>
                  <a:pt x="5466" y="18448"/>
                  <a:pt x="4102" y="16123"/>
                  <a:pt x="3077" y="11885"/>
                </a:cubicBezTo>
                <a:lnTo>
                  <a:pt x="1088" y="3669"/>
                </a:lnTo>
                <a:cubicBezTo>
                  <a:pt x="1138" y="3307"/>
                  <a:pt x="1176" y="2894"/>
                  <a:pt x="1176" y="2429"/>
                </a:cubicBezTo>
                <a:cubicBezTo>
                  <a:pt x="1176" y="1085"/>
                  <a:pt x="913" y="0"/>
                  <a:pt x="588" y="0"/>
                </a:cubicBezTo>
                <a:cubicBezTo>
                  <a:pt x="263" y="0"/>
                  <a:pt x="0" y="1085"/>
                  <a:pt x="0" y="2429"/>
                </a:cubicBezTo>
                <a:cubicBezTo>
                  <a:pt x="0" y="3772"/>
                  <a:pt x="263" y="4857"/>
                  <a:pt x="588" y="4857"/>
                </a:cubicBezTo>
                <a:cubicBezTo>
                  <a:pt x="663" y="4857"/>
                  <a:pt x="738" y="4806"/>
                  <a:pt x="813" y="4651"/>
                </a:cubicBezTo>
                <a:lnTo>
                  <a:pt x="2814" y="12919"/>
                </a:lnTo>
                <a:cubicBezTo>
                  <a:pt x="3915" y="17466"/>
                  <a:pt x="5366" y="19946"/>
                  <a:pt x="6929" y="19946"/>
                </a:cubicBezTo>
                <a:lnTo>
                  <a:pt x="20462" y="19946"/>
                </a:lnTo>
                <a:cubicBezTo>
                  <a:pt x="20537" y="20877"/>
                  <a:pt x="20762" y="21600"/>
                  <a:pt x="21012" y="21600"/>
                </a:cubicBezTo>
                <a:cubicBezTo>
                  <a:pt x="21337" y="21600"/>
                  <a:pt x="21600" y="20515"/>
                  <a:pt x="21600" y="19171"/>
                </a:cubicBezTo>
                <a:cubicBezTo>
                  <a:pt x="21600" y="17828"/>
                  <a:pt x="21325" y="16794"/>
                  <a:pt x="21000" y="16794"/>
                </a:cubicBezTo>
                <a:close/>
              </a:path>
            </a:pathLst>
          </a:custGeom>
          <a:solidFill>
            <a:schemeClr val="bg1">
              <a:lumMod val="7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000"/>
          </a:p>
        </p:txBody>
      </p:sp>
      <p:sp>
        <p:nvSpPr>
          <p:cNvPr id="15" name="Shape">
            <a:extLst>
              <a:ext uri="{FF2B5EF4-FFF2-40B4-BE49-F238E27FC236}">
                <a16:creationId xmlns:a16="http://schemas.microsoft.com/office/drawing/2014/main" id="{BAA05AEA-73CD-7205-2C31-254805805D38}"/>
              </a:ext>
            </a:extLst>
          </p:cNvPr>
          <p:cNvSpPr/>
          <p:nvPr/>
        </p:nvSpPr>
        <p:spPr>
          <a:xfrm>
            <a:off x="7069919" y="2432777"/>
            <a:ext cx="1841723" cy="446018"/>
          </a:xfrm>
          <a:custGeom>
            <a:avLst/>
            <a:gdLst/>
            <a:ahLst/>
            <a:cxnLst>
              <a:cxn ang="0">
                <a:pos x="wd2" y="hd2"/>
              </a:cxn>
              <a:cxn ang="5400000">
                <a:pos x="wd2" y="hd2"/>
              </a:cxn>
              <a:cxn ang="10800000">
                <a:pos x="wd2" y="hd2"/>
              </a:cxn>
              <a:cxn ang="16200000">
                <a:pos x="wd2" y="hd2"/>
              </a:cxn>
            </a:cxnLst>
            <a:rect l="0" t="0" r="r" b="b"/>
            <a:pathLst>
              <a:path w="21588" h="21600" extrusionOk="0">
                <a:moveTo>
                  <a:pt x="21012" y="0"/>
                </a:moveTo>
                <a:cubicBezTo>
                  <a:pt x="20750" y="0"/>
                  <a:pt x="20537" y="672"/>
                  <a:pt x="20462" y="1654"/>
                </a:cubicBezTo>
                <a:lnTo>
                  <a:pt x="6929" y="1654"/>
                </a:lnTo>
                <a:cubicBezTo>
                  <a:pt x="5378" y="1654"/>
                  <a:pt x="3915" y="4134"/>
                  <a:pt x="2814" y="8681"/>
                </a:cubicBezTo>
                <a:lnTo>
                  <a:pt x="813" y="16949"/>
                </a:lnTo>
                <a:cubicBezTo>
                  <a:pt x="750" y="16846"/>
                  <a:pt x="675" y="16743"/>
                  <a:pt x="588" y="16743"/>
                </a:cubicBezTo>
                <a:cubicBezTo>
                  <a:pt x="263" y="16743"/>
                  <a:pt x="0" y="17828"/>
                  <a:pt x="0" y="19171"/>
                </a:cubicBezTo>
                <a:cubicBezTo>
                  <a:pt x="0" y="20515"/>
                  <a:pt x="263" y="21600"/>
                  <a:pt x="588" y="21600"/>
                </a:cubicBezTo>
                <a:cubicBezTo>
                  <a:pt x="913" y="21600"/>
                  <a:pt x="1176" y="20515"/>
                  <a:pt x="1176" y="19171"/>
                </a:cubicBezTo>
                <a:cubicBezTo>
                  <a:pt x="1176" y="18706"/>
                  <a:pt x="1151" y="18293"/>
                  <a:pt x="1088" y="17931"/>
                </a:cubicBezTo>
                <a:lnTo>
                  <a:pt x="3077" y="9715"/>
                </a:lnTo>
                <a:cubicBezTo>
                  <a:pt x="4102" y="5477"/>
                  <a:pt x="5466" y="3152"/>
                  <a:pt x="6916" y="3152"/>
                </a:cubicBezTo>
                <a:lnTo>
                  <a:pt x="20449" y="3152"/>
                </a:lnTo>
                <a:cubicBezTo>
                  <a:pt x="20524" y="4082"/>
                  <a:pt x="20749" y="4806"/>
                  <a:pt x="21000" y="4806"/>
                </a:cubicBezTo>
                <a:cubicBezTo>
                  <a:pt x="21325" y="4806"/>
                  <a:pt x="21587" y="3721"/>
                  <a:pt x="21587" y="2377"/>
                </a:cubicBezTo>
                <a:cubicBezTo>
                  <a:pt x="21600" y="1085"/>
                  <a:pt x="21337" y="0"/>
                  <a:pt x="21012" y="0"/>
                </a:cubicBezTo>
                <a:close/>
              </a:path>
            </a:pathLst>
          </a:custGeom>
          <a:solidFill>
            <a:schemeClr val="bg1">
              <a:lumMod val="7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solidFill>
                <a:srgbClr val="FFFFFF"/>
              </a:solidFill>
            </a:endParaRPr>
          </a:p>
        </p:txBody>
      </p:sp>
      <p:sp>
        <p:nvSpPr>
          <p:cNvPr id="16" name="Shape">
            <a:extLst>
              <a:ext uri="{FF2B5EF4-FFF2-40B4-BE49-F238E27FC236}">
                <a16:creationId xmlns:a16="http://schemas.microsoft.com/office/drawing/2014/main" id="{8D744BD6-19C0-4902-4135-CCC3DC60009D}"/>
              </a:ext>
            </a:extLst>
          </p:cNvPr>
          <p:cNvSpPr/>
          <p:nvPr/>
        </p:nvSpPr>
        <p:spPr>
          <a:xfrm>
            <a:off x="3378008" y="3691868"/>
            <a:ext cx="1841688" cy="100301"/>
          </a:xfrm>
          <a:custGeom>
            <a:avLst/>
            <a:gdLst/>
            <a:ahLst/>
            <a:cxnLst>
              <a:cxn ang="0">
                <a:pos x="wd2" y="hd2"/>
              </a:cxn>
              <a:cxn ang="5400000">
                <a:pos x="wd2" y="hd2"/>
              </a:cxn>
              <a:cxn ang="10800000">
                <a:pos x="wd2" y="hd2"/>
              </a:cxn>
              <a:cxn ang="16200000">
                <a:pos x="wd2" y="hd2"/>
              </a:cxn>
            </a:cxnLst>
            <a:rect l="0" t="0" r="r" b="b"/>
            <a:pathLst>
              <a:path w="21600" h="21600" extrusionOk="0">
                <a:moveTo>
                  <a:pt x="588" y="0"/>
                </a:moveTo>
                <a:cubicBezTo>
                  <a:pt x="851" y="0"/>
                  <a:pt x="1064" y="2987"/>
                  <a:pt x="1139" y="7353"/>
                </a:cubicBezTo>
                <a:lnTo>
                  <a:pt x="20461" y="7353"/>
                </a:lnTo>
                <a:cubicBezTo>
                  <a:pt x="20536" y="3217"/>
                  <a:pt x="20762" y="0"/>
                  <a:pt x="21012" y="0"/>
                </a:cubicBezTo>
                <a:cubicBezTo>
                  <a:pt x="21337" y="0"/>
                  <a:pt x="21600" y="4825"/>
                  <a:pt x="21600" y="10800"/>
                </a:cubicBezTo>
                <a:cubicBezTo>
                  <a:pt x="21600" y="16775"/>
                  <a:pt x="21337" y="21600"/>
                  <a:pt x="21012" y="21600"/>
                </a:cubicBezTo>
                <a:cubicBezTo>
                  <a:pt x="20749" y="21600"/>
                  <a:pt x="20536" y="18613"/>
                  <a:pt x="20461" y="14247"/>
                </a:cubicBezTo>
                <a:lnTo>
                  <a:pt x="1139" y="14247"/>
                </a:lnTo>
                <a:cubicBezTo>
                  <a:pt x="1064" y="18383"/>
                  <a:pt x="838" y="21600"/>
                  <a:pt x="588" y="21600"/>
                </a:cubicBezTo>
                <a:cubicBezTo>
                  <a:pt x="263" y="21600"/>
                  <a:pt x="0" y="16775"/>
                  <a:pt x="0" y="10800"/>
                </a:cubicBezTo>
                <a:cubicBezTo>
                  <a:pt x="0" y="4825"/>
                  <a:pt x="275" y="0"/>
                  <a:pt x="588" y="0"/>
                </a:cubicBezTo>
                <a:close/>
              </a:path>
            </a:pathLst>
          </a:custGeom>
          <a:solidFill>
            <a:schemeClr val="bg1">
              <a:lumMod val="7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000"/>
          </a:p>
        </p:txBody>
      </p:sp>
      <p:sp>
        <p:nvSpPr>
          <p:cNvPr id="17" name="Shape">
            <a:extLst>
              <a:ext uri="{FF2B5EF4-FFF2-40B4-BE49-F238E27FC236}">
                <a16:creationId xmlns:a16="http://schemas.microsoft.com/office/drawing/2014/main" id="{500A1A1D-1DCB-85D9-FC04-7FAF32EF5D8B}"/>
              </a:ext>
            </a:extLst>
          </p:cNvPr>
          <p:cNvSpPr/>
          <p:nvPr/>
        </p:nvSpPr>
        <p:spPr>
          <a:xfrm>
            <a:off x="3378007" y="4609511"/>
            <a:ext cx="1842755" cy="446018"/>
          </a:xfrm>
          <a:custGeom>
            <a:avLst/>
            <a:gdLst/>
            <a:ahLst/>
            <a:cxnLst>
              <a:cxn ang="0">
                <a:pos x="wd2" y="hd2"/>
              </a:cxn>
              <a:cxn ang="5400000">
                <a:pos x="wd2" y="hd2"/>
              </a:cxn>
              <a:cxn ang="10800000">
                <a:pos x="wd2" y="hd2"/>
              </a:cxn>
              <a:cxn ang="16200000">
                <a:pos x="wd2" y="hd2"/>
              </a:cxn>
            </a:cxnLst>
            <a:rect l="0" t="0" r="r" b="b"/>
            <a:pathLst>
              <a:path w="21600" h="21600" extrusionOk="0">
                <a:moveTo>
                  <a:pt x="600" y="16794"/>
                </a:moveTo>
                <a:cubicBezTo>
                  <a:pt x="863" y="16794"/>
                  <a:pt x="1076" y="17466"/>
                  <a:pt x="1151" y="18448"/>
                </a:cubicBezTo>
                <a:lnTo>
                  <a:pt x="14684" y="18448"/>
                </a:lnTo>
                <a:cubicBezTo>
                  <a:pt x="16134" y="18448"/>
                  <a:pt x="17498" y="16123"/>
                  <a:pt x="18523" y="11885"/>
                </a:cubicBezTo>
                <a:lnTo>
                  <a:pt x="20512" y="3669"/>
                </a:lnTo>
                <a:cubicBezTo>
                  <a:pt x="20462" y="3307"/>
                  <a:pt x="20424" y="2894"/>
                  <a:pt x="20424" y="2429"/>
                </a:cubicBezTo>
                <a:cubicBezTo>
                  <a:pt x="20424" y="1085"/>
                  <a:pt x="20687" y="0"/>
                  <a:pt x="21012" y="0"/>
                </a:cubicBezTo>
                <a:cubicBezTo>
                  <a:pt x="21337" y="0"/>
                  <a:pt x="21600" y="1085"/>
                  <a:pt x="21600" y="2429"/>
                </a:cubicBezTo>
                <a:cubicBezTo>
                  <a:pt x="21600" y="3772"/>
                  <a:pt x="21337" y="4857"/>
                  <a:pt x="21012" y="4857"/>
                </a:cubicBezTo>
                <a:cubicBezTo>
                  <a:pt x="20937" y="4857"/>
                  <a:pt x="20862" y="4806"/>
                  <a:pt x="20787" y="4651"/>
                </a:cubicBezTo>
                <a:lnTo>
                  <a:pt x="18786" y="12919"/>
                </a:lnTo>
                <a:cubicBezTo>
                  <a:pt x="17685" y="17466"/>
                  <a:pt x="16234" y="19946"/>
                  <a:pt x="14671" y="19946"/>
                </a:cubicBezTo>
                <a:lnTo>
                  <a:pt x="1138" y="19946"/>
                </a:lnTo>
                <a:cubicBezTo>
                  <a:pt x="1063" y="20877"/>
                  <a:pt x="838" y="21600"/>
                  <a:pt x="588" y="21600"/>
                </a:cubicBezTo>
                <a:cubicBezTo>
                  <a:pt x="263" y="21600"/>
                  <a:pt x="0" y="20515"/>
                  <a:pt x="0" y="19171"/>
                </a:cubicBezTo>
                <a:cubicBezTo>
                  <a:pt x="0" y="17828"/>
                  <a:pt x="288" y="16794"/>
                  <a:pt x="600" y="16794"/>
                </a:cubicBezTo>
                <a:close/>
              </a:path>
            </a:pathLst>
          </a:custGeom>
          <a:solidFill>
            <a:schemeClr val="bg1">
              <a:lumMod val="7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000"/>
          </a:p>
        </p:txBody>
      </p:sp>
      <p:sp>
        <p:nvSpPr>
          <p:cNvPr id="18" name="Shape">
            <a:extLst>
              <a:ext uri="{FF2B5EF4-FFF2-40B4-BE49-F238E27FC236}">
                <a16:creationId xmlns:a16="http://schemas.microsoft.com/office/drawing/2014/main" id="{CA02E9BE-D085-EE3E-30AE-340DEC885ED8}"/>
              </a:ext>
            </a:extLst>
          </p:cNvPr>
          <p:cNvSpPr/>
          <p:nvPr/>
        </p:nvSpPr>
        <p:spPr>
          <a:xfrm>
            <a:off x="3388678" y="2432777"/>
            <a:ext cx="1841687" cy="446018"/>
          </a:xfrm>
          <a:custGeom>
            <a:avLst/>
            <a:gdLst/>
            <a:ahLst/>
            <a:cxnLst>
              <a:cxn ang="0">
                <a:pos x="wd2" y="hd2"/>
              </a:cxn>
              <a:cxn ang="5400000">
                <a:pos x="wd2" y="hd2"/>
              </a:cxn>
              <a:cxn ang="10800000">
                <a:pos x="wd2" y="hd2"/>
              </a:cxn>
              <a:cxn ang="16200000">
                <a:pos x="wd2" y="hd2"/>
              </a:cxn>
            </a:cxnLst>
            <a:rect l="0" t="0" r="r" b="b"/>
            <a:pathLst>
              <a:path w="21600" h="21600" extrusionOk="0">
                <a:moveTo>
                  <a:pt x="576" y="0"/>
                </a:moveTo>
                <a:cubicBezTo>
                  <a:pt x="838" y="0"/>
                  <a:pt x="1051" y="672"/>
                  <a:pt x="1126" y="1654"/>
                </a:cubicBezTo>
                <a:lnTo>
                  <a:pt x="14667" y="1654"/>
                </a:lnTo>
                <a:cubicBezTo>
                  <a:pt x="16219" y="1654"/>
                  <a:pt x="17683" y="4134"/>
                  <a:pt x="18784" y="8681"/>
                </a:cubicBezTo>
                <a:lnTo>
                  <a:pt x="20787" y="16949"/>
                </a:lnTo>
                <a:cubicBezTo>
                  <a:pt x="20849" y="16846"/>
                  <a:pt x="20924" y="16743"/>
                  <a:pt x="21012" y="16743"/>
                </a:cubicBezTo>
                <a:cubicBezTo>
                  <a:pt x="21337" y="16743"/>
                  <a:pt x="21600" y="17828"/>
                  <a:pt x="21600" y="19171"/>
                </a:cubicBezTo>
                <a:cubicBezTo>
                  <a:pt x="21600" y="20515"/>
                  <a:pt x="21337" y="21600"/>
                  <a:pt x="21012" y="21600"/>
                </a:cubicBezTo>
                <a:cubicBezTo>
                  <a:pt x="20686" y="21600"/>
                  <a:pt x="20424" y="20515"/>
                  <a:pt x="20424" y="19171"/>
                </a:cubicBezTo>
                <a:cubicBezTo>
                  <a:pt x="20424" y="18706"/>
                  <a:pt x="20449" y="18293"/>
                  <a:pt x="20511" y="17931"/>
                </a:cubicBezTo>
                <a:lnTo>
                  <a:pt x="18521" y="9715"/>
                </a:lnTo>
                <a:cubicBezTo>
                  <a:pt x="17495" y="5477"/>
                  <a:pt x="16131" y="3152"/>
                  <a:pt x="14679" y="3152"/>
                </a:cubicBezTo>
                <a:lnTo>
                  <a:pt x="1139" y="3152"/>
                </a:lnTo>
                <a:cubicBezTo>
                  <a:pt x="1064" y="4082"/>
                  <a:pt x="838" y="4806"/>
                  <a:pt x="588" y="4806"/>
                </a:cubicBezTo>
                <a:cubicBezTo>
                  <a:pt x="263" y="4806"/>
                  <a:pt x="0" y="3721"/>
                  <a:pt x="0" y="2377"/>
                </a:cubicBezTo>
                <a:cubicBezTo>
                  <a:pt x="0" y="1085"/>
                  <a:pt x="263" y="0"/>
                  <a:pt x="576" y="0"/>
                </a:cubicBezTo>
                <a:close/>
              </a:path>
            </a:pathLst>
          </a:custGeom>
          <a:solidFill>
            <a:schemeClr val="bg1">
              <a:lumMod val="7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000"/>
          </a:p>
        </p:txBody>
      </p:sp>
      <p:sp>
        <p:nvSpPr>
          <p:cNvPr id="44" name="TextBox 22">
            <a:extLst>
              <a:ext uri="{FF2B5EF4-FFF2-40B4-BE49-F238E27FC236}">
                <a16:creationId xmlns:a16="http://schemas.microsoft.com/office/drawing/2014/main" id="{B3341524-304A-46CF-DF33-EE46FFB9798D}"/>
              </a:ext>
            </a:extLst>
          </p:cNvPr>
          <p:cNvSpPr txBox="1"/>
          <p:nvPr/>
        </p:nvSpPr>
        <p:spPr>
          <a:xfrm>
            <a:off x="5384674" y="3234186"/>
            <a:ext cx="1586225" cy="830997"/>
          </a:xfrm>
          <a:prstGeom prst="rect">
            <a:avLst/>
          </a:prstGeom>
          <a:noFill/>
        </p:spPr>
        <p:txBody>
          <a:bodyPr wrap="square" l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noProof="1">
                <a:solidFill>
                  <a:schemeClr val="bg1"/>
                </a:solidFill>
              </a:rPr>
              <a:t>Scope of the Project</a:t>
            </a:r>
          </a:p>
        </p:txBody>
      </p:sp>
      <p:sp>
        <p:nvSpPr>
          <p:cNvPr id="42" name="TextBox 25">
            <a:extLst>
              <a:ext uri="{FF2B5EF4-FFF2-40B4-BE49-F238E27FC236}">
                <a16:creationId xmlns:a16="http://schemas.microsoft.com/office/drawing/2014/main" id="{9092F35C-D1EA-99D3-2AB0-33D1EF8971A3}"/>
              </a:ext>
            </a:extLst>
          </p:cNvPr>
          <p:cNvSpPr txBox="1"/>
          <p:nvPr/>
        </p:nvSpPr>
        <p:spPr>
          <a:xfrm>
            <a:off x="960006" y="2205830"/>
            <a:ext cx="1413221" cy="707886"/>
          </a:xfrm>
          <a:prstGeom prst="rect">
            <a:avLst/>
          </a:prstGeom>
          <a:noFill/>
        </p:spPr>
        <p:txBody>
          <a:bodyPr wrap="square" l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i="0" dirty="0">
                <a:solidFill>
                  <a:srgbClr val="0D0D0D"/>
                </a:solidFill>
                <a:effectLst/>
                <a:latin typeface="ui-sans-serif"/>
              </a:rPr>
              <a:t>Predictive Analytics</a:t>
            </a:r>
            <a:endParaRPr lang="en-US" sz="1400" b="1" noProof="1"/>
          </a:p>
        </p:txBody>
      </p:sp>
      <p:pic>
        <p:nvPicPr>
          <p:cNvPr id="26" name="Graphic 42" descr="Head with gears">
            <a:extLst>
              <a:ext uri="{FF2B5EF4-FFF2-40B4-BE49-F238E27FC236}">
                <a16:creationId xmlns:a16="http://schemas.microsoft.com/office/drawing/2014/main" id="{F0BCD1BD-47F0-ABC6-E370-0467CB0AFA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477656" y="2108620"/>
            <a:ext cx="733679" cy="733679"/>
          </a:xfrm>
          <a:prstGeom prst="rect">
            <a:avLst/>
          </a:prstGeom>
        </p:spPr>
      </p:pic>
      <p:pic>
        <p:nvPicPr>
          <p:cNvPr id="27" name="Graphic 44" descr="Stopwatch 33%">
            <a:extLst>
              <a:ext uri="{FF2B5EF4-FFF2-40B4-BE49-F238E27FC236}">
                <a16:creationId xmlns:a16="http://schemas.microsoft.com/office/drawing/2014/main" id="{9DD62227-3D19-DE36-E682-5125A5E61B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071877" y="2108620"/>
            <a:ext cx="733679" cy="733679"/>
          </a:xfrm>
          <a:prstGeom prst="rect">
            <a:avLst/>
          </a:prstGeom>
        </p:spPr>
      </p:pic>
      <p:pic>
        <p:nvPicPr>
          <p:cNvPr id="29" name="Graphic 46" descr="Lights On">
            <a:extLst>
              <a:ext uri="{FF2B5EF4-FFF2-40B4-BE49-F238E27FC236}">
                <a16:creationId xmlns:a16="http://schemas.microsoft.com/office/drawing/2014/main" id="{99A889D3-9E77-52A9-642D-490E61A314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2477656" y="4637471"/>
            <a:ext cx="733679" cy="733679"/>
          </a:xfrm>
          <a:prstGeom prst="rect">
            <a:avLst/>
          </a:prstGeom>
        </p:spPr>
      </p:pic>
      <p:pic>
        <p:nvPicPr>
          <p:cNvPr id="30" name="Graphic 47" descr="Database">
            <a:extLst>
              <a:ext uri="{FF2B5EF4-FFF2-40B4-BE49-F238E27FC236}">
                <a16:creationId xmlns:a16="http://schemas.microsoft.com/office/drawing/2014/main" id="{A330296F-82F8-C97A-0FB6-1E4467CB0E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77380" y="4642975"/>
            <a:ext cx="722672" cy="722672"/>
          </a:xfrm>
          <a:prstGeom prst="rect">
            <a:avLst/>
          </a:prstGeom>
        </p:spPr>
      </p:pic>
      <p:pic>
        <p:nvPicPr>
          <p:cNvPr id="31" name="Graphic 43" descr="Eye">
            <a:extLst>
              <a:ext uri="{FF2B5EF4-FFF2-40B4-BE49-F238E27FC236}">
                <a16:creationId xmlns:a16="http://schemas.microsoft.com/office/drawing/2014/main" id="{2192A33C-8443-EC39-2F79-0667A2D4D2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9172364" y="3367710"/>
            <a:ext cx="733679" cy="733679"/>
          </a:xfrm>
          <a:prstGeom prst="rect">
            <a:avLst/>
          </a:prstGeom>
        </p:spPr>
      </p:pic>
      <p:sp>
        <p:nvSpPr>
          <p:cNvPr id="47" name="TextBox 46">
            <a:extLst>
              <a:ext uri="{FF2B5EF4-FFF2-40B4-BE49-F238E27FC236}">
                <a16:creationId xmlns:a16="http://schemas.microsoft.com/office/drawing/2014/main" id="{4E7D4E1F-F654-0902-2EFF-683D0C66D661}"/>
              </a:ext>
            </a:extLst>
          </p:cNvPr>
          <p:cNvSpPr txBox="1"/>
          <p:nvPr/>
        </p:nvSpPr>
        <p:spPr>
          <a:xfrm>
            <a:off x="668668" y="4804255"/>
            <a:ext cx="1636254" cy="400110"/>
          </a:xfrm>
          <a:prstGeom prst="rect">
            <a:avLst/>
          </a:prstGeom>
          <a:noFill/>
        </p:spPr>
        <p:txBody>
          <a:bodyPr wrap="square">
            <a:spAutoFit/>
          </a:bodyPr>
          <a:lstStyle/>
          <a:p>
            <a:r>
              <a:rPr lang="en-US" sz="2000" b="1" i="0" dirty="0">
                <a:solidFill>
                  <a:srgbClr val="0D0D0D"/>
                </a:solidFill>
                <a:effectLst/>
                <a:latin typeface="ui-sans-serif"/>
              </a:rPr>
              <a:t>Optimization</a:t>
            </a:r>
            <a:endParaRPr lang="en-IN" sz="2000" dirty="0"/>
          </a:p>
        </p:txBody>
      </p:sp>
      <p:sp>
        <p:nvSpPr>
          <p:cNvPr id="49" name="TextBox 48">
            <a:extLst>
              <a:ext uri="{FF2B5EF4-FFF2-40B4-BE49-F238E27FC236}">
                <a16:creationId xmlns:a16="http://schemas.microsoft.com/office/drawing/2014/main" id="{E1E803E8-EA14-9C21-2881-20D2BF06AE46}"/>
              </a:ext>
            </a:extLst>
          </p:cNvPr>
          <p:cNvSpPr txBox="1"/>
          <p:nvPr/>
        </p:nvSpPr>
        <p:spPr>
          <a:xfrm>
            <a:off x="10184588" y="3384750"/>
            <a:ext cx="1426029" cy="707886"/>
          </a:xfrm>
          <a:prstGeom prst="rect">
            <a:avLst/>
          </a:prstGeom>
          <a:noFill/>
        </p:spPr>
        <p:txBody>
          <a:bodyPr wrap="square">
            <a:spAutoFit/>
          </a:bodyPr>
          <a:lstStyle/>
          <a:p>
            <a:r>
              <a:rPr lang="en-US" sz="2000" b="1" i="0" dirty="0">
                <a:solidFill>
                  <a:srgbClr val="0D0D0D"/>
                </a:solidFill>
                <a:effectLst/>
                <a:latin typeface="ui-sans-serif"/>
              </a:rPr>
              <a:t>Real-Time Monitoring</a:t>
            </a:r>
            <a:endParaRPr lang="en-IN" sz="2000" dirty="0"/>
          </a:p>
        </p:txBody>
      </p:sp>
      <p:sp>
        <p:nvSpPr>
          <p:cNvPr id="51" name="TextBox 50">
            <a:extLst>
              <a:ext uri="{FF2B5EF4-FFF2-40B4-BE49-F238E27FC236}">
                <a16:creationId xmlns:a16="http://schemas.microsoft.com/office/drawing/2014/main" id="{4A2E4499-1FB3-C5B0-0A30-E6B2E4D4DE80}"/>
              </a:ext>
            </a:extLst>
          </p:cNvPr>
          <p:cNvSpPr txBox="1"/>
          <p:nvPr/>
        </p:nvSpPr>
        <p:spPr>
          <a:xfrm>
            <a:off x="10184588" y="4804255"/>
            <a:ext cx="1482531" cy="400110"/>
          </a:xfrm>
          <a:prstGeom prst="rect">
            <a:avLst/>
          </a:prstGeom>
          <a:noFill/>
        </p:spPr>
        <p:txBody>
          <a:bodyPr wrap="square">
            <a:spAutoFit/>
          </a:bodyPr>
          <a:lstStyle/>
          <a:p>
            <a:r>
              <a:rPr lang="en-US" sz="2000" b="1" i="0" dirty="0">
                <a:solidFill>
                  <a:srgbClr val="0D0D0D"/>
                </a:solidFill>
                <a:effectLst/>
                <a:latin typeface="ui-sans-serif"/>
              </a:rPr>
              <a:t>Scalability</a:t>
            </a:r>
            <a:endParaRPr lang="en-IN" sz="2000" dirty="0"/>
          </a:p>
        </p:txBody>
      </p:sp>
      <p:sp>
        <p:nvSpPr>
          <p:cNvPr id="60" name="Shape">
            <a:extLst>
              <a:ext uri="{FF2B5EF4-FFF2-40B4-BE49-F238E27FC236}">
                <a16:creationId xmlns:a16="http://schemas.microsoft.com/office/drawing/2014/main" id="{2032A306-B3F9-3201-7FA2-1FA4F8EDC54F}"/>
              </a:ext>
            </a:extLst>
          </p:cNvPr>
          <p:cNvSpPr/>
          <p:nvPr/>
        </p:nvSpPr>
        <p:spPr>
          <a:xfrm>
            <a:off x="2361819" y="3276157"/>
            <a:ext cx="960323" cy="960323"/>
          </a:xfrm>
          <a:custGeom>
            <a:avLst/>
            <a:gdLst/>
            <a:ahLst/>
            <a:cxnLst>
              <a:cxn ang="0">
                <a:pos x="wd2" y="hd2"/>
              </a:cxn>
              <a:cxn ang="5400000">
                <a:pos x="wd2" y="hd2"/>
              </a:cxn>
              <a:cxn ang="10800000">
                <a:pos x="wd2" y="hd2"/>
              </a:cxn>
              <a:cxn ang="16200000">
                <a:pos x="wd2" y="hd2"/>
              </a:cxn>
            </a:cxnLst>
            <a:rect l="0" t="0" r="r" b="b"/>
            <a:pathLst>
              <a:path w="21600" h="21600" extrusionOk="0">
                <a:moveTo>
                  <a:pt x="17760" y="21600"/>
                </a:moveTo>
                <a:lnTo>
                  <a:pt x="3840" y="21600"/>
                </a:lnTo>
                <a:cubicBezTo>
                  <a:pt x="1728" y="21600"/>
                  <a:pt x="0" y="19872"/>
                  <a:pt x="0" y="17760"/>
                </a:cubicBezTo>
                <a:lnTo>
                  <a:pt x="0" y="3840"/>
                </a:lnTo>
                <a:cubicBezTo>
                  <a:pt x="0" y="1728"/>
                  <a:pt x="1728" y="0"/>
                  <a:pt x="3840" y="0"/>
                </a:cubicBezTo>
                <a:lnTo>
                  <a:pt x="17760" y="0"/>
                </a:lnTo>
                <a:cubicBezTo>
                  <a:pt x="19872" y="0"/>
                  <a:pt x="21600" y="1728"/>
                  <a:pt x="21600" y="3840"/>
                </a:cubicBezTo>
                <a:lnTo>
                  <a:pt x="21600" y="17760"/>
                </a:lnTo>
                <a:cubicBezTo>
                  <a:pt x="21600" y="19896"/>
                  <a:pt x="19872" y="21600"/>
                  <a:pt x="17760" y="21600"/>
                </a:cubicBezTo>
                <a:close/>
              </a:path>
            </a:pathLst>
          </a:custGeom>
          <a:solidFill>
            <a:schemeClr val="accent6">
              <a:lumMod val="75000"/>
            </a:schemeClr>
          </a:solidFill>
          <a:ln w="12700">
            <a:miter lim="400000"/>
          </a:ln>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800">
              <a:solidFill>
                <a:srgbClr val="FFFFFF"/>
              </a:solidFill>
            </a:endParaRPr>
          </a:p>
        </p:txBody>
      </p:sp>
      <p:pic>
        <p:nvPicPr>
          <p:cNvPr id="61" name="Graphic 45" descr="Bullseye">
            <a:extLst>
              <a:ext uri="{FF2B5EF4-FFF2-40B4-BE49-F238E27FC236}">
                <a16:creationId xmlns:a16="http://schemas.microsoft.com/office/drawing/2014/main" id="{2E4CE969-F6B1-1EE2-FA49-8E26401A3C7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2475141" y="3389479"/>
            <a:ext cx="733679" cy="733679"/>
          </a:xfrm>
          <a:prstGeom prst="rect">
            <a:avLst/>
          </a:prstGeom>
        </p:spPr>
      </p:pic>
      <p:sp>
        <p:nvSpPr>
          <p:cNvPr id="62" name="TextBox 61">
            <a:extLst>
              <a:ext uri="{FF2B5EF4-FFF2-40B4-BE49-F238E27FC236}">
                <a16:creationId xmlns:a16="http://schemas.microsoft.com/office/drawing/2014/main" id="{01AB3C1B-5FD0-717C-C832-C64BE27AD70E}"/>
              </a:ext>
            </a:extLst>
          </p:cNvPr>
          <p:cNvSpPr txBox="1"/>
          <p:nvPr/>
        </p:nvSpPr>
        <p:spPr>
          <a:xfrm>
            <a:off x="325499" y="3574327"/>
            <a:ext cx="2067721" cy="400110"/>
          </a:xfrm>
          <a:prstGeom prst="rect">
            <a:avLst/>
          </a:prstGeom>
          <a:noFill/>
        </p:spPr>
        <p:txBody>
          <a:bodyPr wrap="square">
            <a:spAutoFit/>
          </a:bodyPr>
          <a:lstStyle/>
          <a:p>
            <a:r>
              <a:rPr lang="en-US" sz="2000" b="1" i="0" dirty="0">
                <a:solidFill>
                  <a:srgbClr val="0D0D0D"/>
                </a:solidFill>
                <a:effectLst/>
                <a:latin typeface="ui-sans-serif"/>
              </a:rPr>
              <a:t>Data Integration</a:t>
            </a:r>
            <a:endParaRPr lang="en-IN" sz="2000" dirty="0"/>
          </a:p>
        </p:txBody>
      </p:sp>
      <p:sp>
        <p:nvSpPr>
          <p:cNvPr id="1024" name="TextBox 1023">
            <a:extLst>
              <a:ext uri="{FF2B5EF4-FFF2-40B4-BE49-F238E27FC236}">
                <a16:creationId xmlns:a16="http://schemas.microsoft.com/office/drawing/2014/main" id="{A0481AA0-0C30-9320-FC8B-D5FE5F33F36C}"/>
              </a:ext>
            </a:extLst>
          </p:cNvPr>
          <p:cNvSpPr txBox="1"/>
          <p:nvPr/>
        </p:nvSpPr>
        <p:spPr>
          <a:xfrm>
            <a:off x="10184588" y="2141819"/>
            <a:ext cx="1426029" cy="646331"/>
          </a:xfrm>
          <a:prstGeom prst="rect">
            <a:avLst/>
          </a:prstGeom>
          <a:noFill/>
        </p:spPr>
        <p:txBody>
          <a:bodyPr wrap="square">
            <a:spAutoFit/>
          </a:bodyPr>
          <a:lstStyle/>
          <a:p>
            <a:r>
              <a:rPr lang="en-US" b="1" i="0" dirty="0">
                <a:solidFill>
                  <a:srgbClr val="0D0D0D"/>
                </a:solidFill>
                <a:effectLst/>
                <a:latin typeface="ui-sans-serif"/>
              </a:rPr>
              <a:t>Customer </a:t>
            </a:r>
          </a:p>
          <a:p>
            <a:r>
              <a:rPr lang="en-US" b="1" i="0" dirty="0">
                <a:solidFill>
                  <a:srgbClr val="0D0D0D"/>
                </a:solidFill>
                <a:effectLst/>
                <a:latin typeface="ui-sans-serif"/>
              </a:rPr>
              <a:t>Satisfaction</a:t>
            </a:r>
            <a:endParaRPr lang="en-IN" dirty="0"/>
          </a:p>
        </p:txBody>
      </p:sp>
    </p:spTree>
    <p:extLst>
      <p:ext uri="{BB962C8B-B14F-4D97-AF65-F5344CB8AC3E}">
        <p14:creationId xmlns:p14="http://schemas.microsoft.com/office/powerpoint/2010/main" val="284599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42" grpId="0"/>
      <p:bldP spid="47" grpId="0"/>
      <p:bldP spid="49" grpId="0"/>
      <p:bldP spid="51" grpId="0"/>
      <p:bldP spid="60" grpId="0" animBg="1"/>
      <p:bldP spid="62" grpId="0"/>
      <p:bldP spid="10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2ADBDC8-EE01-005D-47FA-CC7987CFDFF6}"/>
              </a:ext>
            </a:extLst>
          </p:cNvPr>
          <p:cNvSpPr txBox="1">
            <a:spLocks/>
          </p:cNvSpPr>
          <p:nvPr/>
        </p:nvSpPr>
        <p:spPr>
          <a:xfrm>
            <a:off x="3109277" y="434003"/>
            <a:ext cx="5721319"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Project Planning</a:t>
            </a:r>
            <a:endParaRPr lang="en-IN" sz="4000" dirty="0">
              <a:solidFill>
                <a:srgbClr val="203864"/>
              </a:solidFill>
            </a:endParaRPr>
          </a:p>
        </p:txBody>
      </p:sp>
      <p:sp>
        <p:nvSpPr>
          <p:cNvPr id="5" name="Shape">
            <a:extLst>
              <a:ext uri="{FF2B5EF4-FFF2-40B4-BE49-F238E27FC236}">
                <a16:creationId xmlns:a16="http://schemas.microsoft.com/office/drawing/2014/main" id="{B5A2A141-41C1-48A5-03ED-75DCF73235EF}"/>
              </a:ext>
            </a:extLst>
          </p:cNvPr>
          <p:cNvSpPr/>
          <p:nvPr/>
        </p:nvSpPr>
        <p:spPr>
          <a:xfrm>
            <a:off x="4443414" y="2203791"/>
            <a:ext cx="1738054" cy="3006012"/>
          </a:xfrm>
          <a:custGeom>
            <a:avLst/>
            <a:gdLst/>
            <a:ahLst/>
            <a:cxnLst>
              <a:cxn ang="0">
                <a:pos x="wd2" y="hd2"/>
              </a:cxn>
              <a:cxn ang="5400000">
                <a:pos x="wd2" y="hd2"/>
              </a:cxn>
              <a:cxn ang="10800000">
                <a:pos x="wd2" y="hd2"/>
              </a:cxn>
              <a:cxn ang="16200000">
                <a:pos x="wd2" y="hd2"/>
              </a:cxn>
            </a:cxnLst>
            <a:rect l="0" t="0" r="r" b="b"/>
            <a:pathLst>
              <a:path w="21600" h="21600" extrusionOk="0">
                <a:moveTo>
                  <a:pt x="14337" y="1271"/>
                </a:moveTo>
                <a:cubicBezTo>
                  <a:pt x="13748" y="496"/>
                  <a:pt x="12435" y="0"/>
                  <a:pt x="10988" y="0"/>
                </a:cubicBezTo>
                <a:lnTo>
                  <a:pt x="0" y="0"/>
                </a:lnTo>
                <a:lnTo>
                  <a:pt x="8227" y="10800"/>
                </a:lnTo>
                <a:lnTo>
                  <a:pt x="0" y="21600"/>
                </a:lnTo>
                <a:lnTo>
                  <a:pt x="10988" y="21600"/>
                </a:lnTo>
                <a:cubicBezTo>
                  <a:pt x="12435" y="21600"/>
                  <a:pt x="13748" y="21104"/>
                  <a:pt x="14337" y="20329"/>
                </a:cubicBezTo>
                <a:lnTo>
                  <a:pt x="21600" y="10800"/>
                </a:lnTo>
                <a:lnTo>
                  <a:pt x="14337" y="1271"/>
                </a:lnTo>
                <a:close/>
              </a:path>
            </a:pathLst>
          </a:custGeom>
          <a:solidFill>
            <a:schemeClr val="accent4"/>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6" name="Shape">
            <a:extLst>
              <a:ext uri="{FF2B5EF4-FFF2-40B4-BE49-F238E27FC236}">
                <a16:creationId xmlns:a16="http://schemas.microsoft.com/office/drawing/2014/main" id="{48F920F6-0786-FB9F-20FA-D2D22E7141D1}"/>
              </a:ext>
            </a:extLst>
          </p:cNvPr>
          <p:cNvSpPr/>
          <p:nvPr/>
        </p:nvSpPr>
        <p:spPr>
          <a:xfrm>
            <a:off x="2959583" y="1884737"/>
            <a:ext cx="1839403" cy="3458855"/>
          </a:xfrm>
          <a:custGeom>
            <a:avLst/>
            <a:gdLst/>
            <a:ahLst/>
            <a:cxnLst>
              <a:cxn ang="0">
                <a:pos x="wd2" y="hd2"/>
              </a:cxn>
              <a:cxn ang="5400000">
                <a:pos x="wd2" y="hd2"/>
              </a:cxn>
              <a:cxn ang="10800000">
                <a:pos x="wd2" y="hd2"/>
              </a:cxn>
              <a:cxn ang="16200000">
                <a:pos x="wd2" y="hd2"/>
              </a:cxn>
            </a:cxnLst>
            <a:rect l="0" t="0" r="r" b="b"/>
            <a:pathLst>
              <a:path w="21600" h="21600" extrusionOk="0">
                <a:moveTo>
                  <a:pt x="13573" y="1104"/>
                </a:moveTo>
                <a:cubicBezTo>
                  <a:pt x="13016" y="431"/>
                  <a:pt x="11775" y="0"/>
                  <a:pt x="10408" y="0"/>
                </a:cubicBezTo>
                <a:lnTo>
                  <a:pt x="0" y="0"/>
                </a:lnTo>
                <a:lnTo>
                  <a:pt x="8939" y="10800"/>
                </a:lnTo>
                <a:lnTo>
                  <a:pt x="0" y="21600"/>
                </a:lnTo>
                <a:lnTo>
                  <a:pt x="10408" y="21600"/>
                </a:lnTo>
                <a:cubicBezTo>
                  <a:pt x="11775" y="21600"/>
                  <a:pt x="13016" y="21169"/>
                  <a:pt x="13573" y="20496"/>
                </a:cubicBezTo>
                <a:lnTo>
                  <a:pt x="21600" y="10800"/>
                </a:lnTo>
                <a:lnTo>
                  <a:pt x="13573" y="1104"/>
                </a:lnTo>
                <a:close/>
              </a:path>
            </a:pathLst>
          </a:custGeom>
          <a:solidFill>
            <a:schemeClr val="accent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7" name="Shape">
            <a:extLst>
              <a:ext uri="{FF2B5EF4-FFF2-40B4-BE49-F238E27FC236}">
                <a16:creationId xmlns:a16="http://schemas.microsoft.com/office/drawing/2014/main" id="{455CEF81-8EDB-B6BD-31C6-C95B54ED0B6A}"/>
              </a:ext>
            </a:extLst>
          </p:cNvPr>
          <p:cNvSpPr/>
          <p:nvPr/>
        </p:nvSpPr>
        <p:spPr>
          <a:xfrm>
            <a:off x="5969937" y="2405491"/>
            <a:ext cx="1641014" cy="2510044"/>
          </a:xfrm>
          <a:custGeom>
            <a:avLst/>
            <a:gdLst/>
            <a:ahLst/>
            <a:cxnLst>
              <a:cxn ang="0">
                <a:pos x="wd2" y="hd2"/>
              </a:cxn>
              <a:cxn ang="5400000">
                <a:pos x="wd2" y="hd2"/>
              </a:cxn>
              <a:cxn ang="10800000">
                <a:pos x="wd2" y="hd2"/>
              </a:cxn>
              <a:cxn ang="16200000">
                <a:pos x="wd2" y="hd2"/>
              </a:cxn>
            </a:cxnLst>
            <a:rect l="0" t="0" r="r" b="b"/>
            <a:pathLst>
              <a:path w="21600" h="21600" extrusionOk="0">
                <a:moveTo>
                  <a:pt x="15356" y="1522"/>
                </a:moveTo>
                <a:cubicBezTo>
                  <a:pt x="14731" y="594"/>
                  <a:pt x="13340" y="0"/>
                  <a:pt x="11808" y="0"/>
                </a:cubicBezTo>
                <a:lnTo>
                  <a:pt x="0" y="0"/>
                </a:lnTo>
                <a:lnTo>
                  <a:pt x="7266" y="10800"/>
                </a:lnTo>
                <a:lnTo>
                  <a:pt x="0" y="21600"/>
                </a:lnTo>
                <a:lnTo>
                  <a:pt x="11808" y="21600"/>
                </a:lnTo>
                <a:cubicBezTo>
                  <a:pt x="13340" y="21600"/>
                  <a:pt x="14731" y="21006"/>
                  <a:pt x="15356" y="20078"/>
                </a:cubicBezTo>
                <a:lnTo>
                  <a:pt x="21600" y="10800"/>
                </a:lnTo>
                <a:lnTo>
                  <a:pt x="15356" y="1522"/>
                </a:lnTo>
                <a:close/>
              </a:path>
            </a:pathLst>
          </a:custGeom>
          <a:solidFill>
            <a:schemeClr val="accent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8" name="Shape">
            <a:extLst>
              <a:ext uri="{FF2B5EF4-FFF2-40B4-BE49-F238E27FC236}">
                <a16:creationId xmlns:a16="http://schemas.microsoft.com/office/drawing/2014/main" id="{3B85CB30-290C-1FBE-645C-048759B34F9B}"/>
              </a:ext>
            </a:extLst>
          </p:cNvPr>
          <p:cNvSpPr/>
          <p:nvPr/>
        </p:nvSpPr>
        <p:spPr>
          <a:xfrm>
            <a:off x="7483134" y="2593097"/>
            <a:ext cx="1535354" cy="2134832"/>
          </a:xfrm>
          <a:custGeom>
            <a:avLst/>
            <a:gdLst/>
            <a:ahLst/>
            <a:cxnLst>
              <a:cxn ang="0">
                <a:pos x="wd2" y="hd2"/>
              </a:cxn>
              <a:cxn ang="5400000">
                <a:pos x="wd2" y="hd2"/>
              </a:cxn>
              <a:cxn ang="10800000">
                <a:pos x="wd2" y="hd2"/>
              </a:cxn>
              <a:cxn ang="16200000">
                <a:pos x="wd2" y="hd2"/>
              </a:cxn>
            </a:cxnLst>
            <a:rect l="0" t="0" r="r" b="b"/>
            <a:pathLst>
              <a:path w="21600" h="21600" extrusionOk="0">
                <a:moveTo>
                  <a:pt x="16079" y="1789"/>
                </a:moveTo>
                <a:cubicBezTo>
                  <a:pt x="15411" y="698"/>
                  <a:pt x="13925" y="0"/>
                  <a:pt x="12287" y="0"/>
                </a:cubicBezTo>
                <a:lnTo>
                  <a:pt x="0" y="0"/>
                </a:lnTo>
                <a:lnTo>
                  <a:pt x="6613" y="10800"/>
                </a:lnTo>
                <a:lnTo>
                  <a:pt x="0" y="21600"/>
                </a:lnTo>
                <a:lnTo>
                  <a:pt x="12287" y="21600"/>
                </a:lnTo>
                <a:cubicBezTo>
                  <a:pt x="13925" y="21600"/>
                  <a:pt x="15411" y="20902"/>
                  <a:pt x="16079" y="19811"/>
                </a:cubicBezTo>
                <a:lnTo>
                  <a:pt x="21600" y="10778"/>
                </a:lnTo>
                <a:lnTo>
                  <a:pt x="16079" y="1789"/>
                </a:lnTo>
                <a:close/>
              </a:path>
            </a:pathLst>
          </a:custGeom>
          <a:solidFill>
            <a:schemeClr val="accent5"/>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9" name="Shape">
            <a:extLst>
              <a:ext uri="{FF2B5EF4-FFF2-40B4-BE49-F238E27FC236}">
                <a16:creationId xmlns:a16="http://schemas.microsoft.com/office/drawing/2014/main" id="{4F312B15-E1A4-10D7-F178-D504462E1B1E}"/>
              </a:ext>
            </a:extLst>
          </p:cNvPr>
          <p:cNvSpPr/>
          <p:nvPr/>
        </p:nvSpPr>
        <p:spPr>
          <a:xfrm>
            <a:off x="8933601" y="2814050"/>
            <a:ext cx="1453410" cy="1785494"/>
          </a:xfrm>
          <a:custGeom>
            <a:avLst/>
            <a:gdLst/>
            <a:ahLst/>
            <a:cxnLst>
              <a:cxn ang="0">
                <a:pos x="wd2" y="hd2"/>
              </a:cxn>
              <a:cxn ang="5400000">
                <a:pos x="wd2" y="hd2"/>
              </a:cxn>
              <a:cxn ang="10800000">
                <a:pos x="wd2" y="hd2"/>
              </a:cxn>
              <a:cxn ang="16200000">
                <a:pos x="wd2" y="hd2"/>
              </a:cxn>
            </a:cxnLst>
            <a:rect l="0" t="0" r="r" b="b"/>
            <a:pathLst>
              <a:path w="21600" h="21600" extrusionOk="0">
                <a:moveTo>
                  <a:pt x="16921" y="2139"/>
                </a:moveTo>
                <a:cubicBezTo>
                  <a:pt x="16216" y="835"/>
                  <a:pt x="14646" y="0"/>
                  <a:pt x="12915" y="0"/>
                </a:cubicBezTo>
                <a:lnTo>
                  <a:pt x="0" y="0"/>
                </a:lnTo>
                <a:lnTo>
                  <a:pt x="5833" y="10800"/>
                </a:lnTo>
                <a:lnTo>
                  <a:pt x="0" y="21600"/>
                </a:lnTo>
                <a:lnTo>
                  <a:pt x="12915" y="21600"/>
                </a:lnTo>
                <a:cubicBezTo>
                  <a:pt x="14646" y="21600"/>
                  <a:pt x="16216" y="20765"/>
                  <a:pt x="16921" y="19461"/>
                </a:cubicBezTo>
                <a:lnTo>
                  <a:pt x="21600" y="10800"/>
                </a:lnTo>
                <a:lnTo>
                  <a:pt x="16921" y="2139"/>
                </a:lnTo>
                <a:close/>
              </a:path>
            </a:pathLst>
          </a:custGeom>
          <a:solidFill>
            <a:schemeClr val="tx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pic>
        <p:nvPicPr>
          <p:cNvPr id="15" name="Graphic 23" descr="Bar graph with upward trend with solid fill">
            <a:extLst>
              <a:ext uri="{FF2B5EF4-FFF2-40B4-BE49-F238E27FC236}">
                <a16:creationId xmlns:a16="http://schemas.microsoft.com/office/drawing/2014/main" id="{943B1559-7667-F57C-67EC-2D2F7A0968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0374" y="3355038"/>
            <a:ext cx="484751" cy="484751"/>
          </a:xfrm>
          <a:prstGeom prst="rect">
            <a:avLst/>
          </a:prstGeom>
          <a:effectLst>
            <a:outerShdw blurRad="50800" dist="38100" dir="2700000" algn="tl" rotWithShape="0">
              <a:prstClr val="black">
                <a:alpha val="40000"/>
              </a:prstClr>
            </a:outerShdw>
          </a:effectLst>
        </p:spPr>
      </p:pic>
      <p:pic>
        <p:nvPicPr>
          <p:cNvPr id="16" name="Graphic 24" descr="Bullseye with solid fill">
            <a:extLst>
              <a:ext uri="{FF2B5EF4-FFF2-40B4-BE49-F238E27FC236}">
                <a16:creationId xmlns:a16="http://schemas.microsoft.com/office/drawing/2014/main" id="{626D3FB5-1793-AF5A-E369-AA02938C94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60507" y="3301325"/>
            <a:ext cx="602597" cy="602597"/>
          </a:xfrm>
          <a:prstGeom prst="rect">
            <a:avLst/>
          </a:prstGeom>
          <a:effectLst>
            <a:outerShdw blurRad="50800" dist="38100" dir="2700000" algn="tl" rotWithShape="0">
              <a:prstClr val="black">
                <a:alpha val="40000"/>
              </a:prstClr>
            </a:outerShdw>
          </a:effectLst>
        </p:spPr>
      </p:pic>
      <p:pic>
        <p:nvPicPr>
          <p:cNvPr id="17" name="Graphic 25" descr="Gears with solid fill">
            <a:extLst>
              <a:ext uri="{FF2B5EF4-FFF2-40B4-BE49-F238E27FC236}">
                <a16:creationId xmlns:a16="http://schemas.microsoft.com/office/drawing/2014/main" id="{B7AF1393-C0E8-6355-2E8E-35FA312D27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52837" y="3260352"/>
            <a:ext cx="580760" cy="580760"/>
          </a:xfrm>
          <a:prstGeom prst="rect">
            <a:avLst/>
          </a:prstGeom>
          <a:effectLst>
            <a:outerShdw blurRad="50800" dist="38100" dir="2700000" algn="tl" rotWithShape="0">
              <a:prstClr val="black">
                <a:alpha val="40000"/>
              </a:prstClr>
            </a:outerShdw>
          </a:effectLst>
        </p:spPr>
      </p:pic>
      <p:pic>
        <p:nvPicPr>
          <p:cNvPr id="18" name="Graphic 26" descr="Hourglass 30% with solid fill">
            <a:extLst>
              <a:ext uri="{FF2B5EF4-FFF2-40B4-BE49-F238E27FC236}">
                <a16:creationId xmlns:a16="http://schemas.microsoft.com/office/drawing/2014/main" id="{521E2C6A-9431-76A9-4DD7-2BF57BE97E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94406" y="3355038"/>
            <a:ext cx="484751" cy="484751"/>
          </a:xfrm>
          <a:prstGeom prst="rect">
            <a:avLst/>
          </a:prstGeom>
          <a:effectLst>
            <a:outerShdw blurRad="50800" dist="38100" dir="2700000" algn="tl" rotWithShape="0">
              <a:prstClr val="black">
                <a:alpha val="40000"/>
              </a:prstClr>
            </a:outerShdw>
          </a:effectLst>
        </p:spPr>
      </p:pic>
      <p:pic>
        <p:nvPicPr>
          <p:cNvPr id="25" name="Graphic 13" descr="Trophy">
            <a:extLst>
              <a:ext uri="{FF2B5EF4-FFF2-40B4-BE49-F238E27FC236}">
                <a16:creationId xmlns:a16="http://schemas.microsoft.com/office/drawing/2014/main" id="{F9E14EA6-6B85-8FB1-94AE-5D2E9D8E36B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23216" y="3035755"/>
            <a:ext cx="1133738" cy="1133738"/>
          </a:xfrm>
          <a:prstGeom prst="rect">
            <a:avLst/>
          </a:prstGeom>
        </p:spPr>
      </p:pic>
      <p:sp>
        <p:nvSpPr>
          <p:cNvPr id="30" name="Shape">
            <a:extLst>
              <a:ext uri="{FF2B5EF4-FFF2-40B4-BE49-F238E27FC236}">
                <a16:creationId xmlns:a16="http://schemas.microsoft.com/office/drawing/2014/main" id="{EF44B43D-50E1-BBC8-7590-A4FB0FEB7046}"/>
              </a:ext>
            </a:extLst>
          </p:cNvPr>
          <p:cNvSpPr/>
          <p:nvPr/>
        </p:nvSpPr>
        <p:spPr>
          <a:xfrm>
            <a:off x="1201915" y="1616577"/>
            <a:ext cx="2070548" cy="3995174"/>
          </a:xfrm>
          <a:custGeom>
            <a:avLst/>
            <a:gdLst/>
            <a:ahLst/>
            <a:cxnLst>
              <a:cxn ang="0">
                <a:pos x="wd2" y="hd2"/>
              </a:cxn>
              <a:cxn ang="5400000">
                <a:pos x="wd2" y="hd2"/>
              </a:cxn>
              <a:cxn ang="10800000">
                <a:pos x="wd2" y="hd2"/>
              </a:cxn>
              <a:cxn ang="16200000">
                <a:pos x="wd2" y="hd2"/>
              </a:cxn>
            </a:cxnLst>
            <a:rect l="0" t="0" r="r" b="b"/>
            <a:pathLst>
              <a:path w="21600" h="21600" extrusionOk="0">
                <a:moveTo>
                  <a:pt x="13573" y="1104"/>
                </a:moveTo>
                <a:cubicBezTo>
                  <a:pt x="13016" y="431"/>
                  <a:pt x="11775" y="0"/>
                  <a:pt x="10408" y="0"/>
                </a:cubicBezTo>
                <a:lnTo>
                  <a:pt x="0" y="0"/>
                </a:lnTo>
                <a:lnTo>
                  <a:pt x="8939" y="10800"/>
                </a:lnTo>
                <a:lnTo>
                  <a:pt x="0" y="21600"/>
                </a:lnTo>
                <a:lnTo>
                  <a:pt x="10408" y="21600"/>
                </a:lnTo>
                <a:cubicBezTo>
                  <a:pt x="11775" y="21600"/>
                  <a:pt x="13016" y="21169"/>
                  <a:pt x="13573" y="20496"/>
                </a:cubicBezTo>
                <a:lnTo>
                  <a:pt x="21600" y="10800"/>
                </a:lnTo>
                <a:lnTo>
                  <a:pt x="13573" y="1104"/>
                </a:lnTo>
                <a:close/>
              </a:path>
            </a:pathLst>
          </a:custGeom>
          <a:solidFill>
            <a:srgbClr val="7030A0"/>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dirty="0">
              <a:highlight>
                <a:srgbClr val="800080"/>
              </a:highlight>
            </a:endParaRPr>
          </a:p>
        </p:txBody>
      </p:sp>
      <p:pic>
        <p:nvPicPr>
          <p:cNvPr id="33" name="Graphic 27" descr="Lightbulb with solid fill">
            <a:extLst>
              <a:ext uri="{FF2B5EF4-FFF2-40B4-BE49-F238E27FC236}">
                <a16:creationId xmlns:a16="http://schemas.microsoft.com/office/drawing/2014/main" id="{E7484468-3B3B-C08C-7AA0-E6EA746834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247220" y="3205863"/>
            <a:ext cx="689738" cy="689738"/>
          </a:xfrm>
          <a:prstGeom prst="rect">
            <a:avLst/>
          </a:prstGeom>
          <a:effectLst>
            <a:outerShdw blurRad="50800" dist="38100" dir="2700000" algn="tl" rotWithShape="0">
              <a:prstClr val="black">
                <a:alpha val="40000"/>
              </a:prstClr>
            </a:outerShdw>
          </a:effectLst>
        </p:spPr>
      </p:pic>
      <p:pic>
        <p:nvPicPr>
          <p:cNvPr id="34" name="Graphic 25" descr="Gears with solid fill">
            <a:extLst>
              <a:ext uri="{FF2B5EF4-FFF2-40B4-BE49-F238E27FC236}">
                <a16:creationId xmlns:a16="http://schemas.microsoft.com/office/drawing/2014/main" id="{BB8755F7-ECDE-AE9E-FB65-AB8E77EFF0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53068" y="3260352"/>
            <a:ext cx="580760" cy="580760"/>
          </a:xfrm>
          <a:prstGeom prst="rect">
            <a:avLst/>
          </a:prstGeom>
          <a:effectLst>
            <a:outerShdw blurRad="50800" dist="38100" dir="2700000" algn="tl" rotWithShape="0">
              <a:prstClr val="black">
                <a:alpha val="40000"/>
              </a:prstClr>
            </a:outerShdw>
          </a:effectLst>
        </p:spPr>
      </p:pic>
      <p:sp>
        <p:nvSpPr>
          <p:cNvPr id="35" name="TextBox 34">
            <a:extLst>
              <a:ext uri="{FF2B5EF4-FFF2-40B4-BE49-F238E27FC236}">
                <a16:creationId xmlns:a16="http://schemas.microsoft.com/office/drawing/2014/main" id="{F4466B08-90E2-B378-643C-32BE5C53042C}"/>
              </a:ext>
            </a:extLst>
          </p:cNvPr>
          <p:cNvSpPr txBox="1"/>
          <p:nvPr/>
        </p:nvSpPr>
        <p:spPr>
          <a:xfrm>
            <a:off x="623840" y="843382"/>
            <a:ext cx="2335743" cy="646331"/>
          </a:xfrm>
          <a:prstGeom prst="rect">
            <a:avLst/>
          </a:prstGeom>
          <a:noFill/>
        </p:spPr>
        <p:txBody>
          <a:bodyPr wrap="square" rtlCol="0">
            <a:spAutoFit/>
          </a:bodyPr>
          <a:lstStyle/>
          <a:p>
            <a:pPr algn="ctr"/>
            <a:r>
              <a:rPr lang="en-US" b="1" dirty="0"/>
              <a:t>Project Definition and Planning</a:t>
            </a:r>
            <a:endParaRPr lang="en-IN" b="1" dirty="0"/>
          </a:p>
        </p:txBody>
      </p:sp>
      <p:sp>
        <p:nvSpPr>
          <p:cNvPr id="36" name="TextBox 35">
            <a:extLst>
              <a:ext uri="{FF2B5EF4-FFF2-40B4-BE49-F238E27FC236}">
                <a16:creationId xmlns:a16="http://schemas.microsoft.com/office/drawing/2014/main" id="{80E38A79-6F5C-A12F-6323-3FB52B712086}"/>
              </a:ext>
            </a:extLst>
          </p:cNvPr>
          <p:cNvSpPr txBox="1"/>
          <p:nvPr/>
        </p:nvSpPr>
        <p:spPr>
          <a:xfrm>
            <a:off x="5448256" y="5226837"/>
            <a:ext cx="2335743" cy="369332"/>
          </a:xfrm>
          <a:prstGeom prst="rect">
            <a:avLst/>
          </a:prstGeom>
          <a:noFill/>
        </p:spPr>
        <p:txBody>
          <a:bodyPr wrap="square" rtlCol="0">
            <a:spAutoFit/>
          </a:bodyPr>
          <a:lstStyle/>
          <a:p>
            <a:pPr algn="ctr"/>
            <a:r>
              <a:rPr lang="en-US" b="1" dirty="0"/>
              <a:t>Model Development</a:t>
            </a:r>
            <a:endParaRPr lang="en-IN" b="1" dirty="0"/>
          </a:p>
        </p:txBody>
      </p:sp>
      <p:sp>
        <p:nvSpPr>
          <p:cNvPr id="37" name="TextBox 36">
            <a:extLst>
              <a:ext uri="{FF2B5EF4-FFF2-40B4-BE49-F238E27FC236}">
                <a16:creationId xmlns:a16="http://schemas.microsoft.com/office/drawing/2014/main" id="{FF09F98A-F7A6-7D3E-1CEB-2A3C6BD6164C}"/>
              </a:ext>
            </a:extLst>
          </p:cNvPr>
          <p:cNvSpPr txBox="1"/>
          <p:nvPr/>
        </p:nvSpPr>
        <p:spPr>
          <a:xfrm>
            <a:off x="3948252" y="1594200"/>
            <a:ext cx="2335743" cy="369332"/>
          </a:xfrm>
          <a:prstGeom prst="rect">
            <a:avLst/>
          </a:prstGeom>
          <a:noFill/>
        </p:spPr>
        <p:txBody>
          <a:bodyPr wrap="square" rtlCol="0">
            <a:spAutoFit/>
          </a:bodyPr>
          <a:lstStyle/>
          <a:p>
            <a:pPr algn="ctr"/>
            <a:r>
              <a:rPr lang="en-US" b="1" dirty="0"/>
              <a:t>Feature Engineering</a:t>
            </a:r>
            <a:endParaRPr lang="en-IN" b="1" dirty="0"/>
          </a:p>
        </p:txBody>
      </p:sp>
      <p:sp>
        <p:nvSpPr>
          <p:cNvPr id="38" name="TextBox 37">
            <a:extLst>
              <a:ext uri="{FF2B5EF4-FFF2-40B4-BE49-F238E27FC236}">
                <a16:creationId xmlns:a16="http://schemas.microsoft.com/office/drawing/2014/main" id="{C4FA809D-A110-15B2-E5B2-DF0E1A1083ED}"/>
              </a:ext>
            </a:extLst>
          </p:cNvPr>
          <p:cNvSpPr txBox="1"/>
          <p:nvPr/>
        </p:nvSpPr>
        <p:spPr>
          <a:xfrm>
            <a:off x="2303564" y="5555335"/>
            <a:ext cx="2335743" cy="646331"/>
          </a:xfrm>
          <a:prstGeom prst="rect">
            <a:avLst/>
          </a:prstGeom>
          <a:noFill/>
        </p:spPr>
        <p:txBody>
          <a:bodyPr wrap="square" rtlCol="0">
            <a:spAutoFit/>
          </a:bodyPr>
          <a:lstStyle/>
          <a:p>
            <a:pPr algn="ctr"/>
            <a:r>
              <a:rPr lang="en-US" b="1" dirty="0"/>
              <a:t>Data Collection and Preprocessing</a:t>
            </a:r>
            <a:endParaRPr lang="en-IN" b="1" dirty="0"/>
          </a:p>
        </p:txBody>
      </p:sp>
      <p:sp>
        <p:nvSpPr>
          <p:cNvPr id="39" name="TextBox 38">
            <a:extLst>
              <a:ext uri="{FF2B5EF4-FFF2-40B4-BE49-F238E27FC236}">
                <a16:creationId xmlns:a16="http://schemas.microsoft.com/office/drawing/2014/main" id="{D255D06C-237B-7B7A-75F8-1AEA33A7FFB8}"/>
              </a:ext>
            </a:extLst>
          </p:cNvPr>
          <p:cNvSpPr txBox="1"/>
          <p:nvPr/>
        </p:nvSpPr>
        <p:spPr>
          <a:xfrm>
            <a:off x="8260221" y="4899082"/>
            <a:ext cx="2335743" cy="646331"/>
          </a:xfrm>
          <a:prstGeom prst="rect">
            <a:avLst/>
          </a:prstGeom>
          <a:noFill/>
        </p:spPr>
        <p:txBody>
          <a:bodyPr wrap="square" rtlCol="0">
            <a:spAutoFit/>
          </a:bodyPr>
          <a:lstStyle/>
          <a:p>
            <a:pPr algn="ctr"/>
            <a:r>
              <a:rPr lang="en-US" b="1" dirty="0"/>
              <a:t>Deployment and Maintenance</a:t>
            </a:r>
            <a:endParaRPr lang="en-IN" b="1" dirty="0"/>
          </a:p>
        </p:txBody>
      </p:sp>
      <p:sp>
        <p:nvSpPr>
          <p:cNvPr id="40" name="TextBox 39">
            <a:extLst>
              <a:ext uri="{FF2B5EF4-FFF2-40B4-BE49-F238E27FC236}">
                <a16:creationId xmlns:a16="http://schemas.microsoft.com/office/drawing/2014/main" id="{41D8FD39-EB70-B20B-EA39-97AD48AF4D67}"/>
              </a:ext>
            </a:extLst>
          </p:cNvPr>
          <p:cNvSpPr txBox="1"/>
          <p:nvPr/>
        </p:nvSpPr>
        <p:spPr>
          <a:xfrm>
            <a:off x="6741981" y="1795158"/>
            <a:ext cx="2335743" cy="646331"/>
          </a:xfrm>
          <a:prstGeom prst="rect">
            <a:avLst/>
          </a:prstGeom>
          <a:noFill/>
        </p:spPr>
        <p:txBody>
          <a:bodyPr wrap="square" rtlCol="0">
            <a:spAutoFit/>
          </a:bodyPr>
          <a:lstStyle/>
          <a:p>
            <a:pPr algn="ctr"/>
            <a:r>
              <a:rPr lang="en-US" b="1" dirty="0"/>
              <a:t>Model Evaluation and Testing</a:t>
            </a:r>
            <a:endParaRPr lang="en-IN" b="1" dirty="0"/>
          </a:p>
        </p:txBody>
      </p:sp>
      <p:sp>
        <p:nvSpPr>
          <p:cNvPr id="41" name="TextBox 40">
            <a:extLst>
              <a:ext uri="{FF2B5EF4-FFF2-40B4-BE49-F238E27FC236}">
                <a16:creationId xmlns:a16="http://schemas.microsoft.com/office/drawing/2014/main" id="{5BA7F052-ACA9-7900-70B9-DFD4800DD967}"/>
              </a:ext>
            </a:extLst>
          </p:cNvPr>
          <p:cNvSpPr txBox="1"/>
          <p:nvPr/>
        </p:nvSpPr>
        <p:spPr>
          <a:xfrm>
            <a:off x="9822213" y="2530546"/>
            <a:ext cx="2335743" cy="369332"/>
          </a:xfrm>
          <a:prstGeom prst="rect">
            <a:avLst/>
          </a:prstGeom>
          <a:noFill/>
        </p:spPr>
        <p:txBody>
          <a:bodyPr wrap="square" rtlCol="0">
            <a:spAutoFit/>
          </a:bodyPr>
          <a:lstStyle/>
          <a:p>
            <a:pPr algn="ctr"/>
            <a:r>
              <a:rPr lang="en-US" b="1" dirty="0"/>
              <a:t>User Interface</a:t>
            </a:r>
            <a:endParaRPr lang="en-IN" b="1" dirty="0"/>
          </a:p>
        </p:txBody>
      </p:sp>
    </p:spTree>
    <p:extLst>
      <p:ext uri="{BB962C8B-B14F-4D97-AF65-F5344CB8AC3E}">
        <p14:creationId xmlns:p14="http://schemas.microsoft.com/office/powerpoint/2010/main" val="242567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30" grpId="0" animBg="1"/>
      <p:bldP spid="35" grpId="0"/>
      <p:bldP spid="36" grpId="0"/>
      <p:bldP spid="37" grpId="0"/>
      <p:bldP spid="38" grpId="0"/>
      <p:bldP spid="39" grpId="0"/>
      <p:bldP spid="40"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01F41-49D1-42F6-8F22-90389ECE98B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214C966-8A2D-4D7C-8A4E-4A243BE70E7D}"/>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Importing Libraries</a:t>
            </a:r>
          </a:p>
        </p:txBody>
      </p:sp>
      <p:grpSp>
        <p:nvGrpSpPr>
          <p:cNvPr id="69" name="Group 68">
            <a:extLst>
              <a:ext uri="{FF2B5EF4-FFF2-40B4-BE49-F238E27FC236}">
                <a16:creationId xmlns:a16="http://schemas.microsoft.com/office/drawing/2014/main" id="{4FA655F9-8A14-415A-9BD7-F0B50D1C5AC9}"/>
              </a:ext>
            </a:extLst>
          </p:cNvPr>
          <p:cNvGrpSpPr/>
          <p:nvPr/>
        </p:nvGrpSpPr>
        <p:grpSpPr>
          <a:xfrm>
            <a:off x="8387270" y="4006052"/>
            <a:ext cx="763465" cy="1338036"/>
            <a:chOff x="7279700" y="3969861"/>
            <a:chExt cx="839424" cy="1471160"/>
          </a:xfrm>
        </p:grpSpPr>
        <p:sp>
          <p:nvSpPr>
            <p:cNvPr id="128" name="Circle">
              <a:extLst>
                <a:ext uri="{FF2B5EF4-FFF2-40B4-BE49-F238E27FC236}">
                  <a16:creationId xmlns:a16="http://schemas.microsoft.com/office/drawing/2014/main" id="{56CC69D0-FBA8-4707-80D6-2B47EF0320EB}"/>
                </a:ext>
              </a:extLst>
            </p:cNvPr>
            <p:cNvSpPr/>
            <p:nvPr/>
          </p:nvSpPr>
          <p:spPr>
            <a:xfrm>
              <a:off x="7616231" y="5274659"/>
              <a:ext cx="166362" cy="166362"/>
            </a:xfrm>
            <a:prstGeom prst="ellipse">
              <a:avLst/>
            </a:prstGeom>
            <a:solidFill>
              <a:srgbClr val="58595B"/>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29" name="Shape">
              <a:extLst>
                <a:ext uri="{FF2B5EF4-FFF2-40B4-BE49-F238E27FC236}">
                  <a16:creationId xmlns:a16="http://schemas.microsoft.com/office/drawing/2014/main" id="{AD9BE753-FD78-4A32-855A-F22330E134C4}"/>
                </a:ext>
              </a:extLst>
            </p:cNvPr>
            <p:cNvSpPr/>
            <p:nvPr/>
          </p:nvSpPr>
          <p:spPr>
            <a:xfrm>
              <a:off x="7279700" y="3969861"/>
              <a:ext cx="839424" cy="1419379"/>
            </a:xfrm>
            <a:custGeom>
              <a:avLst/>
              <a:gdLst/>
              <a:ahLst/>
              <a:cxnLst>
                <a:cxn ang="0">
                  <a:pos x="wd2" y="hd2"/>
                </a:cxn>
                <a:cxn ang="5400000">
                  <a:pos x="wd2" y="hd2"/>
                </a:cxn>
                <a:cxn ang="10800000">
                  <a:pos x="wd2" y="hd2"/>
                </a:cxn>
                <a:cxn ang="16200000">
                  <a:pos x="wd2" y="hd2"/>
                </a:cxn>
              </a:cxnLst>
              <a:rect l="0" t="0" r="r" b="b"/>
              <a:pathLst>
                <a:path w="19711" h="21003" extrusionOk="0">
                  <a:moveTo>
                    <a:pt x="18827" y="8785"/>
                  </a:moveTo>
                  <a:cubicBezTo>
                    <a:pt x="20665" y="6227"/>
                    <a:pt x="19631" y="3065"/>
                    <a:pt x="15763" y="1231"/>
                  </a:cubicBezTo>
                  <a:cubicBezTo>
                    <a:pt x="12316" y="-410"/>
                    <a:pt x="7414" y="-410"/>
                    <a:pt x="3967" y="1231"/>
                  </a:cubicBezTo>
                  <a:cubicBezTo>
                    <a:pt x="61" y="3089"/>
                    <a:pt x="-935" y="6251"/>
                    <a:pt x="865" y="8785"/>
                  </a:cubicBezTo>
                  <a:lnTo>
                    <a:pt x="8525" y="20442"/>
                  </a:lnTo>
                  <a:cubicBezTo>
                    <a:pt x="9022" y="21190"/>
                    <a:pt x="10708" y="21190"/>
                    <a:pt x="11205" y="20442"/>
                  </a:cubicBezTo>
                  <a:lnTo>
                    <a:pt x="18827" y="8785"/>
                  </a:lnTo>
                  <a:close/>
                </a:path>
              </a:pathLst>
            </a:custGeom>
            <a:solidFill>
              <a:srgbClr val="A2B969"/>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30" name="Circle">
              <a:extLst>
                <a:ext uri="{FF2B5EF4-FFF2-40B4-BE49-F238E27FC236}">
                  <a16:creationId xmlns:a16="http://schemas.microsoft.com/office/drawing/2014/main" id="{F21E6CAC-D463-43D7-94AA-B753A55F7E8D}"/>
                </a:ext>
              </a:extLst>
            </p:cNvPr>
            <p:cNvSpPr/>
            <p:nvPr/>
          </p:nvSpPr>
          <p:spPr>
            <a:xfrm>
              <a:off x="7387891" y="4073839"/>
              <a:ext cx="623042" cy="623042"/>
            </a:xfrm>
            <a:prstGeom prst="ellipse">
              <a:avLst/>
            </a:prstGeom>
            <a:solidFill>
              <a:sysClr val="window" lastClr="FFFFFF">
                <a:lumMod val="95000"/>
              </a:sys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pic>
          <p:nvPicPr>
            <p:cNvPr id="131" name="Graphic 38" descr="Bar graph with downward trend with solid fill">
              <a:extLst>
                <a:ext uri="{FF2B5EF4-FFF2-40B4-BE49-F238E27FC236}">
                  <a16:creationId xmlns:a16="http://schemas.microsoft.com/office/drawing/2014/main" id="{99DD8DFD-2276-4EAC-8478-CE27FE0133D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96392" y="4182340"/>
              <a:ext cx="406040" cy="406040"/>
            </a:xfrm>
            <a:prstGeom prst="rect">
              <a:avLst/>
            </a:prstGeom>
          </p:spPr>
        </p:pic>
      </p:grpSp>
      <p:grpSp>
        <p:nvGrpSpPr>
          <p:cNvPr id="70" name="Group 69">
            <a:extLst>
              <a:ext uri="{FF2B5EF4-FFF2-40B4-BE49-F238E27FC236}">
                <a16:creationId xmlns:a16="http://schemas.microsoft.com/office/drawing/2014/main" id="{742DF719-E2F9-4F73-B8F4-690ABBB8915B}"/>
              </a:ext>
            </a:extLst>
          </p:cNvPr>
          <p:cNvGrpSpPr/>
          <p:nvPr/>
        </p:nvGrpSpPr>
        <p:grpSpPr>
          <a:xfrm>
            <a:off x="9885472" y="965056"/>
            <a:ext cx="523641" cy="741384"/>
            <a:chOff x="8927006" y="626315"/>
            <a:chExt cx="575743" cy="815152"/>
          </a:xfrm>
        </p:grpSpPr>
        <p:sp>
          <p:nvSpPr>
            <p:cNvPr id="123" name="Circle">
              <a:extLst>
                <a:ext uri="{FF2B5EF4-FFF2-40B4-BE49-F238E27FC236}">
                  <a16:creationId xmlns:a16="http://schemas.microsoft.com/office/drawing/2014/main" id="{CCE39213-4411-4662-8B46-6AAB458B41E1}"/>
                </a:ext>
              </a:extLst>
            </p:cNvPr>
            <p:cNvSpPr/>
            <p:nvPr/>
          </p:nvSpPr>
          <p:spPr>
            <a:xfrm>
              <a:off x="9156161" y="1324035"/>
              <a:ext cx="117432" cy="117432"/>
            </a:xfrm>
            <a:prstGeom prst="ellipse">
              <a:avLst/>
            </a:prstGeom>
            <a:solidFill>
              <a:srgbClr val="58595B"/>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24" name="Shape">
              <a:extLst>
                <a:ext uri="{FF2B5EF4-FFF2-40B4-BE49-F238E27FC236}">
                  <a16:creationId xmlns:a16="http://schemas.microsoft.com/office/drawing/2014/main" id="{76AE8E8B-91FC-4144-97DE-25B5C1AAA5F9}"/>
                </a:ext>
              </a:extLst>
            </p:cNvPr>
            <p:cNvSpPr/>
            <p:nvPr/>
          </p:nvSpPr>
          <p:spPr>
            <a:xfrm>
              <a:off x="9165131" y="903585"/>
              <a:ext cx="99492" cy="499086"/>
            </a:xfrm>
            <a:custGeom>
              <a:avLst/>
              <a:gdLst/>
              <a:ahLst/>
              <a:cxnLst>
                <a:cxn ang="0">
                  <a:pos x="wd2" y="hd2"/>
                </a:cxn>
                <a:cxn ang="5400000">
                  <a:pos x="wd2" y="hd2"/>
                </a:cxn>
                <a:cxn ang="10800000">
                  <a:pos x="wd2" y="hd2"/>
                </a:cxn>
                <a:cxn ang="16200000">
                  <a:pos x="wd2" y="hd2"/>
                </a:cxn>
              </a:cxnLst>
              <a:rect l="0" t="0" r="r" b="b"/>
              <a:pathLst>
                <a:path w="21600" h="21600" extrusionOk="0">
                  <a:moveTo>
                    <a:pt x="10977" y="21600"/>
                  </a:moveTo>
                  <a:lnTo>
                    <a:pt x="10977" y="21600"/>
                  </a:lnTo>
                  <a:cubicBezTo>
                    <a:pt x="4957" y="21600"/>
                    <a:pt x="0" y="20612"/>
                    <a:pt x="0" y="19412"/>
                  </a:cubicBezTo>
                  <a:lnTo>
                    <a:pt x="0" y="0"/>
                  </a:lnTo>
                  <a:lnTo>
                    <a:pt x="21600" y="0"/>
                  </a:lnTo>
                  <a:lnTo>
                    <a:pt x="21600" y="19412"/>
                  </a:lnTo>
                  <a:cubicBezTo>
                    <a:pt x="21600" y="20612"/>
                    <a:pt x="16997" y="21600"/>
                    <a:pt x="10977" y="21600"/>
                  </a:cubicBezTo>
                  <a:close/>
                </a:path>
              </a:pathLst>
            </a:custGeom>
            <a:solidFill>
              <a:srgbClr val="BCBEC0"/>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25" name="Shape">
              <a:extLst>
                <a:ext uri="{FF2B5EF4-FFF2-40B4-BE49-F238E27FC236}">
                  <a16:creationId xmlns:a16="http://schemas.microsoft.com/office/drawing/2014/main" id="{9D7E4BB0-9A08-447F-8490-B4F1F14D350F}"/>
                </a:ext>
              </a:extLst>
            </p:cNvPr>
            <p:cNvSpPr/>
            <p:nvPr/>
          </p:nvSpPr>
          <p:spPr>
            <a:xfrm>
              <a:off x="8927006" y="626315"/>
              <a:ext cx="575743" cy="575745"/>
            </a:xfrm>
            <a:custGeom>
              <a:avLst/>
              <a:gdLst/>
              <a:ahLst/>
              <a:cxnLst>
                <a:cxn ang="0">
                  <a:pos x="wd2" y="hd2"/>
                </a:cxn>
                <a:cxn ang="5400000">
                  <a:pos x="wd2" y="hd2"/>
                </a:cxn>
                <a:cxn ang="10800000">
                  <a:pos x="wd2" y="hd2"/>
                </a:cxn>
                <a:cxn ang="16200000">
                  <a:pos x="wd2" y="hd2"/>
                </a:cxn>
              </a:cxnLst>
              <a:rect l="0" t="0" r="r" b="b"/>
              <a:pathLst>
                <a:path w="20890" h="20890" extrusionOk="0">
                  <a:moveTo>
                    <a:pt x="7871" y="19825"/>
                  </a:moveTo>
                  <a:lnTo>
                    <a:pt x="1065" y="13019"/>
                  </a:lnTo>
                  <a:cubicBezTo>
                    <a:pt x="-355" y="11599"/>
                    <a:pt x="-355" y="9291"/>
                    <a:pt x="1065" y="7871"/>
                  </a:cubicBezTo>
                  <a:lnTo>
                    <a:pt x="7871" y="1065"/>
                  </a:lnTo>
                  <a:cubicBezTo>
                    <a:pt x="9291" y="-355"/>
                    <a:pt x="11599" y="-355"/>
                    <a:pt x="13019" y="1065"/>
                  </a:cubicBezTo>
                  <a:lnTo>
                    <a:pt x="19825" y="7871"/>
                  </a:lnTo>
                  <a:cubicBezTo>
                    <a:pt x="21245" y="9291"/>
                    <a:pt x="21245" y="11599"/>
                    <a:pt x="19825" y="13019"/>
                  </a:cubicBezTo>
                  <a:lnTo>
                    <a:pt x="13019" y="19825"/>
                  </a:lnTo>
                  <a:cubicBezTo>
                    <a:pt x="11599" y="21245"/>
                    <a:pt x="9291" y="21245"/>
                    <a:pt x="7871" y="19825"/>
                  </a:cubicBezTo>
                  <a:close/>
                </a:path>
              </a:pathLst>
            </a:custGeom>
            <a:solidFill>
              <a:srgbClr val="FFCC4C"/>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26" name="Shape">
              <a:extLst>
                <a:ext uri="{FF2B5EF4-FFF2-40B4-BE49-F238E27FC236}">
                  <a16:creationId xmlns:a16="http://schemas.microsoft.com/office/drawing/2014/main" id="{D7883B50-4E87-41F4-AB29-239F253BEE36}"/>
                </a:ext>
              </a:extLst>
            </p:cNvPr>
            <p:cNvSpPr/>
            <p:nvPr/>
          </p:nvSpPr>
          <p:spPr>
            <a:xfrm>
              <a:off x="8961257" y="661588"/>
              <a:ext cx="507241" cy="505199"/>
            </a:xfrm>
            <a:custGeom>
              <a:avLst/>
              <a:gdLst/>
              <a:ahLst/>
              <a:cxnLst>
                <a:cxn ang="0">
                  <a:pos x="wd2" y="hd2"/>
                </a:cxn>
                <a:cxn ang="5400000">
                  <a:pos x="wd2" y="hd2"/>
                </a:cxn>
                <a:cxn ang="10800000">
                  <a:pos x="wd2" y="hd2"/>
                </a:cxn>
                <a:cxn ang="16200000">
                  <a:pos x="wd2" y="hd2"/>
                </a:cxn>
              </a:cxnLst>
              <a:rect l="0" t="0" r="r" b="b"/>
              <a:pathLst>
                <a:path w="21600" h="21444" extrusionOk="0">
                  <a:moveTo>
                    <a:pt x="10765" y="21444"/>
                  </a:moveTo>
                  <a:cubicBezTo>
                    <a:pt x="10349" y="21444"/>
                    <a:pt x="9932" y="21306"/>
                    <a:pt x="9654" y="20959"/>
                  </a:cubicBezTo>
                  <a:lnTo>
                    <a:pt x="486" y="11821"/>
                  </a:lnTo>
                  <a:cubicBezTo>
                    <a:pt x="208" y="11544"/>
                    <a:pt x="0" y="11129"/>
                    <a:pt x="0" y="10713"/>
                  </a:cubicBezTo>
                  <a:cubicBezTo>
                    <a:pt x="0" y="10298"/>
                    <a:pt x="139" y="9883"/>
                    <a:pt x="486" y="9606"/>
                  </a:cubicBezTo>
                  <a:lnTo>
                    <a:pt x="9654" y="467"/>
                  </a:lnTo>
                  <a:cubicBezTo>
                    <a:pt x="10279" y="-156"/>
                    <a:pt x="11321" y="-156"/>
                    <a:pt x="11946" y="467"/>
                  </a:cubicBezTo>
                  <a:lnTo>
                    <a:pt x="21114" y="9606"/>
                  </a:lnTo>
                  <a:cubicBezTo>
                    <a:pt x="21392" y="9883"/>
                    <a:pt x="21600" y="10298"/>
                    <a:pt x="21600" y="10713"/>
                  </a:cubicBezTo>
                  <a:cubicBezTo>
                    <a:pt x="21600" y="11129"/>
                    <a:pt x="21461" y="11544"/>
                    <a:pt x="21114" y="11821"/>
                  </a:cubicBezTo>
                  <a:lnTo>
                    <a:pt x="11946" y="20959"/>
                  </a:lnTo>
                  <a:cubicBezTo>
                    <a:pt x="11529" y="21306"/>
                    <a:pt x="11182" y="21444"/>
                    <a:pt x="10765" y="21444"/>
                  </a:cubicBezTo>
                  <a:close/>
                  <a:moveTo>
                    <a:pt x="10765" y="605"/>
                  </a:moveTo>
                  <a:cubicBezTo>
                    <a:pt x="10487" y="605"/>
                    <a:pt x="10279" y="675"/>
                    <a:pt x="10071" y="882"/>
                  </a:cubicBezTo>
                  <a:lnTo>
                    <a:pt x="903" y="10021"/>
                  </a:lnTo>
                  <a:cubicBezTo>
                    <a:pt x="556" y="10367"/>
                    <a:pt x="556" y="10990"/>
                    <a:pt x="903" y="11405"/>
                  </a:cubicBezTo>
                  <a:lnTo>
                    <a:pt x="10071" y="20544"/>
                  </a:lnTo>
                  <a:cubicBezTo>
                    <a:pt x="10418" y="20890"/>
                    <a:pt x="11043" y="20890"/>
                    <a:pt x="11460" y="20544"/>
                  </a:cubicBezTo>
                  <a:lnTo>
                    <a:pt x="20628" y="11405"/>
                  </a:lnTo>
                  <a:cubicBezTo>
                    <a:pt x="20975" y="11059"/>
                    <a:pt x="20975" y="10436"/>
                    <a:pt x="20628" y="10021"/>
                  </a:cubicBezTo>
                  <a:lnTo>
                    <a:pt x="11460" y="882"/>
                  </a:lnTo>
                  <a:cubicBezTo>
                    <a:pt x="11251" y="744"/>
                    <a:pt x="10974" y="605"/>
                    <a:pt x="10765" y="605"/>
                  </a:cubicBezTo>
                  <a:close/>
                </a:path>
              </a:pathLst>
            </a:custGeom>
            <a:solidFill>
              <a:srgbClr val="000000"/>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pic>
          <p:nvPicPr>
            <p:cNvPr id="127" name="Graphic 39" descr="Bar graph with upward trend with solid fill">
              <a:extLst>
                <a:ext uri="{FF2B5EF4-FFF2-40B4-BE49-F238E27FC236}">
                  <a16:creationId xmlns:a16="http://schemas.microsoft.com/office/drawing/2014/main" id="{BBEA8F3D-8A5C-437F-91A3-4A842E0316B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60791" y="760101"/>
              <a:ext cx="308173" cy="308173"/>
            </a:xfrm>
            <a:prstGeom prst="rect">
              <a:avLst/>
            </a:prstGeom>
          </p:spPr>
        </p:pic>
      </p:grpSp>
      <p:grpSp>
        <p:nvGrpSpPr>
          <p:cNvPr id="71" name="Group 70">
            <a:extLst>
              <a:ext uri="{FF2B5EF4-FFF2-40B4-BE49-F238E27FC236}">
                <a16:creationId xmlns:a16="http://schemas.microsoft.com/office/drawing/2014/main" id="{58F98B1A-AE33-4CC3-A8CD-D8348EE0334B}"/>
              </a:ext>
            </a:extLst>
          </p:cNvPr>
          <p:cNvGrpSpPr/>
          <p:nvPr/>
        </p:nvGrpSpPr>
        <p:grpSpPr>
          <a:xfrm>
            <a:off x="9915186" y="3664869"/>
            <a:ext cx="592378" cy="1038388"/>
            <a:chOff x="8959627" y="3594731"/>
            <a:chExt cx="651315" cy="1141699"/>
          </a:xfrm>
        </p:grpSpPr>
        <p:sp>
          <p:nvSpPr>
            <p:cNvPr id="119" name="Circle">
              <a:extLst>
                <a:ext uri="{FF2B5EF4-FFF2-40B4-BE49-F238E27FC236}">
                  <a16:creationId xmlns:a16="http://schemas.microsoft.com/office/drawing/2014/main" id="{0B96E3F6-5686-45C9-BB65-AD92518EEB73}"/>
                </a:ext>
              </a:extLst>
            </p:cNvPr>
            <p:cNvSpPr/>
            <p:nvPr/>
          </p:nvSpPr>
          <p:spPr>
            <a:xfrm>
              <a:off x="9220044" y="4605950"/>
              <a:ext cx="130480" cy="130480"/>
            </a:xfrm>
            <a:prstGeom prst="ellipse">
              <a:avLst/>
            </a:prstGeom>
            <a:solidFill>
              <a:srgbClr val="58595B"/>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20" name="Shape">
              <a:extLst>
                <a:ext uri="{FF2B5EF4-FFF2-40B4-BE49-F238E27FC236}">
                  <a16:creationId xmlns:a16="http://schemas.microsoft.com/office/drawing/2014/main" id="{E33285CC-0F15-4A63-A496-2531FEDEB71A}"/>
                </a:ext>
              </a:extLst>
            </p:cNvPr>
            <p:cNvSpPr/>
            <p:nvPr/>
          </p:nvSpPr>
          <p:spPr>
            <a:xfrm>
              <a:off x="8959627" y="3594731"/>
              <a:ext cx="651315" cy="1102150"/>
            </a:xfrm>
            <a:custGeom>
              <a:avLst/>
              <a:gdLst/>
              <a:ahLst/>
              <a:cxnLst>
                <a:cxn ang="0">
                  <a:pos x="wd2" y="hd2"/>
                </a:cxn>
                <a:cxn ang="5400000">
                  <a:pos x="wd2" y="hd2"/>
                </a:cxn>
                <a:cxn ang="10800000">
                  <a:pos x="wd2" y="hd2"/>
                </a:cxn>
                <a:cxn ang="16200000">
                  <a:pos x="wd2" y="hd2"/>
                </a:cxn>
              </a:cxnLst>
              <a:rect l="0" t="0" r="r" b="b"/>
              <a:pathLst>
                <a:path w="19693" h="21002" extrusionOk="0">
                  <a:moveTo>
                    <a:pt x="18808" y="8787"/>
                  </a:moveTo>
                  <a:cubicBezTo>
                    <a:pt x="20633" y="6239"/>
                    <a:pt x="19647" y="3069"/>
                    <a:pt x="15751" y="1235"/>
                  </a:cubicBezTo>
                  <a:cubicBezTo>
                    <a:pt x="12299" y="-412"/>
                    <a:pt x="7417" y="-412"/>
                    <a:pt x="3965" y="1235"/>
                  </a:cubicBezTo>
                  <a:cubicBezTo>
                    <a:pt x="69" y="3100"/>
                    <a:pt x="-967" y="6239"/>
                    <a:pt x="907" y="8787"/>
                  </a:cubicBezTo>
                  <a:lnTo>
                    <a:pt x="8551" y="20442"/>
                  </a:lnTo>
                  <a:cubicBezTo>
                    <a:pt x="9044" y="21188"/>
                    <a:pt x="10721" y="21188"/>
                    <a:pt x="11214" y="20442"/>
                  </a:cubicBezTo>
                  <a:lnTo>
                    <a:pt x="18808" y="8787"/>
                  </a:lnTo>
                  <a:close/>
                </a:path>
              </a:pathLst>
            </a:custGeom>
            <a:solidFill>
              <a:srgbClr val="4CC1E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21" name="Circle">
              <a:extLst>
                <a:ext uri="{FF2B5EF4-FFF2-40B4-BE49-F238E27FC236}">
                  <a16:creationId xmlns:a16="http://schemas.microsoft.com/office/drawing/2014/main" id="{30FB80E2-1A46-4C19-9229-DE1216D7C88E}"/>
                </a:ext>
              </a:extLst>
            </p:cNvPr>
            <p:cNvSpPr/>
            <p:nvPr/>
          </p:nvSpPr>
          <p:spPr>
            <a:xfrm>
              <a:off x="9043896" y="3686654"/>
              <a:ext cx="482776" cy="482778"/>
            </a:xfrm>
            <a:prstGeom prst="ellipse">
              <a:avLst/>
            </a:prstGeom>
            <a:solidFill>
              <a:sysClr val="window" lastClr="FFFFFF">
                <a:lumMod val="95000"/>
              </a:sys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pic>
          <p:nvPicPr>
            <p:cNvPr id="122" name="Graphic 40" descr="Bullseye with solid fill">
              <a:extLst>
                <a:ext uri="{FF2B5EF4-FFF2-40B4-BE49-F238E27FC236}">
                  <a16:creationId xmlns:a16="http://schemas.microsoft.com/office/drawing/2014/main" id="{1F10E47E-840A-498D-83AB-734101DA9FF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31198" y="3773957"/>
              <a:ext cx="308173" cy="308173"/>
            </a:xfrm>
            <a:prstGeom prst="rect">
              <a:avLst/>
            </a:prstGeom>
          </p:spPr>
        </p:pic>
      </p:grpSp>
      <p:grpSp>
        <p:nvGrpSpPr>
          <p:cNvPr id="72" name="Group 71">
            <a:extLst>
              <a:ext uri="{FF2B5EF4-FFF2-40B4-BE49-F238E27FC236}">
                <a16:creationId xmlns:a16="http://schemas.microsoft.com/office/drawing/2014/main" id="{20CAEE94-2EC3-41A6-AEC5-088B9C15096F}"/>
              </a:ext>
            </a:extLst>
          </p:cNvPr>
          <p:cNvGrpSpPr/>
          <p:nvPr/>
        </p:nvGrpSpPr>
        <p:grpSpPr>
          <a:xfrm>
            <a:off x="10745880" y="2581974"/>
            <a:ext cx="657150" cy="919240"/>
            <a:chOff x="9872985" y="2404102"/>
            <a:chExt cx="722532" cy="1010699"/>
          </a:xfrm>
        </p:grpSpPr>
        <p:sp>
          <p:nvSpPr>
            <p:cNvPr id="114" name="Circle">
              <a:extLst>
                <a:ext uri="{FF2B5EF4-FFF2-40B4-BE49-F238E27FC236}">
                  <a16:creationId xmlns:a16="http://schemas.microsoft.com/office/drawing/2014/main" id="{019ACE9F-4E52-4FA5-ACC7-384D04565737}"/>
                </a:ext>
              </a:extLst>
            </p:cNvPr>
            <p:cNvSpPr/>
            <p:nvPr/>
          </p:nvSpPr>
          <p:spPr>
            <a:xfrm>
              <a:off x="10162487" y="3271272"/>
              <a:ext cx="143529" cy="143529"/>
            </a:xfrm>
            <a:prstGeom prst="ellipse">
              <a:avLst/>
            </a:prstGeom>
            <a:solidFill>
              <a:srgbClr val="58595B"/>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15" name="Shape">
              <a:extLst>
                <a:ext uri="{FF2B5EF4-FFF2-40B4-BE49-F238E27FC236}">
                  <a16:creationId xmlns:a16="http://schemas.microsoft.com/office/drawing/2014/main" id="{D0097704-46D4-40BC-93A2-6067AC2BA78F}"/>
                </a:ext>
              </a:extLst>
            </p:cNvPr>
            <p:cNvSpPr/>
            <p:nvPr/>
          </p:nvSpPr>
          <p:spPr>
            <a:xfrm>
              <a:off x="10173088" y="2762923"/>
              <a:ext cx="122326" cy="611624"/>
            </a:xfrm>
            <a:custGeom>
              <a:avLst/>
              <a:gdLst/>
              <a:ahLst/>
              <a:cxnLst>
                <a:cxn ang="0">
                  <a:pos x="wd2" y="hd2"/>
                </a:cxn>
                <a:cxn ang="5400000">
                  <a:pos x="wd2" y="hd2"/>
                </a:cxn>
                <a:cxn ang="10800000">
                  <a:pos x="wd2" y="hd2"/>
                </a:cxn>
                <a:cxn ang="16200000">
                  <a:pos x="wd2" y="hd2"/>
                </a:cxn>
              </a:cxnLst>
              <a:rect l="0" t="0" r="r" b="b"/>
              <a:pathLst>
                <a:path w="21600" h="21600" extrusionOk="0">
                  <a:moveTo>
                    <a:pt x="10944" y="21600"/>
                  </a:moveTo>
                  <a:lnTo>
                    <a:pt x="10944" y="21600"/>
                  </a:lnTo>
                  <a:cubicBezTo>
                    <a:pt x="4896" y="21600"/>
                    <a:pt x="0" y="20621"/>
                    <a:pt x="0" y="19411"/>
                  </a:cubicBezTo>
                  <a:lnTo>
                    <a:pt x="0" y="0"/>
                  </a:lnTo>
                  <a:lnTo>
                    <a:pt x="21600" y="0"/>
                  </a:lnTo>
                  <a:lnTo>
                    <a:pt x="21600" y="19411"/>
                  </a:lnTo>
                  <a:cubicBezTo>
                    <a:pt x="21600" y="20621"/>
                    <a:pt x="16704" y="21600"/>
                    <a:pt x="10944" y="21600"/>
                  </a:cubicBezTo>
                  <a:close/>
                </a:path>
              </a:pathLst>
            </a:custGeom>
            <a:solidFill>
              <a:srgbClr val="BCBEC0"/>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16" name="Shape">
              <a:extLst>
                <a:ext uri="{FF2B5EF4-FFF2-40B4-BE49-F238E27FC236}">
                  <a16:creationId xmlns:a16="http://schemas.microsoft.com/office/drawing/2014/main" id="{F6C60FDF-1A87-435E-BF44-ABE1F377A9B7}"/>
                </a:ext>
              </a:extLst>
            </p:cNvPr>
            <p:cNvSpPr/>
            <p:nvPr/>
          </p:nvSpPr>
          <p:spPr>
            <a:xfrm>
              <a:off x="9872985" y="2404102"/>
              <a:ext cx="722532" cy="722531"/>
            </a:xfrm>
            <a:custGeom>
              <a:avLst/>
              <a:gdLst/>
              <a:ahLst/>
              <a:cxnLst>
                <a:cxn ang="0">
                  <a:pos x="wd2" y="hd2"/>
                </a:cxn>
                <a:cxn ang="5400000">
                  <a:pos x="wd2" y="hd2"/>
                </a:cxn>
                <a:cxn ang="10800000">
                  <a:pos x="wd2" y="hd2"/>
                </a:cxn>
                <a:cxn ang="16200000">
                  <a:pos x="wd2" y="hd2"/>
                </a:cxn>
              </a:cxnLst>
              <a:rect l="0" t="0" r="r" b="b"/>
              <a:pathLst>
                <a:path w="21030" h="21030" extrusionOk="0">
                  <a:moveTo>
                    <a:pt x="8450" y="20176"/>
                  </a:moveTo>
                  <a:lnTo>
                    <a:pt x="854" y="12580"/>
                  </a:lnTo>
                  <a:cubicBezTo>
                    <a:pt x="-285" y="11441"/>
                    <a:pt x="-285" y="9589"/>
                    <a:pt x="854" y="8450"/>
                  </a:cubicBezTo>
                  <a:lnTo>
                    <a:pt x="8450" y="854"/>
                  </a:lnTo>
                  <a:cubicBezTo>
                    <a:pt x="9589" y="-285"/>
                    <a:pt x="11441" y="-285"/>
                    <a:pt x="12580" y="854"/>
                  </a:cubicBezTo>
                  <a:lnTo>
                    <a:pt x="20176" y="8450"/>
                  </a:lnTo>
                  <a:cubicBezTo>
                    <a:pt x="21315" y="9589"/>
                    <a:pt x="21315" y="11441"/>
                    <a:pt x="20176" y="12580"/>
                  </a:cubicBezTo>
                  <a:lnTo>
                    <a:pt x="12580" y="20176"/>
                  </a:lnTo>
                  <a:cubicBezTo>
                    <a:pt x="11441" y="21315"/>
                    <a:pt x="9589" y="21315"/>
                    <a:pt x="8450" y="20176"/>
                  </a:cubicBezTo>
                  <a:close/>
                </a:path>
              </a:pathLst>
            </a:custGeom>
            <a:solidFill>
              <a:srgbClr val="FFCC4C"/>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17" name="Shape">
              <a:extLst>
                <a:ext uri="{FF2B5EF4-FFF2-40B4-BE49-F238E27FC236}">
                  <a16:creationId xmlns:a16="http://schemas.microsoft.com/office/drawing/2014/main" id="{F28B40E9-27B3-44BF-922C-64ED1CCC5C4A}"/>
                </a:ext>
              </a:extLst>
            </p:cNvPr>
            <p:cNvSpPr/>
            <p:nvPr/>
          </p:nvSpPr>
          <p:spPr>
            <a:xfrm>
              <a:off x="9925993" y="2456904"/>
              <a:ext cx="616517" cy="616927"/>
            </a:xfrm>
            <a:custGeom>
              <a:avLst/>
              <a:gdLst/>
              <a:ahLst/>
              <a:cxnLst>
                <a:cxn ang="0">
                  <a:pos x="wd2" y="hd2"/>
                </a:cxn>
                <a:cxn ang="5400000">
                  <a:pos x="wd2" y="hd2"/>
                </a:cxn>
                <a:cxn ang="10800000">
                  <a:pos x="wd2" y="hd2"/>
                </a:cxn>
                <a:cxn ang="16200000">
                  <a:pos x="wd2" y="hd2"/>
                </a:cxn>
              </a:cxnLst>
              <a:rect l="0" t="0" r="r" b="b"/>
              <a:pathLst>
                <a:path w="21600" h="21444" extrusionOk="0">
                  <a:moveTo>
                    <a:pt x="10800" y="21444"/>
                  </a:moveTo>
                  <a:cubicBezTo>
                    <a:pt x="10400" y="21444"/>
                    <a:pt x="10000" y="21274"/>
                    <a:pt x="9657" y="20990"/>
                  </a:cubicBezTo>
                  <a:lnTo>
                    <a:pt x="457" y="11863"/>
                  </a:lnTo>
                  <a:cubicBezTo>
                    <a:pt x="171" y="11579"/>
                    <a:pt x="0" y="11183"/>
                    <a:pt x="0" y="10729"/>
                  </a:cubicBezTo>
                  <a:cubicBezTo>
                    <a:pt x="0" y="10275"/>
                    <a:pt x="171" y="9879"/>
                    <a:pt x="457" y="9595"/>
                  </a:cubicBezTo>
                  <a:lnTo>
                    <a:pt x="9657" y="468"/>
                  </a:lnTo>
                  <a:cubicBezTo>
                    <a:pt x="10286" y="-156"/>
                    <a:pt x="11314" y="-156"/>
                    <a:pt x="11943" y="468"/>
                  </a:cubicBezTo>
                  <a:lnTo>
                    <a:pt x="21143" y="9595"/>
                  </a:lnTo>
                  <a:cubicBezTo>
                    <a:pt x="21429" y="9879"/>
                    <a:pt x="21600" y="10275"/>
                    <a:pt x="21600" y="10729"/>
                  </a:cubicBezTo>
                  <a:cubicBezTo>
                    <a:pt x="21600" y="11183"/>
                    <a:pt x="21429" y="11579"/>
                    <a:pt x="21143" y="11863"/>
                  </a:cubicBezTo>
                  <a:lnTo>
                    <a:pt x="11943" y="20990"/>
                  </a:lnTo>
                  <a:cubicBezTo>
                    <a:pt x="11600" y="21274"/>
                    <a:pt x="11200" y="21444"/>
                    <a:pt x="10800" y="21444"/>
                  </a:cubicBezTo>
                  <a:close/>
                  <a:moveTo>
                    <a:pt x="10800" y="581"/>
                  </a:moveTo>
                  <a:cubicBezTo>
                    <a:pt x="10571" y="581"/>
                    <a:pt x="10286" y="694"/>
                    <a:pt x="10114" y="864"/>
                  </a:cubicBezTo>
                  <a:lnTo>
                    <a:pt x="914" y="9992"/>
                  </a:lnTo>
                  <a:cubicBezTo>
                    <a:pt x="514" y="10389"/>
                    <a:pt x="514" y="11012"/>
                    <a:pt x="914" y="11353"/>
                  </a:cubicBezTo>
                  <a:lnTo>
                    <a:pt x="10114" y="20480"/>
                  </a:lnTo>
                  <a:cubicBezTo>
                    <a:pt x="10514" y="20877"/>
                    <a:pt x="11143" y="20877"/>
                    <a:pt x="11486" y="20480"/>
                  </a:cubicBezTo>
                  <a:lnTo>
                    <a:pt x="20686" y="11353"/>
                  </a:lnTo>
                  <a:cubicBezTo>
                    <a:pt x="21086" y="10956"/>
                    <a:pt x="21086" y="10332"/>
                    <a:pt x="20686" y="9992"/>
                  </a:cubicBezTo>
                  <a:lnTo>
                    <a:pt x="11486" y="864"/>
                  </a:lnTo>
                  <a:cubicBezTo>
                    <a:pt x="11257" y="638"/>
                    <a:pt x="11029" y="581"/>
                    <a:pt x="10800" y="581"/>
                  </a:cubicBezTo>
                  <a:close/>
                </a:path>
              </a:pathLst>
            </a:custGeom>
            <a:solidFill>
              <a:srgbClr val="000000"/>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pic>
          <p:nvPicPr>
            <p:cNvPr id="118" name="Graphic 41" descr="Gears with solid fill">
              <a:extLst>
                <a:ext uri="{FF2B5EF4-FFF2-40B4-BE49-F238E27FC236}">
                  <a16:creationId xmlns:a16="http://schemas.microsoft.com/office/drawing/2014/main" id="{D21A40B7-D519-43EB-972B-546EFF16CB6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80165" y="2611281"/>
              <a:ext cx="308173" cy="308173"/>
            </a:xfrm>
            <a:prstGeom prst="rect">
              <a:avLst/>
            </a:prstGeom>
          </p:spPr>
        </p:pic>
      </p:grpSp>
      <p:grpSp>
        <p:nvGrpSpPr>
          <p:cNvPr id="73" name="Group 72">
            <a:extLst>
              <a:ext uri="{FF2B5EF4-FFF2-40B4-BE49-F238E27FC236}">
                <a16:creationId xmlns:a16="http://schemas.microsoft.com/office/drawing/2014/main" id="{0D0AFD79-A1F7-49D0-9D47-74A04AA91981}"/>
              </a:ext>
            </a:extLst>
          </p:cNvPr>
          <p:cNvGrpSpPr/>
          <p:nvPr/>
        </p:nvGrpSpPr>
        <p:grpSpPr>
          <a:xfrm>
            <a:off x="9455331" y="2077622"/>
            <a:ext cx="444059" cy="788702"/>
            <a:chOff x="8454016" y="1849564"/>
            <a:chExt cx="488238" cy="867169"/>
          </a:xfrm>
        </p:grpSpPr>
        <p:sp>
          <p:nvSpPr>
            <p:cNvPr id="110" name="Circle">
              <a:extLst>
                <a:ext uri="{FF2B5EF4-FFF2-40B4-BE49-F238E27FC236}">
                  <a16:creationId xmlns:a16="http://schemas.microsoft.com/office/drawing/2014/main" id="{860D8F9B-B49C-4EA2-B1C9-96414B0FC636}"/>
                </a:ext>
              </a:extLst>
            </p:cNvPr>
            <p:cNvSpPr/>
            <p:nvPr/>
          </p:nvSpPr>
          <p:spPr>
            <a:xfrm>
              <a:off x="8649205" y="2618873"/>
              <a:ext cx="97860" cy="97860"/>
            </a:xfrm>
            <a:prstGeom prst="ellipse">
              <a:avLst/>
            </a:prstGeom>
            <a:solidFill>
              <a:srgbClr val="58595B"/>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11" name="Shape">
              <a:extLst>
                <a:ext uri="{FF2B5EF4-FFF2-40B4-BE49-F238E27FC236}">
                  <a16:creationId xmlns:a16="http://schemas.microsoft.com/office/drawing/2014/main" id="{F8752BC7-3625-4B53-8C91-794266A49F86}"/>
                </a:ext>
              </a:extLst>
            </p:cNvPr>
            <p:cNvSpPr/>
            <p:nvPr/>
          </p:nvSpPr>
          <p:spPr>
            <a:xfrm>
              <a:off x="8454016" y="1849564"/>
              <a:ext cx="488238" cy="823248"/>
            </a:xfrm>
            <a:custGeom>
              <a:avLst/>
              <a:gdLst/>
              <a:ahLst/>
              <a:cxnLst>
                <a:cxn ang="0">
                  <a:pos x="wd2" y="hd2"/>
                </a:cxn>
                <a:cxn ang="5400000">
                  <a:pos x="wd2" y="hd2"/>
                </a:cxn>
                <a:cxn ang="10800000">
                  <a:pos x="wd2" y="hd2"/>
                </a:cxn>
                <a:cxn ang="16200000">
                  <a:pos x="wd2" y="hd2"/>
                </a:cxn>
              </a:cxnLst>
              <a:rect l="0" t="0" r="r" b="b"/>
              <a:pathLst>
                <a:path w="19713" h="21007" extrusionOk="0">
                  <a:moveTo>
                    <a:pt x="18831" y="8792"/>
                  </a:moveTo>
                  <a:cubicBezTo>
                    <a:pt x="20675" y="6253"/>
                    <a:pt x="19621" y="3090"/>
                    <a:pt x="15736" y="1217"/>
                  </a:cubicBezTo>
                  <a:cubicBezTo>
                    <a:pt x="12312" y="-406"/>
                    <a:pt x="7438" y="-406"/>
                    <a:pt x="3948" y="1217"/>
                  </a:cubicBezTo>
                  <a:cubicBezTo>
                    <a:pt x="63" y="3048"/>
                    <a:pt x="-925" y="6211"/>
                    <a:pt x="853" y="8792"/>
                  </a:cubicBezTo>
                  <a:lnTo>
                    <a:pt x="8492" y="20445"/>
                  </a:lnTo>
                  <a:cubicBezTo>
                    <a:pt x="8953" y="21194"/>
                    <a:pt x="10665" y="21194"/>
                    <a:pt x="11126" y="20445"/>
                  </a:cubicBezTo>
                  <a:lnTo>
                    <a:pt x="18831" y="8792"/>
                  </a:lnTo>
                  <a:close/>
                </a:path>
              </a:pathLst>
            </a:custGeom>
            <a:solidFill>
              <a:srgbClr val="F7931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12" name="Circle">
              <a:extLst>
                <a:ext uri="{FF2B5EF4-FFF2-40B4-BE49-F238E27FC236}">
                  <a16:creationId xmlns:a16="http://schemas.microsoft.com/office/drawing/2014/main" id="{EC10A039-AF22-43DC-976D-3C12E56299FF}"/>
                </a:ext>
              </a:extLst>
            </p:cNvPr>
            <p:cNvSpPr/>
            <p:nvPr/>
          </p:nvSpPr>
          <p:spPr>
            <a:xfrm>
              <a:off x="8517094" y="1918062"/>
              <a:ext cx="362083" cy="362083"/>
            </a:xfrm>
            <a:prstGeom prst="ellipse">
              <a:avLst/>
            </a:prstGeom>
            <a:solidFill>
              <a:sysClr val="window" lastClr="FFFFFF">
                <a:lumMod val="95000"/>
              </a:sys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pic>
          <p:nvPicPr>
            <p:cNvPr id="113" name="Graphic 42" descr="Lightbulb with solid fill">
              <a:extLst>
                <a:ext uri="{FF2B5EF4-FFF2-40B4-BE49-F238E27FC236}">
                  <a16:creationId xmlns:a16="http://schemas.microsoft.com/office/drawing/2014/main" id="{578812A9-0903-46F3-AC8B-8A0C6BB667E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44049" y="1945017"/>
              <a:ext cx="308173" cy="308173"/>
            </a:xfrm>
            <a:prstGeom prst="rect">
              <a:avLst/>
            </a:prstGeom>
          </p:spPr>
        </p:pic>
      </p:grpSp>
      <p:grpSp>
        <p:nvGrpSpPr>
          <p:cNvPr id="76" name="Group 75">
            <a:extLst>
              <a:ext uri="{FF2B5EF4-FFF2-40B4-BE49-F238E27FC236}">
                <a16:creationId xmlns:a16="http://schemas.microsoft.com/office/drawing/2014/main" id="{5681B728-B5CE-4C7E-AA8E-A20709C1426A}"/>
              </a:ext>
            </a:extLst>
          </p:cNvPr>
          <p:cNvGrpSpPr/>
          <p:nvPr/>
        </p:nvGrpSpPr>
        <p:grpSpPr>
          <a:xfrm>
            <a:off x="8060880" y="1558424"/>
            <a:ext cx="3261902" cy="4334517"/>
            <a:chOff x="5179132" y="1659883"/>
            <a:chExt cx="3261902" cy="4334517"/>
          </a:xfrm>
        </p:grpSpPr>
        <p:sp>
          <p:nvSpPr>
            <p:cNvPr id="91" name="Freeform: Shape 90">
              <a:extLst>
                <a:ext uri="{FF2B5EF4-FFF2-40B4-BE49-F238E27FC236}">
                  <a16:creationId xmlns:a16="http://schemas.microsoft.com/office/drawing/2014/main" id="{696165E1-7647-4702-AE38-A190FDCC5176}"/>
                </a:ext>
              </a:extLst>
            </p:cNvPr>
            <p:cNvSpPr/>
            <p:nvPr/>
          </p:nvSpPr>
          <p:spPr>
            <a:xfrm>
              <a:off x="5179132" y="1659883"/>
              <a:ext cx="3261845" cy="4334517"/>
            </a:xfrm>
            <a:custGeom>
              <a:avLst/>
              <a:gdLst>
                <a:gd name="connsiteX0" fmla="*/ 2312327 w 3586378"/>
                <a:gd name="connsiteY0" fmla="*/ 0 h 4765775"/>
                <a:gd name="connsiteX1" fmla="*/ 2369357 w 3586378"/>
                <a:gd name="connsiteY1" fmla="*/ 0 h 4765775"/>
                <a:gd name="connsiteX2" fmla="*/ 2405271 w 3586378"/>
                <a:gd name="connsiteY2" fmla="*/ 1717 h 4765775"/>
                <a:gd name="connsiteX3" fmla="*/ 2441184 w 3586378"/>
                <a:gd name="connsiteY3" fmla="*/ 6438 h 4765775"/>
                <a:gd name="connsiteX4" fmla="*/ 2477098 w 3586378"/>
                <a:gd name="connsiteY4" fmla="*/ 16309 h 4765775"/>
                <a:gd name="connsiteX5" fmla="*/ 2511349 w 3586378"/>
                <a:gd name="connsiteY5" fmla="*/ 29400 h 4765775"/>
                <a:gd name="connsiteX6" fmla="*/ 2547263 w 3586378"/>
                <a:gd name="connsiteY6" fmla="*/ 43993 h 4765775"/>
                <a:gd name="connsiteX7" fmla="*/ 2584674 w 3586378"/>
                <a:gd name="connsiteY7" fmla="*/ 58800 h 4765775"/>
                <a:gd name="connsiteX8" fmla="*/ 2623913 w 3586378"/>
                <a:gd name="connsiteY8" fmla="*/ 73392 h 4765775"/>
                <a:gd name="connsiteX9" fmla="*/ 2664649 w 3586378"/>
                <a:gd name="connsiteY9" fmla="*/ 89702 h 4765775"/>
                <a:gd name="connsiteX10" fmla="*/ 2742961 w 3586378"/>
                <a:gd name="connsiteY10" fmla="*/ 119102 h 4765775"/>
                <a:gd name="connsiteX11" fmla="*/ 2826095 w 3586378"/>
                <a:gd name="connsiteY11" fmla="*/ 153222 h 4765775"/>
                <a:gd name="connsiteX12" fmla="*/ 2910892 w 3586378"/>
                <a:gd name="connsiteY12" fmla="*/ 192494 h 4765775"/>
                <a:gd name="connsiteX13" fmla="*/ 2995689 w 3586378"/>
                <a:gd name="connsiteY13" fmla="*/ 238203 h 4765775"/>
                <a:gd name="connsiteX14" fmla="*/ 3078989 w 3586378"/>
                <a:gd name="connsiteY14" fmla="*/ 295286 h 4765775"/>
                <a:gd name="connsiteX15" fmla="*/ 3147325 w 3586378"/>
                <a:gd name="connsiteY15" fmla="*/ 360523 h 4765775"/>
                <a:gd name="connsiteX16" fmla="*/ 3199534 w 3586378"/>
                <a:gd name="connsiteY16" fmla="*/ 433915 h 4765775"/>
                <a:gd name="connsiteX17" fmla="*/ 3232289 w 3586378"/>
                <a:gd name="connsiteY17" fmla="*/ 512243 h 4765775"/>
                <a:gd name="connsiteX18" fmla="*/ 3245257 w 3586378"/>
                <a:gd name="connsiteY18" fmla="*/ 622975 h 4765775"/>
                <a:gd name="connsiteX19" fmla="*/ 3238434 w 3586378"/>
                <a:gd name="connsiteY19" fmla="*/ 673012 h 4765775"/>
                <a:gd name="connsiteX20" fmla="*/ 3243635 w 3586378"/>
                <a:gd name="connsiteY20" fmla="*/ 698651 h 4765775"/>
                <a:gd name="connsiteX21" fmla="*/ 3245256 w 3586378"/>
                <a:gd name="connsiteY21" fmla="*/ 753453 h 4765775"/>
                <a:gd name="connsiteX22" fmla="*/ 3219152 w 3586378"/>
                <a:gd name="connsiteY22" fmla="*/ 864400 h 4765775"/>
                <a:gd name="connsiteX23" fmla="*/ 3153975 w 3586378"/>
                <a:gd name="connsiteY23" fmla="*/ 973630 h 4765775"/>
                <a:gd name="connsiteX24" fmla="*/ 3046234 w 3586378"/>
                <a:gd name="connsiteY24" fmla="*/ 1081358 h 4765775"/>
                <a:gd name="connsiteX25" fmla="*/ 2953290 w 3586378"/>
                <a:gd name="connsiteY25" fmla="*/ 1149814 h 4765775"/>
                <a:gd name="connsiteX26" fmla="*/ 2853861 w 3586378"/>
                <a:gd name="connsiteY26" fmla="*/ 1210116 h 4765775"/>
                <a:gd name="connsiteX27" fmla="*/ 2752770 w 3586378"/>
                <a:gd name="connsiteY27" fmla="*/ 1263980 h 4765775"/>
                <a:gd name="connsiteX28" fmla="*/ 2656501 w 3586378"/>
                <a:gd name="connsiteY28" fmla="*/ 1312908 h 4765775"/>
                <a:gd name="connsiteX29" fmla="*/ 2641869 w 3586378"/>
                <a:gd name="connsiteY29" fmla="*/ 1319561 h 4765775"/>
                <a:gd name="connsiteX30" fmla="*/ 2627071 w 3586378"/>
                <a:gd name="connsiteY30" fmla="*/ 1325999 h 4765775"/>
                <a:gd name="connsiteX31" fmla="*/ 2614102 w 3586378"/>
                <a:gd name="connsiteY31" fmla="*/ 1332436 h 4765775"/>
                <a:gd name="connsiteX32" fmla="*/ 2600967 w 3586378"/>
                <a:gd name="connsiteY32" fmla="*/ 1339089 h 4765775"/>
                <a:gd name="connsiteX33" fmla="*/ 2578188 w 3586378"/>
                <a:gd name="connsiteY33" fmla="*/ 1350463 h 4765775"/>
                <a:gd name="connsiteX34" fmla="*/ 2553747 w 3586378"/>
                <a:gd name="connsiteY34" fmla="*/ 1361836 h 4765775"/>
                <a:gd name="connsiteX35" fmla="*/ 2529306 w 3586378"/>
                <a:gd name="connsiteY35" fmla="*/ 1373210 h 4765775"/>
                <a:gd name="connsiteX36" fmla="*/ 2503202 w 3586378"/>
                <a:gd name="connsiteY36" fmla="*/ 1384798 h 4765775"/>
                <a:gd name="connsiteX37" fmla="*/ 2446172 w 3586378"/>
                <a:gd name="connsiteY37" fmla="*/ 1412481 h 4765775"/>
                <a:gd name="connsiteX38" fmla="*/ 2387312 w 3586378"/>
                <a:gd name="connsiteY38" fmla="*/ 1441881 h 4765775"/>
                <a:gd name="connsiteX39" fmla="*/ 2330282 w 3586378"/>
                <a:gd name="connsiteY39" fmla="*/ 1472783 h 4765775"/>
                <a:gd name="connsiteX40" fmla="*/ 2294772 w 3586378"/>
                <a:gd name="connsiteY40" fmla="*/ 1494970 h 4765775"/>
                <a:gd name="connsiteX41" fmla="*/ 2317315 w 3586378"/>
                <a:gd name="connsiteY41" fmla="*/ 1503682 h 4765775"/>
                <a:gd name="connsiteX42" fmla="*/ 2382492 w 3586378"/>
                <a:gd name="connsiteY42" fmla="*/ 1523425 h 4765775"/>
                <a:gd name="connsiteX43" fmla="*/ 2447669 w 3586378"/>
                <a:gd name="connsiteY43" fmla="*/ 1541236 h 4765775"/>
                <a:gd name="connsiteX44" fmla="*/ 2475435 w 3586378"/>
                <a:gd name="connsiteY44" fmla="*/ 1547889 h 4765775"/>
                <a:gd name="connsiteX45" fmla="*/ 2503203 w 3586378"/>
                <a:gd name="connsiteY45" fmla="*/ 1554327 h 4765775"/>
                <a:gd name="connsiteX46" fmla="*/ 2530969 w 3586378"/>
                <a:gd name="connsiteY46" fmla="*/ 1560765 h 4765775"/>
                <a:gd name="connsiteX47" fmla="*/ 2560233 w 3586378"/>
                <a:gd name="connsiteY47" fmla="*/ 1567417 h 4765775"/>
                <a:gd name="connsiteX48" fmla="*/ 2694078 w 3586378"/>
                <a:gd name="connsiteY48" fmla="*/ 1601538 h 4765775"/>
                <a:gd name="connsiteX49" fmla="*/ 2835905 w 3586378"/>
                <a:gd name="connsiteY49" fmla="*/ 1642312 h 4765775"/>
                <a:gd name="connsiteX50" fmla="*/ 2981057 w 3586378"/>
                <a:gd name="connsiteY50" fmla="*/ 1694673 h 4765775"/>
                <a:gd name="connsiteX51" fmla="*/ 3127872 w 3586378"/>
                <a:gd name="connsiteY51" fmla="*/ 1763130 h 4765775"/>
                <a:gd name="connsiteX52" fmla="*/ 3290981 w 3586378"/>
                <a:gd name="connsiteY52" fmla="*/ 1870858 h 4765775"/>
                <a:gd name="connsiteX53" fmla="*/ 3410029 w 3586378"/>
                <a:gd name="connsiteY53" fmla="*/ 1985023 h 4765775"/>
                <a:gd name="connsiteX54" fmla="*/ 3491501 w 3586378"/>
                <a:gd name="connsiteY54" fmla="*/ 2099189 h 4765775"/>
                <a:gd name="connsiteX55" fmla="*/ 3542047 w 3586378"/>
                <a:gd name="connsiteY55" fmla="*/ 2205200 h 4765775"/>
                <a:gd name="connsiteX56" fmla="*/ 3581286 w 3586378"/>
                <a:gd name="connsiteY56" fmla="*/ 2361641 h 4765775"/>
                <a:gd name="connsiteX57" fmla="*/ 3586357 w 3586378"/>
                <a:gd name="connsiteY57" fmla="*/ 2442625 h 4765775"/>
                <a:gd name="connsiteX58" fmla="*/ 3583099 w 3586378"/>
                <a:gd name="connsiteY58" fmla="*/ 2521093 h 4765775"/>
                <a:gd name="connsiteX59" fmla="*/ 3586356 w 3586378"/>
                <a:gd name="connsiteY59" fmla="*/ 2573103 h 4765775"/>
                <a:gd name="connsiteX60" fmla="*/ 3582947 w 3586378"/>
                <a:gd name="connsiteY60" fmla="*/ 2655213 h 4765775"/>
                <a:gd name="connsiteX61" fmla="*/ 3545371 w 3586378"/>
                <a:gd name="connsiteY61" fmla="*/ 2823242 h 4765775"/>
                <a:gd name="connsiteX62" fmla="*/ 3465396 w 3586378"/>
                <a:gd name="connsiteY62" fmla="*/ 2994491 h 4765775"/>
                <a:gd name="connsiteX63" fmla="*/ 3233784 w 3586378"/>
                <a:gd name="connsiteY63" fmla="*/ 3307588 h 4765775"/>
                <a:gd name="connsiteX64" fmla="*/ 2930511 w 3586378"/>
                <a:gd name="connsiteY64" fmla="*/ 3597938 h 4765775"/>
                <a:gd name="connsiteX65" fmla="*/ 2579851 w 3586378"/>
                <a:gd name="connsiteY65" fmla="*/ 3863824 h 4765775"/>
                <a:gd name="connsiteX66" fmla="*/ 2207909 w 3586378"/>
                <a:gd name="connsiteY66" fmla="*/ 4108464 h 4765775"/>
                <a:gd name="connsiteX67" fmla="*/ 1761146 w 3586378"/>
                <a:gd name="connsiteY67" fmla="*/ 4358041 h 4765775"/>
                <a:gd name="connsiteX68" fmla="*/ 1301082 w 3586378"/>
                <a:gd name="connsiteY68" fmla="*/ 4555470 h 4765775"/>
                <a:gd name="connsiteX69" fmla="*/ 836362 w 3586378"/>
                <a:gd name="connsiteY69" fmla="*/ 4692383 h 4765775"/>
                <a:gd name="connsiteX70" fmla="*/ 377960 w 3586378"/>
                <a:gd name="connsiteY70" fmla="*/ 4765775 h 4765775"/>
                <a:gd name="connsiteX71" fmla="*/ 369813 w 3586378"/>
                <a:gd name="connsiteY71" fmla="*/ 4765775 h 4765775"/>
                <a:gd name="connsiteX72" fmla="*/ 361666 w 3586378"/>
                <a:gd name="connsiteY72" fmla="*/ 4765775 h 4765775"/>
                <a:gd name="connsiteX73" fmla="*/ 353519 w 3586378"/>
                <a:gd name="connsiteY73" fmla="*/ 4765775 h 4765775"/>
                <a:gd name="connsiteX74" fmla="*/ 345372 w 3586378"/>
                <a:gd name="connsiteY74" fmla="*/ 4765775 h 4765775"/>
                <a:gd name="connsiteX75" fmla="*/ 195398 w 3586378"/>
                <a:gd name="connsiteY75" fmla="*/ 4731440 h 4765775"/>
                <a:gd name="connsiteX76" fmla="*/ 133360 w 3586378"/>
                <a:gd name="connsiteY76" fmla="*/ 4690988 h 4765775"/>
                <a:gd name="connsiteX77" fmla="*/ 127655 w 3586378"/>
                <a:gd name="connsiteY77" fmla="*/ 4685089 h 4765775"/>
                <a:gd name="connsiteX78" fmla="*/ 127655 w 3586378"/>
                <a:gd name="connsiteY78" fmla="*/ 4685090 h 4765775"/>
                <a:gd name="connsiteX79" fmla="*/ 81172 w 3586378"/>
                <a:gd name="connsiteY79" fmla="*/ 4637018 h 4765775"/>
                <a:gd name="connsiteX80" fmla="*/ 14332 w 3586378"/>
                <a:gd name="connsiteY80" fmla="*/ 4498388 h 4765775"/>
                <a:gd name="connsiteX81" fmla="*/ 14332 w 3586378"/>
                <a:gd name="connsiteY81" fmla="*/ 4498384 h 4765775"/>
                <a:gd name="connsiteX82" fmla="*/ 1239 w 3586378"/>
                <a:gd name="connsiteY82" fmla="*/ 4416707 h 4765775"/>
                <a:gd name="connsiteX83" fmla="*/ 2177 w 3586378"/>
                <a:gd name="connsiteY83" fmla="*/ 4366705 h 4765775"/>
                <a:gd name="connsiteX84" fmla="*/ 1260 w 3586378"/>
                <a:gd name="connsiteY84" fmla="*/ 4351481 h 4765775"/>
                <a:gd name="connsiteX85" fmla="*/ 71 w 3586378"/>
                <a:gd name="connsiteY85" fmla="*/ 4269654 h 4765775"/>
                <a:gd name="connsiteX86" fmla="*/ 2860 w 3586378"/>
                <a:gd name="connsiteY86" fmla="*/ 4199906 h 4765775"/>
                <a:gd name="connsiteX87" fmla="*/ 2861 w 3586378"/>
                <a:gd name="connsiteY87" fmla="*/ 4199880 h 4765775"/>
                <a:gd name="connsiteX88" fmla="*/ 53406 w 3586378"/>
                <a:gd name="connsiteY88" fmla="*/ 4023695 h 4765775"/>
                <a:gd name="connsiteX89" fmla="*/ 154664 w 3586378"/>
                <a:gd name="connsiteY89" fmla="*/ 3880130 h 4765775"/>
                <a:gd name="connsiteX90" fmla="*/ 288343 w 3586378"/>
                <a:gd name="connsiteY90" fmla="*/ 3780557 h 4765775"/>
                <a:gd name="connsiteX91" fmla="*/ 443305 w 3586378"/>
                <a:gd name="connsiteY91" fmla="*/ 3736565 h 4765775"/>
                <a:gd name="connsiteX92" fmla="*/ 780830 w 3586378"/>
                <a:gd name="connsiteY92" fmla="*/ 3686134 h 4765775"/>
                <a:gd name="connsiteX93" fmla="*/ 1128330 w 3586378"/>
                <a:gd name="connsiteY93" fmla="*/ 3589780 h 4765775"/>
                <a:gd name="connsiteX94" fmla="*/ 1478990 w 3586378"/>
                <a:gd name="connsiteY94" fmla="*/ 3449648 h 4765775"/>
                <a:gd name="connsiteX95" fmla="*/ 1827987 w 3586378"/>
                <a:gd name="connsiteY95" fmla="*/ 3270245 h 4765775"/>
                <a:gd name="connsiteX96" fmla="*/ 2131260 w 3586378"/>
                <a:gd name="connsiteY96" fmla="*/ 3089125 h 4765775"/>
                <a:gd name="connsiteX97" fmla="*/ 2416743 w 3586378"/>
                <a:gd name="connsiteY97" fmla="*/ 2894915 h 4765775"/>
                <a:gd name="connsiteX98" fmla="*/ 2662986 w 3586378"/>
                <a:gd name="connsiteY98" fmla="*/ 2687829 h 4765775"/>
                <a:gd name="connsiteX99" fmla="*/ 2850537 w 3586378"/>
                <a:gd name="connsiteY99" fmla="*/ 2469369 h 4765775"/>
                <a:gd name="connsiteX100" fmla="*/ 2881629 w 3586378"/>
                <a:gd name="connsiteY100" fmla="*/ 2417222 h 4765775"/>
                <a:gd name="connsiteX101" fmla="*/ 2882717 w 3586378"/>
                <a:gd name="connsiteY101" fmla="*/ 2414270 h 4765775"/>
                <a:gd name="connsiteX102" fmla="*/ 2871818 w 3586378"/>
                <a:gd name="connsiteY102" fmla="*/ 2402417 h 4765775"/>
                <a:gd name="connsiteX103" fmla="*/ 2848873 w 3586378"/>
                <a:gd name="connsiteY103" fmla="*/ 2386108 h 4765775"/>
                <a:gd name="connsiteX104" fmla="*/ 2826094 w 3586378"/>
                <a:gd name="connsiteY104" fmla="*/ 2371515 h 4765775"/>
                <a:gd name="connsiteX105" fmla="*/ 2733150 w 3586378"/>
                <a:gd name="connsiteY105" fmla="*/ 2325806 h 4765775"/>
                <a:gd name="connsiteX106" fmla="*/ 2632059 w 3586378"/>
                <a:gd name="connsiteY106" fmla="*/ 2288252 h 4765775"/>
                <a:gd name="connsiteX107" fmla="*/ 2522821 w 3586378"/>
                <a:gd name="connsiteY107" fmla="*/ 2255633 h 4765775"/>
                <a:gd name="connsiteX108" fmla="*/ 2410258 w 3586378"/>
                <a:gd name="connsiteY108" fmla="*/ 2224731 h 4765775"/>
                <a:gd name="connsiteX109" fmla="*/ 2379165 w 3586378"/>
                <a:gd name="connsiteY109" fmla="*/ 2216576 h 4765775"/>
                <a:gd name="connsiteX110" fmla="*/ 2346577 w 3586378"/>
                <a:gd name="connsiteY110" fmla="*/ 2208422 h 4765775"/>
                <a:gd name="connsiteX111" fmla="*/ 2313988 w 3586378"/>
                <a:gd name="connsiteY111" fmla="*/ 2200267 h 4765775"/>
                <a:gd name="connsiteX112" fmla="*/ 2281400 w 3586378"/>
                <a:gd name="connsiteY112" fmla="*/ 2190396 h 4765775"/>
                <a:gd name="connsiteX113" fmla="*/ 2165510 w 3586378"/>
                <a:gd name="connsiteY113" fmla="*/ 2156275 h 4765775"/>
                <a:gd name="connsiteX114" fmla="*/ 2046462 w 3586378"/>
                <a:gd name="connsiteY114" fmla="*/ 2113784 h 4765775"/>
                <a:gd name="connsiteX115" fmla="*/ 1929077 w 3586378"/>
                <a:gd name="connsiteY115" fmla="*/ 2058418 h 4765775"/>
                <a:gd name="connsiteX116" fmla="*/ 1816514 w 3586378"/>
                <a:gd name="connsiteY116" fmla="*/ 1988245 h 4765775"/>
                <a:gd name="connsiteX117" fmla="*/ 1736538 w 3586378"/>
                <a:gd name="connsiteY117" fmla="*/ 1919789 h 4765775"/>
                <a:gd name="connsiteX118" fmla="*/ 1673024 w 3586378"/>
                <a:gd name="connsiteY118" fmla="*/ 1842963 h 4765775"/>
                <a:gd name="connsiteX119" fmla="*/ 1627300 w 3586378"/>
                <a:gd name="connsiteY119" fmla="*/ 1761416 h 4765775"/>
                <a:gd name="connsiteX120" fmla="*/ 1599700 w 3586378"/>
                <a:gd name="connsiteY120" fmla="*/ 1676650 h 4765775"/>
                <a:gd name="connsiteX121" fmla="*/ 1591386 w 3586378"/>
                <a:gd name="connsiteY121" fmla="*/ 1567420 h 4765775"/>
                <a:gd name="connsiteX122" fmla="*/ 1596626 w 3586378"/>
                <a:gd name="connsiteY122" fmla="*/ 1525689 h 4765775"/>
                <a:gd name="connsiteX123" fmla="*/ 1591865 w 3586378"/>
                <a:gd name="connsiteY123" fmla="*/ 1493971 h 4765775"/>
                <a:gd name="connsiteX124" fmla="*/ 1591387 w 3586378"/>
                <a:gd name="connsiteY124" fmla="*/ 1436942 h 4765775"/>
                <a:gd name="connsiteX125" fmla="*/ 1617491 w 3586378"/>
                <a:gd name="connsiteY125" fmla="*/ 1312905 h 4765775"/>
                <a:gd name="connsiteX126" fmla="*/ 1692645 w 3586378"/>
                <a:gd name="connsiteY126" fmla="*/ 1182430 h 4765775"/>
                <a:gd name="connsiteX127" fmla="*/ 1829650 w 3586378"/>
                <a:gd name="connsiteY127" fmla="*/ 1051955 h 4765775"/>
                <a:gd name="connsiteX128" fmla="*/ 1922594 w 3586378"/>
                <a:gd name="connsiteY128" fmla="*/ 989937 h 4765775"/>
                <a:gd name="connsiteX129" fmla="*/ 2018697 w 3586378"/>
                <a:gd name="connsiteY129" fmla="*/ 937789 h 4765775"/>
                <a:gd name="connsiteX130" fmla="*/ 2113303 w 3586378"/>
                <a:gd name="connsiteY130" fmla="*/ 892080 h 4765775"/>
                <a:gd name="connsiteX131" fmla="*/ 2201425 w 3586378"/>
                <a:gd name="connsiteY131" fmla="*/ 853024 h 4765775"/>
                <a:gd name="connsiteX132" fmla="*/ 2222708 w 3586378"/>
                <a:gd name="connsiteY132" fmla="*/ 843152 h 4765775"/>
                <a:gd name="connsiteX133" fmla="*/ 2243824 w 3586378"/>
                <a:gd name="connsiteY133" fmla="*/ 833495 h 4765775"/>
                <a:gd name="connsiteX134" fmla="*/ 2263443 w 3586378"/>
                <a:gd name="connsiteY134" fmla="*/ 825341 h 4765775"/>
                <a:gd name="connsiteX135" fmla="*/ 2281401 w 3586378"/>
                <a:gd name="connsiteY135" fmla="*/ 817186 h 4765775"/>
                <a:gd name="connsiteX136" fmla="*/ 2296032 w 3586378"/>
                <a:gd name="connsiteY136" fmla="*/ 810533 h 4765775"/>
                <a:gd name="connsiteX137" fmla="*/ 2310664 w 3586378"/>
                <a:gd name="connsiteY137" fmla="*/ 804095 h 4765775"/>
                <a:gd name="connsiteX138" fmla="*/ 2325462 w 3586378"/>
                <a:gd name="connsiteY138" fmla="*/ 797658 h 4765775"/>
                <a:gd name="connsiteX139" fmla="*/ 2340093 w 3586378"/>
                <a:gd name="connsiteY139" fmla="*/ 791005 h 4765775"/>
                <a:gd name="connsiteX140" fmla="*/ 2415080 w 3586378"/>
                <a:gd name="connsiteY140" fmla="*/ 755167 h 4765775"/>
                <a:gd name="connsiteX141" fmla="*/ 2493393 w 3586378"/>
                <a:gd name="connsiteY141" fmla="*/ 716111 h 4765775"/>
                <a:gd name="connsiteX142" fmla="*/ 2566717 w 3586378"/>
                <a:gd name="connsiteY142" fmla="*/ 675337 h 4765775"/>
                <a:gd name="connsiteX143" fmla="*/ 2632060 w 3586378"/>
                <a:gd name="connsiteY143" fmla="*/ 632847 h 4765775"/>
                <a:gd name="connsiteX144" fmla="*/ 2643292 w 3586378"/>
                <a:gd name="connsiteY144" fmla="*/ 623958 h 4765775"/>
                <a:gd name="connsiteX145" fmla="*/ 2627071 w 3586378"/>
                <a:gd name="connsiteY145" fmla="*/ 614824 h 4765775"/>
                <a:gd name="connsiteX146" fmla="*/ 2568378 w 3586378"/>
                <a:gd name="connsiteY146" fmla="*/ 587141 h 4765775"/>
                <a:gd name="connsiteX147" fmla="*/ 2506360 w 3586378"/>
                <a:gd name="connsiteY147" fmla="*/ 560960 h 4765775"/>
                <a:gd name="connsiteX148" fmla="*/ 2441183 w 3586378"/>
                <a:gd name="connsiteY148" fmla="*/ 534994 h 4765775"/>
                <a:gd name="connsiteX149" fmla="*/ 2392300 w 3586378"/>
                <a:gd name="connsiteY149" fmla="*/ 515465 h 4765775"/>
                <a:gd name="connsiteX150" fmla="*/ 2343418 w 3586378"/>
                <a:gd name="connsiteY150" fmla="*/ 494220 h 4765775"/>
                <a:gd name="connsiteX151" fmla="*/ 2292706 w 3586378"/>
                <a:gd name="connsiteY151" fmla="*/ 472975 h 4765775"/>
                <a:gd name="connsiteX152" fmla="*/ 2242160 w 3586378"/>
                <a:gd name="connsiteY152" fmla="*/ 450228 h 4765775"/>
                <a:gd name="connsiteX153" fmla="*/ 2235316 w 3586378"/>
                <a:gd name="connsiteY153" fmla="*/ 446218 h 4765775"/>
                <a:gd name="connsiteX154" fmla="*/ 2223207 w 3586378"/>
                <a:gd name="connsiteY154" fmla="*/ 439123 h 4765775"/>
                <a:gd name="connsiteX155" fmla="*/ 2200635 w 3586378"/>
                <a:gd name="connsiteY155" fmla="*/ 425898 h 4765775"/>
                <a:gd name="connsiteX156" fmla="*/ 2168836 w 3586378"/>
                <a:gd name="connsiteY156" fmla="*/ 397866 h 4765775"/>
                <a:gd name="connsiteX157" fmla="*/ 2131259 w 3586378"/>
                <a:gd name="connsiteY157" fmla="*/ 332629 h 4765775"/>
                <a:gd name="connsiteX158" fmla="*/ 2126209 w 3586378"/>
                <a:gd name="connsiteY158" fmla="*/ 298481 h 4765775"/>
                <a:gd name="connsiteX159" fmla="*/ 2127381 w 3586378"/>
                <a:gd name="connsiteY159" fmla="*/ 287167 h 4765775"/>
                <a:gd name="connsiteX160" fmla="*/ 2125825 w 3586378"/>
                <a:gd name="connsiteY160" fmla="*/ 233053 h 4765775"/>
                <a:gd name="connsiteX161" fmla="*/ 2126557 w 3586378"/>
                <a:gd name="connsiteY161" fmla="*/ 177039 h 4765775"/>
                <a:gd name="connsiteX162" fmla="*/ 2126887 w 3586378"/>
                <a:gd name="connsiteY162" fmla="*/ 172579 h 4765775"/>
                <a:gd name="connsiteX163" fmla="*/ 2126210 w 3586378"/>
                <a:gd name="connsiteY163" fmla="*/ 168003 h 4765775"/>
                <a:gd name="connsiteX164" fmla="*/ 2129763 w 3586378"/>
                <a:gd name="connsiteY164" fmla="*/ 133699 h 4765775"/>
                <a:gd name="connsiteX165" fmla="*/ 2129764 w 3586378"/>
                <a:gd name="connsiteY165" fmla="*/ 133692 h 4765775"/>
                <a:gd name="connsiteX166" fmla="*/ 2167174 w 3586378"/>
                <a:gd name="connsiteY166" fmla="*/ 70171 h 4765775"/>
                <a:gd name="connsiteX167" fmla="*/ 2207910 w 3586378"/>
                <a:gd name="connsiteY167" fmla="*/ 37553 h 4765775"/>
                <a:gd name="connsiteX168" fmla="*/ 2235316 w 3586378"/>
                <a:gd name="connsiteY168" fmla="*/ 24723 h 4765775"/>
                <a:gd name="connsiteX169" fmla="*/ 2235316 w 3586378"/>
                <a:gd name="connsiteY169" fmla="*/ 24725 h 4765775"/>
                <a:gd name="connsiteX170" fmla="*/ 2256959 w 3586378"/>
                <a:gd name="connsiteY170" fmla="*/ 14593 h 4765775"/>
                <a:gd name="connsiteX171" fmla="*/ 2312327 w 3586378"/>
                <a:gd name="connsiteY171" fmla="*/ 0 h 4765775"/>
                <a:gd name="connsiteX0" fmla="*/ 2312327 w 3586378"/>
                <a:gd name="connsiteY0" fmla="*/ 0 h 4765775"/>
                <a:gd name="connsiteX1" fmla="*/ 2369357 w 3586378"/>
                <a:gd name="connsiteY1" fmla="*/ 0 h 4765775"/>
                <a:gd name="connsiteX2" fmla="*/ 2405271 w 3586378"/>
                <a:gd name="connsiteY2" fmla="*/ 1717 h 4765775"/>
                <a:gd name="connsiteX3" fmla="*/ 2441184 w 3586378"/>
                <a:gd name="connsiteY3" fmla="*/ 6438 h 4765775"/>
                <a:gd name="connsiteX4" fmla="*/ 2477098 w 3586378"/>
                <a:gd name="connsiteY4" fmla="*/ 16309 h 4765775"/>
                <a:gd name="connsiteX5" fmla="*/ 2511349 w 3586378"/>
                <a:gd name="connsiteY5" fmla="*/ 29400 h 4765775"/>
                <a:gd name="connsiteX6" fmla="*/ 2547263 w 3586378"/>
                <a:gd name="connsiteY6" fmla="*/ 43993 h 4765775"/>
                <a:gd name="connsiteX7" fmla="*/ 2584674 w 3586378"/>
                <a:gd name="connsiteY7" fmla="*/ 58800 h 4765775"/>
                <a:gd name="connsiteX8" fmla="*/ 2623913 w 3586378"/>
                <a:gd name="connsiteY8" fmla="*/ 73392 h 4765775"/>
                <a:gd name="connsiteX9" fmla="*/ 2664649 w 3586378"/>
                <a:gd name="connsiteY9" fmla="*/ 89702 h 4765775"/>
                <a:gd name="connsiteX10" fmla="*/ 2742961 w 3586378"/>
                <a:gd name="connsiteY10" fmla="*/ 119102 h 4765775"/>
                <a:gd name="connsiteX11" fmla="*/ 2826095 w 3586378"/>
                <a:gd name="connsiteY11" fmla="*/ 153222 h 4765775"/>
                <a:gd name="connsiteX12" fmla="*/ 2910892 w 3586378"/>
                <a:gd name="connsiteY12" fmla="*/ 192494 h 4765775"/>
                <a:gd name="connsiteX13" fmla="*/ 2995689 w 3586378"/>
                <a:gd name="connsiteY13" fmla="*/ 238203 h 4765775"/>
                <a:gd name="connsiteX14" fmla="*/ 3078989 w 3586378"/>
                <a:gd name="connsiteY14" fmla="*/ 295286 h 4765775"/>
                <a:gd name="connsiteX15" fmla="*/ 3147325 w 3586378"/>
                <a:gd name="connsiteY15" fmla="*/ 360523 h 4765775"/>
                <a:gd name="connsiteX16" fmla="*/ 3199534 w 3586378"/>
                <a:gd name="connsiteY16" fmla="*/ 433915 h 4765775"/>
                <a:gd name="connsiteX17" fmla="*/ 3232289 w 3586378"/>
                <a:gd name="connsiteY17" fmla="*/ 512243 h 4765775"/>
                <a:gd name="connsiteX18" fmla="*/ 3245257 w 3586378"/>
                <a:gd name="connsiteY18" fmla="*/ 622975 h 4765775"/>
                <a:gd name="connsiteX19" fmla="*/ 3238434 w 3586378"/>
                <a:gd name="connsiteY19" fmla="*/ 673012 h 4765775"/>
                <a:gd name="connsiteX20" fmla="*/ 3243635 w 3586378"/>
                <a:gd name="connsiteY20" fmla="*/ 698651 h 4765775"/>
                <a:gd name="connsiteX21" fmla="*/ 3245256 w 3586378"/>
                <a:gd name="connsiteY21" fmla="*/ 753453 h 4765775"/>
                <a:gd name="connsiteX22" fmla="*/ 3219152 w 3586378"/>
                <a:gd name="connsiteY22" fmla="*/ 864400 h 4765775"/>
                <a:gd name="connsiteX23" fmla="*/ 3153975 w 3586378"/>
                <a:gd name="connsiteY23" fmla="*/ 973630 h 4765775"/>
                <a:gd name="connsiteX24" fmla="*/ 3046234 w 3586378"/>
                <a:gd name="connsiteY24" fmla="*/ 1081358 h 4765775"/>
                <a:gd name="connsiteX25" fmla="*/ 2953290 w 3586378"/>
                <a:gd name="connsiteY25" fmla="*/ 1149814 h 4765775"/>
                <a:gd name="connsiteX26" fmla="*/ 2853861 w 3586378"/>
                <a:gd name="connsiteY26" fmla="*/ 1210116 h 4765775"/>
                <a:gd name="connsiteX27" fmla="*/ 2752770 w 3586378"/>
                <a:gd name="connsiteY27" fmla="*/ 1263980 h 4765775"/>
                <a:gd name="connsiteX28" fmla="*/ 2656501 w 3586378"/>
                <a:gd name="connsiteY28" fmla="*/ 1312908 h 4765775"/>
                <a:gd name="connsiteX29" fmla="*/ 2641869 w 3586378"/>
                <a:gd name="connsiteY29" fmla="*/ 1319561 h 4765775"/>
                <a:gd name="connsiteX30" fmla="*/ 2627071 w 3586378"/>
                <a:gd name="connsiteY30" fmla="*/ 1325999 h 4765775"/>
                <a:gd name="connsiteX31" fmla="*/ 2614102 w 3586378"/>
                <a:gd name="connsiteY31" fmla="*/ 1332436 h 4765775"/>
                <a:gd name="connsiteX32" fmla="*/ 2600967 w 3586378"/>
                <a:gd name="connsiteY32" fmla="*/ 1339089 h 4765775"/>
                <a:gd name="connsiteX33" fmla="*/ 2578188 w 3586378"/>
                <a:gd name="connsiteY33" fmla="*/ 1350463 h 4765775"/>
                <a:gd name="connsiteX34" fmla="*/ 2553747 w 3586378"/>
                <a:gd name="connsiteY34" fmla="*/ 1361836 h 4765775"/>
                <a:gd name="connsiteX35" fmla="*/ 2529306 w 3586378"/>
                <a:gd name="connsiteY35" fmla="*/ 1373210 h 4765775"/>
                <a:gd name="connsiteX36" fmla="*/ 2503202 w 3586378"/>
                <a:gd name="connsiteY36" fmla="*/ 1384798 h 4765775"/>
                <a:gd name="connsiteX37" fmla="*/ 2446172 w 3586378"/>
                <a:gd name="connsiteY37" fmla="*/ 1412481 h 4765775"/>
                <a:gd name="connsiteX38" fmla="*/ 2387312 w 3586378"/>
                <a:gd name="connsiteY38" fmla="*/ 1441881 h 4765775"/>
                <a:gd name="connsiteX39" fmla="*/ 2330282 w 3586378"/>
                <a:gd name="connsiteY39" fmla="*/ 1472783 h 4765775"/>
                <a:gd name="connsiteX40" fmla="*/ 2294772 w 3586378"/>
                <a:gd name="connsiteY40" fmla="*/ 1494970 h 4765775"/>
                <a:gd name="connsiteX41" fmla="*/ 2317315 w 3586378"/>
                <a:gd name="connsiteY41" fmla="*/ 1503682 h 4765775"/>
                <a:gd name="connsiteX42" fmla="*/ 2382492 w 3586378"/>
                <a:gd name="connsiteY42" fmla="*/ 1523425 h 4765775"/>
                <a:gd name="connsiteX43" fmla="*/ 2447669 w 3586378"/>
                <a:gd name="connsiteY43" fmla="*/ 1541236 h 4765775"/>
                <a:gd name="connsiteX44" fmla="*/ 2475435 w 3586378"/>
                <a:gd name="connsiteY44" fmla="*/ 1547889 h 4765775"/>
                <a:gd name="connsiteX45" fmla="*/ 2503203 w 3586378"/>
                <a:gd name="connsiteY45" fmla="*/ 1554327 h 4765775"/>
                <a:gd name="connsiteX46" fmla="*/ 2530969 w 3586378"/>
                <a:gd name="connsiteY46" fmla="*/ 1560765 h 4765775"/>
                <a:gd name="connsiteX47" fmla="*/ 2560233 w 3586378"/>
                <a:gd name="connsiteY47" fmla="*/ 1567417 h 4765775"/>
                <a:gd name="connsiteX48" fmla="*/ 2694078 w 3586378"/>
                <a:gd name="connsiteY48" fmla="*/ 1601538 h 4765775"/>
                <a:gd name="connsiteX49" fmla="*/ 2835905 w 3586378"/>
                <a:gd name="connsiteY49" fmla="*/ 1642312 h 4765775"/>
                <a:gd name="connsiteX50" fmla="*/ 2981057 w 3586378"/>
                <a:gd name="connsiteY50" fmla="*/ 1694673 h 4765775"/>
                <a:gd name="connsiteX51" fmla="*/ 3127872 w 3586378"/>
                <a:gd name="connsiteY51" fmla="*/ 1763130 h 4765775"/>
                <a:gd name="connsiteX52" fmla="*/ 3290981 w 3586378"/>
                <a:gd name="connsiteY52" fmla="*/ 1870858 h 4765775"/>
                <a:gd name="connsiteX53" fmla="*/ 3410029 w 3586378"/>
                <a:gd name="connsiteY53" fmla="*/ 1985023 h 4765775"/>
                <a:gd name="connsiteX54" fmla="*/ 3491501 w 3586378"/>
                <a:gd name="connsiteY54" fmla="*/ 2099189 h 4765775"/>
                <a:gd name="connsiteX55" fmla="*/ 3542047 w 3586378"/>
                <a:gd name="connsiteY55" fmla="*/ 2205200 h 4765775"/>
                <a:gd name="connsiteX56" fmla="*/ 3581286 w 3586378"/>
                <a:gd name="connsiteY56" fmla="*/ 2361641 h 4765775"/>
                <a:gd name="connsiteX57" fmla="*/ 3586357 w 3586378"/>
                <a:gd name="connsiteY57" fmla="*/ 2442625 h 4765775"/>
                <a:gd name="connsiteX58" fmla="*/ 3583099 w 3586378"/>
                <a:gd name="connsiteY58" fmla="*/ 2521093 h 4765775"/>
                <a:gd name="connsiteX59" fmla="*/ 3586356 w 3586378"/>
                <a:gd name="connsiteY59" fmla="*/ 2573103 h 4765775"/>
                <a:gd name="connsiteX60" fmla="*/ 3582947 w 3586378"/>
                <a:gd name="connsiteY60" fmla="*/ 2655213 h 4765775"/>
                <a:gd name="connsiteX61" fmla="*/ 3545371 w 3586378"/>
                <a:gd name="connsiteY61" fmla="*/ 2823242 h 4765775"/>
                <a:gd name="connsiteX62" fmla="*/ 3465396 w 3586378"/>
                <a:gd name="connsiteY62" fmla="*/ 2994491 h 4765775"/>
                <a:gd name="connsiteX63" fmla="*/ 3233784 w 3586378"/>
                <a:gd name="connsiteY63" fmla="*/ 3307588 h 4765775"/>
                <a:gd name="connsiteX64" fmla="*/ 2930511 w 3586378"/>
                <a:gd name="connsiteY64" fmla="*/ 3597938 h 4765775"/>
                <a:gd name="connsiteX65" fmla="*/ 2579851 w 3586378"/>
                <a:gd name="connsiteY65" fmla="*/ 3863824 h 4765775"/>
                <a:gd name="connsiteX66" fmla="*/ 2207909 w 3586378"/>
                <a:gd name="connsiteY66" fmla="*/ 4108464 h 4765775"/>
                <a:gd name="connsiteX67" fmla="*/ 1761146 w 3586378"/>
                <a:gd name="connsiteY67" fmla="*/ 4358041 h 4765775"/>
                <a:gd name="connsiteX68" fmla="*/ 1301082 w 3586378"/>
                <a:gd name="connsiteY68" fmla="*/ 4555470 h 4765775"/>
                <a:gd name="connsiteX69" fmla="*/ 836362 w 3586378"/>
                <a:gd name="connsiteY69" fmla="*/ 4692383 h 4765775"/>
                <a:gd name="connsiteX70" fmla="*/ 377960 w 3586378"/>
                <a:gd name="connsiteY70" fmla="*/ 4765775 h 4765775"/>
                <a:gd name="connsiteX71" fmla="*/ 369813 w 3586378"/>
                <a:gd name="connsiteY71" fmla="*/ 4765775 h 4765775"/>
                <a:gd name="connsiteX72" fmla="*/ 361666 w 3586378"/>
                <a:gd name="connsiteY72" fmla="*/ 4765775 h 4765775"/>
                <a:gd name="connsiteX73" fmla="*/ 353519 w 3586378"/>
                <a:gd name="connsiteY73" fmla="*/ 4765775 h 4765775"/>
                <a:gd name="connsiteX74" fmla="*/ 345372 w 3586378"/>
                <a:gd name="connsiteY74" fmla="*/ 4765775 h 4765775"/>
                <a:gd name="connsiteX75" fmla="*/ 195398 w 3586378"/>
                <a:gd name="connsiteY75" fmla="*/ 4731440 h 4765775"/>
                <a:gd name="connsiteX76" fmla="*/ 133360 w 3586378"/>
                <a:gd name="connsiteY76" fmla="*/ 4690988 h 4765775"/>
                <a:gd name="connsiteX77" fmla="*/ 127655 w 3586378"/>
                <a:gd name="connsiteY77" fmla="*/ 4685089 h 4765775"/>
                <a:gd name="connsiteX78" fmla="*/ 127655 w 3586378"/>
                <a:gd name="connsiteY78" fmla="*/ 4685090 h 4765775"/>
                <a:gd name="connsiteX79" fmla="*/ 81172 w 3586378"/>
                <a:gd name="connsiteY79" fmla="*/ 4637018 h 4765775"/>
                <a:gd name="connsiteX80" fmla="*/ 14332 w 3586378"/>
                <a:gd name="connsiteY80" fmla="*/ 4498388 h 4765775"/>
                <a:gd name="connsiteX81" fmla="*/ 14332 w 3586378"/>
                <a:gd name="connsiteY81" fmla="*/ 4498384 h 4765775"/>
                <a:gd name="connsiteX82" fmla="*/ 1239 w 3586378"/>
                <a:gd name="connsiteY82" fmla="*/ 4416707 h 4765775"/>
                <a:gd name="connsiteX83" fmla="*/ 2177 w 3586378"/>
                <a:gd name="connsiteY83" fmla="*/ 4366705 h 4765775"/>
                <a:gd name="connsiteX84" fmla="*/ 1260 w 3586378"/>
                <a:gd name="connsiteY84" fmla="*/ 4351481 h 4765775"/>
                <a:gd name="connsiteX85" fmla="*/ 71 w 3586378"/>
                <a:gd name="connsiteY85" fmla="*/ 4269654 h 4765775"/>
                <a:gd name="connsiteX86" fmla="*/ 2860 w 3586378"/>
                <a:gd name="connsiteY86" fmla="*/ 4199906 h 4765775"/>
                <a:gd name="connsiteX87" fmla="*/ 2861 w 3586378"/>
                <a:gd name="connsiteY87" fmla="*/ 4199880 h 4765775"/>
                <a:gd name="connsiteX88" fmla="*/ 53406 w 3586378"/>
                <a:gd name="connsiteY88" fmla="*/ 4023695 h 4765775"/>
                <a:gd name="connsiteX89" fmla="*/ 154664 w 3586378"/>
                <a:gd name="connsiteY89" fmla="*/ 3880130 h 4765775"/>
                <a:gd name="connsiteX90" fmla="*/ 288343 w 3586378"/>
                <a:gd name="connsiteY90" fmla="*/ 3780557 h 4765775"/>
                <a:gd name="connsiteX91" fmla="*/ 443305 w 3586378"/>
                <a:gd name="connsiteY91" fmla="*/ 3736565 h 4765775"/>
                <a:gd name="connsiteX92" fmla="*/ 780830 w 3586378"/>
                <a:gd name="connsiteY92" fmla="*/ 3686134 h 4765775"/>
                <a:gd name="connsiteX93" fmla="*/ 1128330 w 3586378"/>
                <a:gd name="connsiteY93" fmla="*/ 3589780 h 4765775"/>
                <a:gd name="connsiteX94" fmla="*/ 1478990 w 3586378"/>
                <a:gd name="connsiteY94" fmla="*/ 3449648 h 4765775"/>
                <a:gd name="connsiteX95" fmla="*/ 1827987 w 3586378"/>
                <a:gd name="connsiteY95" fmla="*/ 3270245 h 4765775"/>
                <a:gd name="connsiteX96" fmla="*/ 2131260 w 3586378"/>
                <a:gd name="connsiteY96" fmla="*/ 3089125 h 4765775"/>
                <a:gd name="connsiteX97" fmla="*/ 2416743 w 3586378"/>
                <a:gd name="connsiteY97" fmla="*/ 2894915 h 4765775"/>
                <a:gd name="connsiteX98" fmla="*/ 2662986 w 3586378"/>
                <a:gd name="connsiteY98" fmla="*/ 2687829 h 4765775"/>
                <a:gd name="connsiteX99" fmla="*/ 2850537 w 3586378"/>
                <a:gd name="connsiteY99" fmla="*/ 2469369 h 4765775"/>
                <a:gd name="connsiteX100" fmla="*/ 2881629 w 3586378"/>
                <a:gd name="connsiteY100" fmla="*/ 2417222 h 4765775"/>
                <a:gd name="connsiteX101" fmla="*/ 2882717 w 3586378"/>
                <a:gd name="connsiteY101" fmla="*/ 2414270 h 4765775"/>
                <a:gd name="connsiteX102" fmla="*/ 2871818 w 3586378"/>
                <a:gd name="connsiteY102" fmla="*/ 2402417 h 4765775"/>
                <a:gd name="connsiteX103" fmla="*/ 2848873 w 3586378"/>
                <a:gd name="connsiteY103" fmla="*/ 2386108 h 4765775"/>
                <a:gd name="connsiteX104" fmla="*/ 2826094 w 3586378"/>
                <a:gd name="connsiteY104" fmla="*/ 2371515 h 4765775"/>
                <a:gd name="connsiteX105" fmla="*/ 2733150 w 3586378"/>
                <a:gd name="connsiteY105" fmla="*/ 2325806 h 4765775"/>
                <a:gd name="connsiteX106" fmla="*/ 2632059 w 3586378"/>
                <a:gd name="connsiteY106" fmla="*/ 2288252 h 4765775"/>
                <a:gd name="connsiteX107" fmla="*/ 2522821 w 3586378"/>
                <a:gd name="connsiteY107" fmla="*/ 2255633 h 4765775"/>
                <a:gd name="connsiteX108" fmla="*/ 2410258 w 3586378"/>
                <a:gd name="connsiteY108" fmla="*/ 2224731 h 4765775"/>
                <a:gd name="connsiteX109" fmla="*/ 2379165 w 3586378"/>
                <a:gd name="connsiteY109" fmla="*/ 2216576 h 4765775"/>
                <a:gd name="connsiteX110" fmla="*/ 2346577 w 3586378"/>
                <a:gd name="connsiteY110" fmla="*/ 2208422 h 4765775"/>
                <a:gd name="connsiteX111" fmla="*/ 2313988 w 3586378"/>
                <a:gd name="connsiteY111" fmla="*/ 2200267 h 4765775"/>
                <a:gd name="connsiteX112" fmla="*/ 2281400 w 3586378"/>
                <a:gd name="connsiteY112" fmla="*/ 2190396 h 4765775"/>
                <a:gd name="connsiteX113" fmla="*/ 2165510 w 3586378"/>
                <a:gd name="connsiteY113" fmla="*/ 2156275 h 4765775"/>
                <a:gd name="connsiteX114" fmla="*/ 2046462 w 3586378"/>
                <a:gd name="connsiteY114" fmla="*/ 2113784 h 4765775"/>
                <a:gd name="connsiteX115" fmla="*/ 1929077 w 3586378"/>
                <a:gd name="connsiteY115" fmla="*/ 2058418 h 4765775"/>
                <a:gd name="connsiteX116" fmla="*/ 1816514 w 3586378"/>
                <a:gd name="connsiteY116" fmla="*/ 1988245 h 4765775"/>
                <a:gd name="connsiteX117" fmla="*/ 1736538 w 3586378"/>
                <a:gd name="connsiteY117" fmla="*/ 1919789 h 4765775"/>
                <a:gd name="connsiteX118" fmla="*/ 1673024 w 3586378"/>
                <a:gd name="connsiteY118" fmla="*/ 1842963 h 4765775"/>
                <a:gd name="connsiteX119" fmla="*/ 1627300 w 3586378"/>
                <a:gd name="connsiteY119" fmla="*/ 1761416 h 4765775"/>
                <a:gd name="connsiteX120" fmla="*/ 1599700 w 3586378"/>
                <a:gd name="connsiteY120" fmla="*/ 1676650 h 4765775"/>
                <a:gd name="connsiteX121" fmla="*/ 1591386 w 3586378"/>
                <a:gd name="connsiteY121" fmla="*/ 1567420 h 4765775"/>
                <a:gd name="connsiteX122" fmla="*/ 1591865 w 3586378"/>
                <a:gd name="connsiteY122" fmla="*/ 1493971 h 4765775"/>
                <a:gd name="connsiteX123" fmla="*/ 1591387 w 3586378"/>
                <a:gd name="connsiteY123" fmla="*/ 1436942 h 4765775"/>
                <a:gd name="connsiteX124" fmla="*/ 1617491 w 3586378"/>
                <a:gd name="connsiteY124" fmla="*/ 1312905 h 4765775"/>
                <a:gd name="connsiteX125" fmla="*/ 1692645 w 3586378"/>
                <a:gd name="connsiteY125" fmla="*/ 1182430 h 4765775"/>
                <a:gd name="connsiteX126" fmla="*/ 1829650 w 3586378"/>
                <a:gd name="connsiteY126" fmla="*/ 1051955 h 4765775"/>
                <a:gd name="connsiteX127" fmla="*/ 1922594 w 3586378"/>
                <a:gd name="connsiteY127" fmla="*/ 989937 h 4765775"/>
                <a:gd name="connsiteX128" fmla="*/ 2018697 w 3586378"/>
                <a:gd name="connsiteY128" fmla="*/ 937789 h 4765775"/>
                <a:gd name="connsiteX129" fmla="*/ 2113303 w 3586378"/>
                <a:gd name="connsiteY129" fmla="*/ 892080 h 4765775"/>
                <a:gd name="connsiteX130" fmla="*/ 2201425 w 3586378"/>
                <a:gd name="connsiteY130" fmla="*/ 853024 h 4765775"/>
                <a:gd name="connsiteX131" fmla="*/ 2222708 w 3586378"/>
                <a:gd name="connsiteY131" fmla="*/ 843152 h 4765775"/>
                <a:gd name="connsiteX132" fmla="*/ 2243824 w 3586378"/>
                <a:gd name="connsiteY132" fmla="*/ 833495 h 4765775"/>
                <a:gd name="connsiteX133" fmla="*/ 2263443 w 3586378"/>
                <a:gd name="connsiteY133" fmla="*/ 825341 h 4765775"/>
                <a:gd name="connsiteX134" fmla="*/ 2281401 w 3586378"/>
                <a:gd name="connsiteY134" fmla="*/ 817186 h 4765775"/>
                <a:gd name="connsiteX135" fmla="*/ 2296032 w 3586378"/>
                <a:gd name="connsiteY135" fmla="*/ 810533 h 4765775"/>
                <a:gd name="connsiteX136" fmla="*/ 2310664 w 3586378"/>
                <a:gd name="connsiteY136" fmla="*/ 804095 h 4765775"/>
                <a:gd name="connsiteX137" fmla="*/ 2325462 w 3586378"/>
                <a:gd name="connsiteY137" fmla="*/ 797658 h 4765775"/>
                <a:gd name="connsiteX138" fmla="*/ 2340093 w 3586378"/>
                <a:gd name="connsiteY138" fmla="*/ 791005 h 4765775"/>
                <a:gd name="connsiteX139" fmla="*/ 2415080 w 3586378"/>
                <a:gd name="connsiteY139" fmla="*/ 755167 h 4765775"/>
                <a:gd name="connsiteX140" fmla="*/ 2493393 w 3586378"/>
                <a:gd name="connsiteY140" fmla="*/ 716111 h 4765775"/>
                <a:gd name="connsiteX141" fmla="*/ 2566717 w 3586378"/>
                <a:gd name="connsiteY141" fmla="*/ 675337 h 4765775"/>
                <a:gd name="connsiteX142" fmla="*/ 2632060 w 3586378"/>
                <a:gd name="connsiteY142" fmla="*/ 632847 h 4765775"/>
                <a:gd name="connsiteX143" fmla="*/ 2643292 w 3586378"/>
                <a:gd name="connsiteY143" fmla="*/ 623958 h 4765775"/>
                <a:gd name="connsiteX144" fmla="*/ 2627071 w 3586378"/>
                <a:gd name="connsiteY144" fmla="*/ 614824 h 4765775"/>
                <a:gd name="connsiteX145" fmla="*/ 2568378 w 3586378"/>
                <a:gd name="connsiteY145" fmla="*/ 587141 h 4765775"/>
                <a:gd name="connsiteX146" fmla="*/ 2506360 w 3586378"/>
                <a:gd name="connsiteY146" fmla="*/ 560960 h 4765775"/>
                <a:gd name="connsiteX147" fmla="*/ 2441183 w 3586378"/>
                <a:gd name="connsiteY147" fmla="*/ 534994 h 4765775"/>
                <a:gd name="connsiteX148" fmla="*/ 2392300 w 3586378"/>
                <a:gd name="connsiteY148" fmla="*/ 515465 h 4765775"/>
                <a:gd name="connsiteX149" fmla="*/ 2343418 w 3586378"/>
                <a:gd name="connsiteY149" fmla="*/ 494220 h 4765775"/>
                <a:gd name="connsiteX150" fmla="*/ 2292706 w 3586378"/>
                <a:gd name="connsiteY150" fmla="*/ 472975 h 4765775"/>
                <a:gd name="connsiteX151" fmla="*/ 2242160 w 3586378"/>
                <a:gd name="connsiteY151" fmla="*/ 450228 h 4765775"/>
                <a:gd name="connsiteX152" fmla="*/ 2235316 w 3586378"/>
                <a:gd name="connsiteY152" fmla="*/ 446218 h 4765775"/>
                <a:gd name="connsiteX153" fmla="*/ 2223207 w 3586378"/>
                <a:gd name="connsiteY153" fmla="*/ 439123 h 4765775"/>
                <a:gd name="connsiteX154" fmla="*/ 2200635 w 3586378"/>
                <a:gd name="connsiteY154" fmla="*/ 425898 h 4765775"/>
                <a:gd name="connsiteX155" fmla="*/ 2168836 w 3586378"/>
                <a:gd name="connsiteY155" fmla="*/ 397866 h 4765775"/>
                <a:gd name="connsiteX156" fmla="*/ 2131259 w 3586378"/>
                <a:gd name="connsiteY156" fmla="*/ 332629 h 4765775"/>
                <a:gd name="connsiteX157" fmla="*/ 2126209 w 3586378"/>
                <a:gd name="connsiteY157" fmla="*/ 298481 h 4765775"/>
                <a:gd name="connsiteX158" fmla="*/ 2127381 w 3586378"/>
                <a:gd name="connsiteY158" fmla="*/ 287167 h 4765775"/>
                <a:gd name="connsiteX159" fmla="*/ 2125825 w 3586378"/>
                <a:gd name="connsiteY159" fmla="*/ 233053 h 4765775"/>
                <a:gd name="connsiteX160" fmla="*/ 2126557 w 3586378"/>
                <a:gd name="connsiteY160" fmla="*/ 177039 h 4765775"/>
                <a:gd name="connsiteX161" fmla="*/ 2126887 w 3586378"/>
                <a:gd name="connsiteY161" fmla="*/ 172579 h 4765775"/>
                <a:gd name="connsiteX162" fmla="*/ 2126210 w 3586378"/>
                <a:gd name="connsiteY162" fmla="*/ 168003 h 4765775"/>
                <a:gd name="connsiteX163" fmla="*/ 2129763 w 3586378"/>
                <a:gd name="connsiteY163" fmla="*/ 133699 h 4765775"/>
                <a:gd name="connsiteX164" fmla="*/ 2129764 w 3586378"/>
                <a:gd name="connsiteY164" fmla="*/ 133692 h 4765775"/>
                <a:gd name="connsiteX165" fmla="*/ 2167174 w 3586378"/>
                <a:gd name="connsiteY165" fmla="*/ 70171 h 4765775"/>
                <a:gd name="connsiteX166" fmla="*/ 2207910 w 3586378"/>
                <a:gd name="connsiteY166" fmla="*/ 37553 h 4765775"/>
                <a:gd name="connsiteX167" fmla="*/ 2235316 w 3586378"/>
                <a:gd name="connsiteY167" fmla="*/ 24723 h 4765775"/>
                <a:gd name="connsiteX168" fmla="*/ 2235316 w 3586378"/>
                <a:gd name="connsiteY168" fmla="*/ 24725 h 4765775"/>
                <a:gd name="connsiteX169" fmla="*/ 2256959 w 3586378"/>
                <a:gd name="connsiteY169" fmla="*/ 14593 h 4765775"/>
                <a:gd name="connsiteX170" fmla="*/ 2312327 w 3586378"/>
                <a:gd name="connsiteY170" fmla="*/ 0 h 4765775"/>
                <a:gd name="connsiteX0" fmla="*/ 2312327 w 3586378"/>
                <a:gd name="connsiteY0" fmla="*/ 0 h 4765775"/>
                <a:gd name="connsiteX1" fmla="*/ 2369357 w 3586378"/>
                <a:gd name="connsiteY1" fmla="*/ 0 h 4765775"/>
                <a:gd name="connsiteX2" fmla="*/ 2405271 w 3586378"/>
                <a:gd name="connsiteY2" fmla="*/ 1717 h 4765775"/>
                <a:gd name="connsiteX3" fmla="*/ 2441184 w 3586378"/>
                <a:gd name="connsiteY3" fmla="*/ 6438 h 4765775"/>
                <a:gd name="connsiteX4" fmla="*/ 2477098 w 3586378"/>
                <a:gd name="connsiteY4" fmla="*/ 16309 h 4765775"/>
                <a:gd name="connsiteX5" fmla="*/ 2511349 w 3586378"/>
                <a:gd name="connsiteY5" fmla="*/ 29400 h 4765775"/>
                <a:gd name="connsiteX6" fmla="*/ 2547263 w 3586378"/>
                <a:gd name="connsiteY6" fmla="*/ 43993 h 4765775"/>
                <a:gd name="connsiteX7" fmla="*/ 2584674 w 3586378"/>
                <a:gd name="connsiteY7" fmla="*/ 58800 h 4765775"/>
                <a:gd name="connsiteX8" fmla="*/ 2623913 w 3586378"/>
                <a:gd name="connsiteY8" fmla="*/ 73392 h 4765775"/>
                <a:gd name="connsiteX9" fmla="*/ 2664649 w 3586378"/>
                <a:gd name="connsiteY9" fmla="*/ 89702 h 4765775"/>
                <a:gd name="connsiteX10" fmla="*/ 2742961 w 3586378"/>
                <a:gd name="connsiteY10" fmla="*/ 119102 h 4765775"/>
                <a:gd name="connsiteX11" fmla="*/ 2826095 w 3586378"/>
                <a:gd name="connsiteY11" fmla="*/ 153222 h 4765775"/>
                <a:gd name="connsiteX12" fmla="*/ 2910892 w 3586378"/>
                <a:gd name="connsiteY12" fmla="*/ 192494 h 4765775"/>
                <a:gd name="connsiteX13" fmla="*/ 2995689 w 3586378"/>
                <a:gd name="connsiteY13" fmla="*/ 238203 h 4765775"/>
                <a:gd name="connsiteX14" fmla="*/ 3078989 w 3586378"/>
                <a:gd name="connsiteY14" fmla="*/ 295286 h 4765775"/>
                <a:gd name="connsiteX15" fmla="*/ 3147325 w 3586378"/>
                <a:gd name="connsiteY15" fmla="*/ 360523 h 4765775"/>
                <a:gd name="connsiteX16" fmla="*/ 3199534 w 3586378"/>
                <a:gd name="connsiteY16" fmla="*/ 433915 h 4765775"/>
                <a:gd name="connsiteX17" fmla="*/ 3232289 w 3586378"/>
                <a:gd name="connsiteY17" fmla="*/ 512243 h 4765775"/>
                <a:gd name="connsiteX18" fmla="*/ 3245257 w 3586378"/>
                <a:gd name="connsiteY18" fmla="*/ 622975 h 4765775"/>
                <a:gd name="connsiteX19" fmla="*/ 3238434 w 3586378"/>
                <a:gd name="connsiteY19" fmla="*/ 673012 h 4765775"/>
                <a:gd name="connsiteX20" fmla="*/ 3243635 w 3586378"/>
                <a:gd name="connsiteY20" fmla="*/ 698651 h 4765775"/>
                <a:gd name="connsiteX21" fmla="*/ 3245256 w 3586378"/>
                <a:gd name="connsiteY21" fmla="*/ 753453 h 4765775"/>
                <a:gd name="connsiteX22" fmla="*/ 3219152 w 3586378"/>
                <a:gd name="connsiteY22" fmla="*/ 864400 h 4765775"/>
                <a:gd name="connsiteX23" fmla="*/ 3153975 w 3586378"/>
                <a:gd name="connsiteY23" fmla="*/ 973630 h 4765775"/>
                <a:gd name="connsiteX24" fmla="*/ 3046234 w 3586378"/>
                <a:gd name="connsiteY24" fmla="*/ 1081358 h 4765775"/>
                <a:gd name="connsiteX25" fmla="*/ 2953290 w 3586378"/>
                <a:gd name="connsiteY25" fmla="*/ 1149814 h 4765775"/>
                <a:gd name="connsiteX26" fmla="*/ 2853861 w 3586378"/>
                <a:gd name="connsiteY26" fmla="*/ 1210116 h 4765775"/>
                <a:gd name="connsiteX27" fmla="*/ 2752770 w 3586378"/>
                <a:gd name="connsiteY27" fmla="*/ 1263980 h 4765775"/>
                <a:gd name="connsiteX28" fmla="*/ 2656501 w 3586378"/>
                <a:gd name="connsiteY28" fmla="*/ 1312908 h 4765775"/>
                <a:gd name="connsiteX29" fmla="*/ 2641869 w 3586378"/>
                <a:gd name="connsiteY29" fmla="*/ 1319561 h 4765775"/>
                <a:gd name="connsiteX30" fmla="*/ 2627071 w 3586378"/>
                <a:gd name="connsiteY30" fmla="*/ 1325999 h 4765775"/>
                <a:gd name="connsiteX31" fmla="*/ 2614102 w 3586378"/>
                <a:gd name="connsiteY31" fmla="*/ 1332436 h 4765775"/>
                <a:gd name="connsiteX32" fmla="*/ 2600967 w 3586378"/>
                <a:gd name="connsiteY32" fmla="*/ 1339089 h 4765775"/>
                <a:gd name="connsiteX33" fmla="*/ 2578188 w 3586378"/>
                <a:gd name="connsiteY33" fmla="*/ 1350463 h 4765775"/>
                <a:gd name="connsiteX34" fmla="*/ 2553747 w 3586378"/>
                <a:gd name="connsiteY34" fmla="*/ 1361836 h 4765775"/>
                <a:gd name="connsiteX35" fmla="*/ 2529306 w 3586378"/>
                <a:gd name="connsiteY35" fmla="*/ 1373210 h 4765775"/>
                <a:gd name="connsiteX36" fmla="*/ 2503202 w 3586378"/>
                <a:gd name="connsiteY36" fmla="*/ 1384798 h 4765775"/>
                <a:gd name="connsiteX37" fmla="*/ 2446172 w 3586378"/>
                <a:gd name="connsiteY37" fmla="*/ 1412481 h 4765775"/>
                <a:gd name="connsiteX38" fmla="*/ 2387312 w 3586378"/>
                <a:gd name="connsiteY38" fmla="*/ 1441881 h 4765775"/>
                <a:gd name="connsiteX39" fmla="*/ 2330282 w 3586378"/>
                <a:gd name="connsiteY39" fmla="*/ 1472783 h 4765775"/>
                <a:gd name="connsiteX40" fmla="*/ 2294772 w 3586378"/>
                <a:gd name="connsiteY40" fmla="*/ 1494970 h 4765775"/>
                <a:gd name="connsiteX41" fmla="*/ 2317315 w 3586378"/>
                <a:gd name="connsiteY41" fmla="*/ 1503682 h 4765775"/>
                <a:gd name="connsiteX42" fmla="*/ 2382492 w 3586378"/>
                <a:gd name="connsiteY42" fmla="*/ 1523425 h 4765775"/>
                <a:gd name="connsiteX43" fmla="*/ 2447669 w 3586378"/>
                <a:gd name="connsiteY43" fmla="*/ 1541236 h 4765775"/>
                <a:gd name="connsiteX44" fmla="*/ 2475435 w 3586378"/>
                <a:gd name="connsiteY44" fmla="*/ 1547889 h 4765775"/>
                <a:gd name="connsiteX45" fmla="*/ 2503203 w 3586378"/>
                <a:gd name="connsiteY45" fmla="*/ 1554327 h 4765775"/>
                <a:gd name="connsiteX46" fmla="*/ 2530969 w 3586378"/>
                <a:gd name="connsiteY46" fmla="*/ 1560765 h 4765775"/>
                <a:gd name="connsiteX47" fmla="*/ 2560233 w 3586378"/>
                <a:gd name="connsiteY47" fmla="*/ 1567417 h 4765775"/>
                <a:gd name="connsiteX48" fmla="*/ 2694078 w 3586378"/>
                <a:gd name="connsiteY48" fmla="*/ 1601538 h 4765775"/>
                <a:gd name="connsiteX49" fmla="*/ 2835905 w 3586378"/>
                <a:gd name="connsiteY49" fmla="*/ 1642312 h 4765775"/>
                <a:gd name="connsiteX50" fmla="*/ 2981057 w 3586378"/>
                <a:gd name="connsiteY50" fmla="*/ 1694673 h 4765775"/>
                <a:gd name="connsiteX51" fmla="*/ 3127872 w 3586378"/>
                <a:gd name="connsiteY51" fmla="*/ 1763130 h 4765775"/>
                <a:gd name="connsiteX52" fmla="*/ 3290981 w 3586378"/>
                <a:gd name="connsiteY52" fmla="*/ 1870858 h 4765775"/>
                <a:gd name="connsiteX53" fmla="*/ 3410029 w 3586378"/>
                <a:gd name="connsiteY53" fmla="*/ 1985023 h 4765775"/>
                <a:gd name="connsiteX54" fmla="*/ 3491501 w 3586378"/>
                <a:gd name="connsiteY54" fmla="*/ 2099189 h 4765775"/>
                <a:gd name="connsiteX55" fmla="*/ 3542047 w 3586378"/>
                <a:gd name="connsiteY55" fmla="*/ 2205200 h 4765775"/>
                <a:gd name="connsiteX56" fmla="*/ 3581286 w 3586378"/>
                <a:gd name="connsiteY56" fmla="*/ 2361641 h 4765775"/>
                <a:gd name="connsiteX57" fmla="*/ 3586357 w 3586378"/>
                <a:gd name="connsiteY57" fmla="*/ 2442625 h 4765775"/>
                <a:gd name="connsiteX58" fmla="*/ 3583099 w 3586378"/>
                <a:gd name="connsiteY58" fmla="*/ 2521093 h 4765775"/>
                <a:gd name="connsiteX59" fmla="*/ 3586356 w 3586378"/>
                <a:gd name="connsiteY59" fmla="*/ 2573103 h 4765775"/>
                <a:gd name="connsiteX60" fmla="*/ 3582947 w 3586378"/>
                <a:gd name="connsiteY60" fmla="*/ 2655213 h 4765775"/>
                <a:gd name="connsiteX61" fmla="*/ 3545371 w 3586378"/>
                <a:gd name="connsiteY61" fmla="*/ 2823242 h 4765775"/>
                <a:gd name="connsiteX62" fmla="*/ 3465396 w 3586378"/>
                <a:gd name="connsiteY62" fmla="*/ 2994491 h 4765775"/>
                <a:gd name="connsiteX63" fmla="*/ 3233784 w 3586378"/>
                <a:gd name="connsiteY63" fmla="*/ 3307588 h 4765775"/>
                <a:gd name="connsiteX64" fmla="*/ 2930511 w 3586378"/>
                <a:gd name="connsiteY64" fmla="*/ 3597938 h 4765775"/>
                <a:gd name="connsiteX65" fmla="*/ 2579851 w 3586378"/>
                <a:gd name="connsiteY65" fmla="*/ 3863824 h 4765775"/>
                <a:gd name="connsiteX66" fmla="*/ 2207909 w 3586378"/>
                <a:gd name="connsiteY66" fmla="*/ 4108464 h 4765775"/>
                <a:gd name="connsiteX67" fmla="*/ 1761146 w 3586378"/>
                <a:gd name="connsiteY67" fmla="*/ 4358041 h 4765775"/>
                <a:gd name="connsiteX68" fmla="*/ 1301082 w 3586378"/>
                <a:gd name="connsiteY68" fmla="*/ 4555470 h 4765775"/>
                <a:gd name="connsiteX69" fmla="*/ 836362 w 3586378"/>
                <a:gd name="connsiteY69" fmla="*/ 4692383 h 4765775"/>
                <a:gd name="connsiteX70" fmla="*/ 377960 w 3586378"/>
                <a:gd name="connsiteY70" fmla="*/ 4765775 h 4765775"/>
                <a:gd name="connsiteX71" fmla="*/ 369813 w 3586378"/>
                <a:gd name="connsiteY71" fmla="*/ 4765775 h 4765775"/>
                <a:gd name="connsiteX72" fmla="*/ 361666 w 3586378"/>
                <a:gd name="connsiteY72" fmla="*/ 4765775 h 4765775"/>
                <a:gd name="connsiteX73" fmla="*/ 353519 w 3586378"/>
                <a:gd name="connsiteY73" fmla="*/ 4765775 h 4765775"/>
                <a:gd name="connsiteX74" fmla="*/ 345372 w 3586378"/>
                <a:gd name="connsiteY74" fmla="*/ 4765775 h 4765775"/>
                <a:gd name="connsiteX75" fmla="*/ 195398 w 3586378"/>
                <a:gd name="connsiteY75" fmla="*/ 4731440 h 4765775"/>
                <a:gd name="connsiteX76" fmla="*/ 133360 w 3586378"/>
                <a:gd name="connsiteY76" fmla="*/ 4690988 h 4765775"/>
                <a:gd name="connsiteX77" fmla="*/ 127655 w 3586378"/>
                <a:gd name="connsiteY77" fmla="*/ 4685089 h 4765775"/>
                <a:gd name="connsiteX78" fmla="*/ 127655 w 3586378"/>
                <a:gd name="connsiteY78" fmla="*/ 4685090 h 4765775"/>
                <a:gd name="connsiteX79" fmla="*/ 81172 w 3586378"/>
                <a:gd name="connsiteY79" fmla="*/ 4637018 h 4765775"/>
                <a:gd name="connsiteX80" fmla="*/ 14332 w 3586378"/>
                <a:gd name="connsiteY80" fmla="*/ 4498388 h 4765775"/>
                <a:gd name="connsiteX81" fmla="*/ 14332 w 3586378"/>
                <a:gd name="connsiteY81" fmla="*/ 4498384 h 4765775"/>
                <a:gd name="connsiteX82" fmla="*/ 1239 w 3586378"/>
                <a:gd name="connsiteY82" fmla="*/ 4416707 h 4765775"/>
                <a:gd name="connsiteX83" fmla="*/ 2177 w 3586378"/>
                <a:gd name="connsiteY83" fmla="*/ 4366705 h 4765775"/>
                <a:gd name="connsiteX84" fmla="*/ 1260 w 3586378"/>
                <a:gd name="connsiteY84" fmla="*/ 4351481 h 4765775"/>
                <a:gd name="connsiteX85" fmla="*/ 71 w 3586378"/>
                <a:gd name="connsiteY85" fmla="*/ 4269654 h 4765775"/>
                <a:gd name="connsiteX86" fmla="*/ 2860 w 3586378"/>
                <a:gd name="connsiteY86" fmla="*/ 4199906 h 4765775"/>
                <a:gd name="connsiteX87" fmla="*/ 2861 w 3586378"/>
                <a:gd name="connsiteY87" fmla="*/ 4199880 h 4765775"/>
                <a:gd name="connsiteX88" fmla="*/ 53406 w 3586378"/>
                <a:gd name="connsiteY88" fmla="*/ 4023695 h 4765775"/>
                <a:gd name="connsiteX89" fmla="*/ 154664 w 3586378"/>
                <a:gd name="connsiteY89" fmla="*/ 3880130 h 4765775"/>
                <a:gd name="connsiteX90" fmla="*/ 288343 w 3586378"/>
                <a:gd name="connsiteY90" fmla="*/ 3780557 h 4765775"/>
                <a:gd name="connsiteX91" fmla="*/ 443305 w 3586378"/>
                <a:gd name="connsiteY91" fmla="*/ 3736565 h 4765775"/>
                <a:gd name="connsiteX92" fmla="*/ 780830 w 3586378"/>
                <a:gd name="connsiteY92" fmla="*/ 3686134 h 4765775"/>
                <a:gd name="connsiteX93" fmla="*/ 1128330 w 3586378"/>
                <a:gd name="connsiteY93" fmla="*/ 3589780 h 4765775"/>
                <a:gd name="connsiteX94" fmla="*/ 1478990 w 3586378"/>
                <a:gd name="connsiteY94" fmla="*/ 3449648 h 4765775"/>
                <a:gd name="connsiteX95" fmla="*/ 1827987 w 3586378"/>
                <a:gd name="connsiteY95" fmla="*/ 3270245 h 4765775"/>
                <a:gd name="connsiteX96" fmla="*/ 2131260 w 3586378"/>
                <a:gd name="connsiteY96" fmla="*/ 3089125 h 4765775"/>
                <a:gd name="connsiteX97" fmla="*/ 2416743 w 3586378"/>
                <a:gd name="connsiteY97" fmla="*/ 2894915 h 4765775"/>
                <a:gd name="connsiteX98" fmla="*/ 2662986 w 3586378"/>
                <a:gd name="connsiteY98" fmla="*/ 2687829 h 4765775"/>
                <a:gd name="connsiteX99" fmla="*/ 2850537 w 3586378"/>
                <a:gd name="connsiteY99" fmla="*/ 2469369 h 4765775"/>
                <a:gd name="connsiteX100" fmla="*/ 2881629 w 3586378"/>
                <a:gd name="connsiteY100" fmla="*/ 2417222 h 4765775"/>
                <a:gd name="connsiteX101" fmla="*/ 2882717 w 3586378"/>
                <a:gd name="connsiteY101" fmla="*/ 2414270 h 4765775"/>
                <a:gd name="connsiteX102" fmla="*/ 2871818 w 3586378"/>
                <a:gd name="connsiteY102" fmla="*/ 2402417 h 4765775"/>
                <a:gd name="connsiteX103" fmla="*/ 2848873 w 3586378"/>
                <a:gd name="connsiteY103" fmla="*/ 2386108 h 4765775"/>
                <a:gd name="connsiteX104" fmla="*/ 2826094 w 3586378"/>
                <a:gd name="connsiteY104" fmla="*/ 2371515 h 4765775"/>
                <a:gd name="connsiteX105" fmla="*/ 2733150 w 3586378"/>
                <a:gd name="connsiteY105" fmla="*/ 2325806 h 4765775"/>
                <a:gd name="connsiteX106" fmla="*/ 2632059 w 3586378"/>
                <a:gd name="connsiteY106" fmla="*/ 2288252 h 4765775"/>
                <a:gd name="connsiteX107" fmla="*/ 2522821 w 3586378"/>
                <a:gd name="connsiteY107" fmla="*/ 2255633 h 4765775"/>
                <a:gd name="connsiteX108" fmla="*/ 2410258 w 3586378"/>
                <a:gd name="connsiteY108" fmla="*/ 2224731 h 4765775"/>
                <a:gd name="connsiteX109" fmla="*/ 2379165 w 3586378"/>
                <a:gd name="connsiteY109" fmla="*/ 2216576 h 4765775"/>
                <a:gd name="connsiteX110" fmla="*/ 2346577 w 3586378"/>
                <a:gd name="connsiteY110" fmla="*/ 2208422 h 4765775"/>
                <a:gd name="connsiteX111" fmla="*/ 2313988 w 3586378"/>
                <a:gd name="connsiteY111" fmla="*/ 2200267 h 4765775"/>
                <a:gd name="connsiteX112" fmla="*/ 2281400 w 3586378"/>
                <a:gd name="connsiteY112" fmla="*/ 2190396 h 4765775"/>
                <a:gd name="connsiteX113" fmla="*/ 2165510 w 3586378"/>
                <a:gd name="connsiteY113" fmla="*/ 2156275 h 4765775"/>
                <a:gd name="connsiteX114" fmla="*/ 2046462 w 3586378"/>
                <a:gd name="connsiteY114" fmla="*/ 2113784 h 4765775"/>
                <a:gd name="connsiteX115" fmla="*/ 1929077 w 3586378"/>
                <a:gd name="connsiteY115" fmla="*/ 2058418 h 4765775"/>
                <a:gd name="connsiteX116" fmla="*/ 1816514 w 3586378"/>
                <a:gd name="connsiteY116" fmla="*/ 1988245 h 4765775"/>
                <a:gd name="connsiteX117" fmla="*/ 1736538 w 3586378"/>
                <a:gd name="connsiteY117" fmla="*/ 1919789 h 4765775"/>
                <a:gd name="connsiteX118" fmla="*/ 1673024 w 3586378"/>
                <a:gd name="connsiteY118" fmla="*/ 1842963 h 4765775"/>
                <a:gd name="connsiteX119" fmla="*/ 1627300 w 3586378"/>
                <a:gd name="connsiteY119" fmla="*/ 1761416 h 4765775"/>
                <a:gd name="connsiteX120" fmla="*/ 1599700 w 3586378"/>
                <a:gd name="connsiteY120" fmla="*/ 1676650 h 4765775"/>
                <a:gd name="connsiteX121" fmla="*/ 1591865 w 3586378"/>
                <a:gd name="connsiteY121" fmla="*/ 1493971 h 4765775"/>
                <a:gd name="connsiteX122" fmla="*/ 1591387 w 3586378"/>
                <a:gd name="connsiteY122" fmla="*/ 1436942 h 4765775"/>
                <a:gd name="connsiteX123" fmla="*/ 1617491 w 3586378"/>
                <a:gd name="connsiteY123" fmla="*/ 1312905 h 4765775"/>
                <a:gd name="connsiteX124" fmla="*/ 1692645 w 3586378"/>
                <a:gd name="connsiteY124" fmla="*/ 1182430 h 4765775"/>
                <a:gd name="connsiteX125" fmla="*/ 1829650 w 3586378"/>
                <a:gd name="connsiteY125" fmla="*/ 1051955 h 4765775"/>
                <a:gd name="connsiteX126" fmla="*/ 1922594 w 3586378"/>
                <a:gd name="connsiteY126" fmla="*/ 989937 h 4765775"/>
                <a:gd name="connsiteX127" fmla="*/ 2018697 w 3586378"/>
                <a:gd name="connsiteY127" fmla="*/ 937789 h 4765775"/>
                <a:gd name="connsiteX128" fmla="*/ 2113303 w 3586378"/>
                <a:gd name="connsiteY128" fmla="*/ 892080 h 4765775"/>
                <a:gd name="connsiteX129" fmla="*/ 2201425 w 3586378"/>
                <a:gd name="connsiteY129" fmla="*/ 853024 h 4765775"/>
                <a:gd name="connsiteX130" fmla="*/ 2222708 w 3586378"/>
                <a:gd name="connsiteY130" fmla="*/ 843152 h 4765775"/>
                <a:gd name="connsiteX131" fmla="*/ 2243824 w 3586378"/>
                <a:gd name="connsiteY131" fmla="*/ 833495 h 4765775"/>
                <a:gd name="connsiteX132" fmla="*/ 2263443 w 3586378"/>
                <a:gd name="connsiteY132" fmla="*/ 825341 h 4765775"/>
                <a:gd name="connsiteX133" fmla="*/ 2281401 w 3586378"/>
                <a:gd name="connsiteY133" fmla="*/ 817186 h 4765775"/>
                <a:gd name="connsiteX134" fmla="*/ 2296032 w 3586378"/>
                <a:gd name="connsiteY134" fmla="*/ 810533 h 4765775"/>
                <a:gd name="connsiteX135" fmla="*/ 2310664 w 3586378"/>
                <a:gd name="connsiteY135" fmla="*/ 804095 h 4765775"/>
                <a:gd name="connsiteX136" fmla="*/ 2325462 w 3586378"/>
                <a:gd name="connsiteY136" fmla="*/ 797658 h 4765775"/>
                <a:gd name="connsiteX137" fmla="*/ 2340093 w 3586378"/>
                <a:gd name="connsiteY137" fmla="*/ 791005 h 4765775"/>
                <a:gd name="connsiteX138" fmla="*/ 2415080 w 3586378"/>
                <a:gd name="connsiteY138" fmla="*/ 755167 h 4765775"/>
                <a:gd name="connsiteX139" fmla="*/ 2493393 w 3586378"/>
                <a:gd name="connsiteY139" fmla="*/ 716111 h 4765775"/>
                <a:gd name="connsiteX140" fmla="*/ 2566717 w 3586378"/>
                <a:gd name="connsiteY140" fmla="*/ 675337 h 4765775"/>
                <a:gd name="connsiteX141" fmla="*/ 2632060 w 3586378"/>
                <a:gd name="connsiteY141" fmla="*/ 632847 h 4765775"/>
                <a:gd name="connsiteX142" fmla="*/ 2643292 w 3586378"/>
                <a:gd name="connsiteY142" fmla="*/ 623958 h 4765775"/>
                <a:gd name="connsiteX143" fmla="*/ 2627071 w 3586378"/>
                <a:gd name="connsiteY143" fmla="*/ 614824 h 4765775"/>
                <a:gd name="connsiteX144" fmla="*/ 2568378 w 3586378"/>
                <a:gd name="connsiteY144" fmla="*/ 587141 h 4765775"/>
                <a:gd name="connsiteX145" fmla="*/ 2506360 w 3586378"/>
                <a:gd name="connsiteY145" fmla="*/ 560960 h 4765775"/>
                <a:gd name="connsiteX146" fmla="*/ 2441183 w 3586378"/>
                <a:gd name="connsiteY146" fmla="*/ 534994 h 4765775"/>
                <a:gd name="connsiteX147" fmla="*/ 2392300 w 3586378"/>
                <a:gd name="connsiteY147" fmla="*/ 515465 h 4765775"/>
                <a:gd name="connsiteX148" fmla="*/ 2343418 w 3586378"/>
                <a:gd name="connsiteY148" fmla="*/ 494220 h 4765775"/>
                <a:gd name="connsiteX149" fmla="*/ 2292706 w 3586378"/>
                <a:gd name="connsiteY149" fmla="*/ 472975 h 4765775"/>
                <a:gd name="connsiteX150" fmla="*/ 2242160 w 3586378"/>
                <a:gd name="connsiteY150" fmla="*/ 450228 h 4765775"/>
                <a:gd name="connsiteX151" fmla="*/ 2235316 w 3586378"/>
                <a:gd name="connsiteY151" fmla="*/ 446218 h 4765775"/>
                <a:gd name="connsiteX152" fmla="*/ 2223207 w 3586378"/>
                <a:gd name="connsiteY152" fmla="*/ 439123 h 4765775"/>
                <a:gd name="connsiteX153" fmla="*/ 2200635 w 3586378"/>
                <a:gd name="connsiteY153" fmla="*/ 425898 h 4765775"/>
                <a:gd name="connsiteX154" fmla="*/ 2168836 w 3586378"/>
                <a:gd name="connsiteY154" fmla="*/ 397866 h 4765775"/>
                <a:gd name="connsiteX155" fmla="*/ 2131259 w 3586378"/>
                <a:gd name="connsiteY155" fmla="*/ 332629 h 4765775"/>
                <a:gd name="connsiteX156" fmla="*/ 2126209 w 3586378"/>
                <a:gd name="connsiteY156" fmla="*/ 298481 h 4765775"/>
                <a:gd name="connsiteX157" fmla="*/ 2127381 w 3586378"/>
                <a:gd name="connsiteY157" fmla="*/ 287167 h 4765775"/>
                <a:gd name="connsiteX158" fmla="*/ 2125825 w 3586378"/>
                <a:gd name="connsiteY158" fmla="*/ 233053 h 4765775"/>
                <a:gd name="connsiteX159" fmla="*/ 2126557 w 3586378"/>
                <a:gd name="connsiteY159" fmla="*/ 177039 h 4765775"/>
                <a:gd name="connsiteX160" fmla="*/ 2126887 w 3586378"/>
                <a:gd name="connsiteY160" fmla="*/ 172579 h 4765775"/>
                <a:gd name="connsiteX161" fmla="*/ 2126210 w 3586378"/>
                <a:gd name="connsiteY161" fmla="*/ 168003 h 4765775"/>
                <a:gd name="connsiteX162" fmla="*/ 2129763 w 3586378"/>
                <a:gd name="connsiteY162" fmla="*/ 133699 h 4765775"/>
                <a:gd name="connsiteX163" fmla="*/ 2129764 w 3586378"/>
                <a:gd name="connsiteY163" fmla="*/ 133692 h 4765775"/>
                <a:gd name="connsiteX164" fmla="*/ 2167174 w 3586378"/>
                <a:gd name="connsiteY164" fmla="*/ 70171 h 4765775"/>
                <a:gd name="connsiteX165" fmla="*/ 2207910 w 3586378"/>
                <a:gd name="connsiteY165" fmla="*/ 37553 h 4765775"/>
                <a:gd name="connsiteX166" fmla="*/ 2235316 w 3586378"/>
                <a:gd name="connsiteY166" fmla="*/ 24723 h 4765775"/>
                <a:gd name="connsiteX167" fmla="*/ 2235316 w 3586378"/>
                <a:gd name="connsiteY167" fmla="*/ 24725 h 4765775"/>
                <a:gd name="connsiteX168" fmla="*/ 2256959 w 3586378"/>
                <a:gd name="connsiteY168" fmla="*/ 14593 h 4765775"/>
                <a:gd name="connsiteX169" fmla="*/ 2312327 w 3586378"/>
                <a:gd name="connsiteY169" fmla="*/ 0 h 4765775"/>
                <a:gd name="connsiteX0" fmla="*/ 2312327 w 3586378"/>
                <a:gd name="connsiteY0" fmla="*/ 0 h 4765775"/>
                <a:gd name="connsiteX1" fmla="*/ 2369357 w 3586378"/>
                <a:gd name="connsiteY1" fmla="*/ 0 h 4765775"/>
                <a:gd name="connsiteX2" fmla="*/ 2405271 w 3586378"/>
                <a:gd name="connsiteY2" fmla="*/ 1717 h 4765775"/>
                <a:gd name="connsiteX3" fmla="*/ 2441184 w 3586378"/>
                <a:gd name="connsiteY3" fmla="*/ 6438 h 4765775"/>
                <a:gd name="connsiteX4" fmla="*/ 2477098 w 3586378"/>
                <a:gd name="connsiteY4" fmla="*/ 16309 h 4765775"/>
                <a:gd name="connsiteX5" fmla="*/ 2511349 w 3586378"/>
                <a:gd name="connsiteY5" fmla="*/ 29400 h 4765775"/>
                <a:gd name="connsiteX6" fmla="*/ 2547263 w 3586378"/>
                <a:gd name="connsiteY6" fmla="*/ 43993 h 4765775"/>
                <a:gd name="connsiteX7" fmla="*/ 2584674 w 3586378"/>
                <a:gd name="connsiteY7" fmla="*/ 58800 h 4765775"/>
                <a:gd name="connsiteX8" fmla="*/ 2623913 w 3586378"/>
                <a:gd name="connsiteY8" fmla="*/ 73392 h 4765775"/>
                <a:gd name="connsiteX9" fmla="*/ 2664649 w 3586378"/>
                <a:gd name="connsiteY9" fmla="*/ 89702 h 4765775"/>
                <a:gd name="connsiteX10" fmla="*/ 2742961 w 3586378"/>
                <a:gd name="connsiteY10" fmla="*/ 119102 h 4765775"/>
                <a:gd name="connsiteX11" fmla="*/ 2826095 w 3586378"/>
                <a:gd name="connsiteY11" fmla="*/ 153222 h 4765775"/>
                <a:gd name="connsiteX12" fmla="*/ 2910892 w 3586378"/>
                <a:gd name="connsiteY12" fmla="*/ 192494 h 4765775"/>
                <a:gd name="connsiteX13" fmla="*/ 2995689 w 3586378"/>
                <a:gd name="connsiteY13" fmla="*/ 238203 h 4765775"/>
                <a:gd name="connsiteX14" fmla="*/ 3078989 w 3586378"/>
                <a:gd name="connsiteY14" fmla="*/ 295286 h 4765775"/>
                <a:gd name="connsiteX15" fmla="*/ 3147325 w 3586378"/>
                <a:gd name="connsiteY15" fmla="*/ 360523 h 4765775"/>
                <a:gd name="connsiteX16" fmla="*/ 3199534 w 3586378"/>
                <a:gd name="connsiteY16" fmla="*/ 433915 h 4765775"/>
                <a:gd name="connsiteX17" fmla="*/ 3232289 w 3586378"/>
                <a:gd name="connsiteY17" fmla="*/ 512243 h 4765775"/>
                <a:gd name="connsiteX18" fmla="*/ 3245257 w 3586378"/>
                <a:gd name="connsiteY18" fmla="*/ 622975 h 4765775"/>
                <a:gd name="connsiteX19" fmla="*/ 3238434 w 3586378"/>
                <a:gd name="connsiteY19" fmla="*/ 673012 h 4765775"/>
                <a:gd name="connsiteX20" fmla="*/ 3243635 w 3586378"/>
                <a:gd name="connsiteY20" fmla="*/ 698651 h 4765775"/>
                <a:gd name="connsiteX21" fmla="*/ 3245256 w 3586378"/>
                <a:gd name="connsiteY21" fmla="*/ 753453 h 4765775"/>
                <a:gd name="connsiteX22" fmla="*/ 3219152 w 3586378"/>
                <a:gd name="connsiteY22" fmla="*/ 864400 h 4765775"/>
                <a:gd name="connsiteX23" fmla="*/ 3153975 w 3586378"/>
                <a:gd name="connsiteY23" fmla="*/ 973630 h 4765775"/>
                <a:gd name="connsiteX24" fmla="*/ 3046234 w 3586378"/>
                <a:gd name="connsiteY24" fmla="*/ 1081358 h 4765775"/>
                <a:gd name="connsiteX25" fmla="*/ 2953290 w 3586378"/>
                <a:gd name="connsiteY25" fmla="*/ 1149814 h 4765775"/>
                <a:gd name="connsiteX26" fmla="*/ 2853861 w 3586378"/>
                <a:gd name="connsiteY26" fmla="*/ 1210116 h 4765775"/>
                <a:gd name="connsiteX27" fmla="*/ 2752770 w 3586378"/>
                <a:gd name="connsiteY27" fmla="*/ 1263980 h 4765775"/>
                <a:gd name="connsiteX28" fmla="*/ 2656501 w 3586378"/>
                <a:gd name="connsiteY28" fmla="*/ 1312908 h 4765775"/>
                <a:gd name="connsiteX29" fmla="*/ 2641869 w 3586378"/>
                <a:gd name="connsiteY29" fmla="*/ 1319561 h 4765775"/>
                <a:gd name="connsiteX30" fmla="*/ 2627071 w 3586378"/>
                <a:gd name="connsiteY30" fmla="*/ 1325999 h 4765775"/>
                <a:gd name="connsiteX31" fmla="*/ 2614102 w 3586378"/>
                <a:gd name="connsiteY31" fmla="*/ 1332436 h 4765775"/>
                <a:gd name="connsiteX32" fmla="*/ 2600967 w 3586378"/>
                <a:gd name="connsiteY32" fmla="*/ 1339089 h 4765775"/>
                <a:gd name="connsiteX33" fmla="*/ 2578188 w 3586378"/>
                <a:gd name="connsiteY33" fmla="*/ 1350463 h 4765775"/>
                <a:gd name="connsiteX34" fmla="*/ 2553747 w 3586378"/>
                <a:gd name="connsiteY34" fmla="*/ 1361836 h 4765775"/>
                <a:gd name="connsiteX35" fmla="*/ 2529306 w 3586378"/>
                <a:gd name="connsiteY35" fmla="*/ 1373210 h 4765775"/>
                <a:gd name="connsiteX36" fmla="*/ 2503202 w 3586378"/>
                <a:gd name="connsiteY36" fmla="*/ 1384798 h 4765775"/>
                <a:gd name="connsiteX37" fmla="*/ 2446172 w 3586378"/>
                <a:gd name="connsiteY37" fmla="*/ 1412481 h 4765775"/>
                <a:gd name="connsiteX38" fmla="*/ 2387312 w 3586378"/>
                <a:gd name="connsiteY38" fmla="*/ 1441881 h 4765775"/>
                <a:gd name="connsiteX39" fmla="*/ 2330282 w 3586378"/>
                <a:gd name="connsiteY39" fmla="*/ 1472783 h 4765775"/>
                <a:gd name="connsiteX40" fmla="*/ 2294772 w 3586378"/>
                <a:gd name="connsiteY40" fmla="*/ 1494970 h 4765775"/>
                <a:gd name="connsiteX41" fmla="*/ 2317315 w 3586378"/>
                <a:gd name="connsiteY41" fmla="*/ 1503682 h 4765775"/>
                <a:gd name="connsiteX42" fmla="*/ 2382492 w 3586378"/>
                <a:gd name="connsiteY42" fmla="*/ 1523425 h 4765775"/>
                <a:gd name="connsiteX43" fmla="*/ 2447669 w 3586378"/>
                <a:gd name="connsiteY43" fmla="*/ 1541236 h 4765775"/>
                <a:gd name="connsiteX44" fmla="*/ 2475435 w 3586378"/>
                <a:gd name="connsiteY44" fmla="*/ 1547889 h 4765775"/>
                <a:gd name="connsiteX45" fmla="*/ 2503203 w 3586378"/>
                <a:gd name="connsiteY45" fmla="*/ 1554327 h 4765775"/>
                <a:gd name="connsiteX46" fmla="*/ 2530969 w 3586378"/>
                <a:gd name="connsiteY46" fmla="*/ 1560765 h 4765775"/>
                <a:gd name="connsiteX47" fmla="*/ 2560233 w 3586378"/>
                <a:gd name="connsiteY47" fmla="*/ 1567417 h 4765775"/>
                <a:gd name="connsiteX48" fmla="*/ 2694078 w 3586378"/>
                <a:gd name="connsiteY48" fmla="*/ 1601538 h 4765775"/>
                <a:gd name="connsiteX49" fmla="*/ 2835905 w 3586378"/>
                <a:gd name="connsiteY49" fmla="*/ 1642312 h 4765775"/>
                <a:gd name="connsiteX50" fmla="*/ 2981057 w 3586378"/>
                <a:gd name="connsiteY50" fmla="*/ 1694673 h 4765775"/>
                <a:gd name="connsiteX51" fmla="*/ 3127872 w 3586378"/>
                <a:gd name="connsiteY51" fmla="*/ 1763130 h 4765775"/>
                <a:gd name="connsiteX52" fmla="*/ 3290981 w 3586378"/>
                <a:gd name="connsiteY52" fmla="*/ 1870858 h 4765775"/>
                <a:gd name="connsiteX53" fmla="*/ 3410029 w 3586378"/>
                <a:gd name="connsiteY53" fmla="*/ 1985023 h 4765775"/>
                <a:gd name="connsiteX54" fmla="*/ 3491501 w 3586378"/>
                <a:gd name="connsiteY54" fmla="*/ 2099189 h 4765775"/>
                <a:gd name="connsiteX55" fmla="*/ 3542047 w 3586378"/>
                <a:gd name="connsiteY55" fmla="*/ 2205200 h 4765775"/>
                <a:gd name="connsiteX56" fmla="*/ 3581286 w 3586378"/>
                <a:gd name="connsiteY56" fmla="*/ 2361641 h 4765775"/>
                <a:gd name="connsiteX57" fmla="*/ 3586357 w 3586378"/>
                <a:gd name="connsiteY57" fmla="*/ 2442625 h 4765775"/>
                <a:gd name="connsiteX58" fmla="*/ 3583099 w 3586378"/>
                <a:gd name="connsiteY58" fmla="*/ 2521093 h 4765775"/>
                <a:gd name="connsiteX59" fmla="*/ 3586356 w 3586378"/>
                <a:gd name="connsiteY59" fmla="*/ 2573103 h 4765775"/>
                <a:gd name="connsiteX60" fmla="*/ 3582947 w 3586378"/>
                <a:gd name="connsiteY60" fmla="*/ 2655213 h 4765775"/>
                <a:gd name="connsiteX61" fmla="*/ 3545371 w 3586378"/>
                <a:gd name="connsiteY61" fmla="*/ 2823242 h 4765775"/>
                <a:gd name="connsiteX62" fmla="*/ 3465396 w 3586378"/>
                <a:gd name="connsiteY62" fmla="*/ 2994491 h 4765775"/>
                <a:gd name="connsiteX63" fmla="*/ 3233784 w 3586378"/>
                <a:gd name="connsiteY63" fmla="*/ 3307588 h 4765775"/>
                <a:gd name="connsiteX64" fmla="*/ 2930511 w 3586378"/>
                <a:gd name="connsiteY64" fmla="*/ 3597938 h 4765775"/>
                <a:gd name="connsiteX65" fmla="*/ 2579851 w 3586378"/>
                <a:gd name="connsiteY65" fmla="*/ 3863824 h 4765775"/>
                <a:gd name="connsiteX66" fmla="*/ 2207909 w 3586378"/>
                <a:gd name="connsiteY66" fmla="*/ 4108464 h 4765775"/>
                <a:gd name="connsiteX67" fmla="*/ 1761146 w 3586378"/>
                <a:gd name="connsiteY67" fmla="*/ 4358041 h 4765775"/>
                <a:gd name="connsiteX68" fmla="*/ 1301082 w 3586378"/>
                <a:gd name="connsiteY68" fmla="*/ 4555470 h 4765775"/>
                <a:gd name="connsiteX69" fmla="*/ 836362 w 3586378"/>
                <a:gd name="connsiteY69" fmla="*/ 4692383 h 4765775"/>
                <a:gd name="connsiteX70" fmla="*/ 377960 w 3586378"/>
                <a:gd name="connsiteY70" fmla="*/ 4765775 h 4765775"/>
                <a:gd name="connsiteX71" fmla="*/ 369813 w 3586378"/>
                <a:gd name="connsiteY71" fmla="*/ 4765775 h 4765775"/>
                <a:gd name="connsiteX72" fmla="*/ 361666 w 3586378"/>
                <a:gd name="connsiteY72" fmla="*/ 4765775 h 4765775"/>
                <a:gd name="connsiteX73" fmla="*/ 353519 w 3586378"/>
                <a:gd name="connsiteY73" fmla="*/ 4765775 h 4765775"/>
                <a:gd name="connsiteX74" fmla="*/ 345372 w 3586378"/>
                <a:gd name="connsiteY74" fmla="*/ 4765775 h 4765775"/>
                <a:gd name="connsiteX75" fmla="*/ 195398 w 3586378"/>
                <a:gd name="connsiteY75" fmla="*/ 4731440 h 4765775"/>
                <a:gd name="connsiteX76" fmla="*/ 133360 w 3586378"/>
                <a:gd name="connsiteY76" fmla="*/ 4690988 h 4765775"/>
                <a:gd name="connsiteX77" fmla="*/ 127655 w 3586378"/>
                <a:gd name="connsiteY77" fmla="*/ 4685089 h 4765775"/>
                <a:gd name="connsiteX78" fmla="*/ 127655 w 3586378"/>
                <a:gd name="connsiteY78" fmla="*/ 4685090 h 4765775"/>
                <a:gd name="connsiteX79" fmla="*/ 81172 w 3586378"/>
                <a:gd name="connsiteY79" fmla="*/ 4637018 h 4765775"/>
                <a:gd name="connsiteX80" fmla="*/ 14332 w 3586378"/>
                <a:gd name="connsiteY80" fmla="*/ 4498388 h 4765775"/>
                <a:gd name="connsiteX81" fmla="*/ 14332 w 3586378"/>
                <a:gd name="connsiteY81" fmla="*/ 4498384 h 4765775"/>
                <a:gd name="connsiteX82" fmla="*/ 1239 w 3586378"/>
                <a:gd name="connsiteY82" fmla="*/ 4416707 h 4765775"/>
                <a:gd name="connsiteX83" fmla="*/ 2177 w 3586378"/>
                <a:gd name="connsiteY83" fmla="*/ 4366705 h 4765775"/>
                <a:gd name="connsiteX84" fmla="*/ 1260 w 3586378"/>
                <a:gd name="connsiteY84" fmla="*/ 4351481 h 4765775"/>
                <a:gd name="connsiteX85" fmla="*/ 71 w 3586378"/>
                <a:gd name="connsiteY85" fmla="*/ 4269654 h 4765775"/>
                <a:gd name="connsiteX86" fmla="*/ 2860 w 3586378"/>
                <a:gd name="connsiteY86" fmla="*/ 4199906 h 4765775"/>
                <a:gd name="connsiteX87" fmla="*/ 2861 w 3586378"/>
                <a:gd name="connsiteY87" fmla="*/ 4199880 h 4765775"/>
                <a:gd name="connsiteX88" fmla="*/ 53406 w 3586378"/>
                <a:gd name="connsiteY88" fmla="*/ 4023695 h 4765775"/>
                <a:gd name="connsiteX89" fmla="*/ 154664 w 3586378"/>
                <a:gd name="connsiteY89" fmla="*/ 3880130 h 4765775"/>
                <a:gd name="connsiteX90" fmla="*/ 288343 w 3586378"/>
                <a:gd name="connsiteY90" fmla="*/ 3780557 h 4765775"/>
                <a:gd name="connsiteX91" fmla="*/ 443305 w 3586378"/>
                <a:gd name="connsiteY91" fmla="*/ 3736565 h 4765775"/>
                <a:gd name="connsiteX92" fmla="*/ 780830 w 3586378"/>
                <a:gd name="connsiteY92" fmla="*/ 3686134 h 4765775"/>
                <a:gd name="connsiteX93" fmla="*/ 1128330 w 3586378"/>
                <a:gd name="connsiteY93" fmla="*/ 3589780 h 4765775"/>
                <a:gd name="connsiteX94" fmla="*/ 1478990 w 3586378"/>
                <a:gd name="connsiteY94" fmla="*/ 3449648 h 4765775"/>
                <a:gd name="connsiteX95" fmla="*/ 1827987 w 3586378"/>
                <a:gd name="connsiteY95" fmla="*/ 3270245 h 4765775"/>
                <a:gd name="connsiteX96" fmla="*/ 2131260 w 3586378"/>
                <a:gd name="connsiteY96" fmla="*/ 3089125 h 4765775"/>
                <a:gd name="connsiteX97" fmla="*/ 2416743 w 3586378"/>
                <a:gd name="connsiteY97" fmla="*/ 2894915 h 4765775"/>
                <a:gd name="connsiteX98" fmla="*/ 2662986 w 3586378"/>
                <a:gd name="connsiteY98" fmla="*/ 2687829 h 4765775"/>
                <a:gd name="connsiteX99" fmla="*/ 2850537 w 3586378"/>
                <a:gd name="connsiteY99" fmla="*/ 2469369 h 4765775"/>
                <a:gd name="connsiteX100" fmla="*/ 2881629 w 3586378"/>
                <a:gd name="connsiteY100" fmla="*/ 2417222 h 4765775"/>
                <a:gd name="connsiteX101" fmla="*/ 2882717 w 3586378"/>
                <a:gd name="connsiteY101" fmla="*/ 2414270 h 4765775"/>
                <a:gd name="connsiteX102" fmla="*/ 2871818 w 3586378"/>
                <a:gd name="connsiteY102" fmla="*/ 2402417 h 4765775"/>
                <a:gd name="connsiteX103" fmla="*/ 2848873 w 3586378"/>
                <a:gd name="connsiteY103" fmla="*/ 2386108 h 4765775"/>
                <a:gd name="connsiteX104" fmla="*/ 2826094 w 3586378"/>
                <a:gd name="connsiteY104" fmla="*/ 2371515 h 4765775"/>
                <a:gd name="connsiteX105" fmla="*/ 2733150 w 3586378"/>
                <a:gd name="connsiteY105" fmla="*/ 2325806 h 4765775"/>
                <a:gd name="connsiteX106" fmla="*/ 2632059 w 3586378"/>
                <a:gd name="connsiteY106" fmla="*/ 2288252 h 4765775"/>
                <a:gd name="connsiteX107" fmla="*/ 2522821 w 3586378"/>
                <a:gd name="connsiteY107" fmla="*/ 2255633 h 4765775"/>
                <a:gd name="connsiteX108" fmla="*/ 2410258 w 3586378"/>
                <a:gd name="connsiteY108" fmla="*/ 2224731 h 4765775"/>
                <a:gd name="connsiteX109" fmla="*/ 2379165 w 3586378"/>
                <a:gd name="connsiteY109" fmla="*/ 2216576 h 4765775"/>
                <a:gd name="connsiteX110" fmla="*/ 2346577 w 3586378"/>
                <a:gd name="connsiteY110" fmla="*/ 2208422 h 4765775"/>
                <a:gd name="connsiteX111" fmla="*/ 2313988 w 3586378"/>
                <a:gd name="connsiteY111" fmla="*/ 2200267 h 4765775"/>
                <a:gd name="connsiteX112" fmla="*/ 2281400 w 3586378"/>
                <a:gd name="connsiteY112" fmla="*/ 2190396 h 4765775"/>
                <a:gd name="connsiteX113" fmla="*/ 2165510 w 3586378"/>
                <a:gd name="connsiteY113" fmla="*/ 2156275 h 4765775"/>
                <a:gd name="connsiteX114" fmla="*/ 2046462 w 3586378"/>
                <a:gd name="connsiteY114" fmla="*/ 2113784 h 4765775"/>
                <a:gd name="connsiteX115" fmla="*/ 1929077 w 3586378"/>
                <a:gd name="connsiteY115" fmla="*/ 2058418 h 4765775"/>
                <a:gd name="connsiteX116" fmla="*/ 1816514 w 3586378"/>
                <a:gd name="connsiteY116" fmla="*/ 1988245 h 4765775"/>
                <a:gd name="connsiteX117" fmla="*/ 1736538 w 3586378"/>
                <a:gd name="connsiteY117" fmla="*/ 1919789 h 4765775"/>
                <a:gd name="connsiteX118" fmla="*/ 1673024 w 3586378"/>
                <a:gd name="connsiteY118" fmla="*/ 1842963 h 4765775"/>
                <a:gd name="connsiteX119" fmla="*/ 1627300 w 3586378"/>
                <a:gd name="connsiteY119" fmla="*/ 1761416 h 4765775"/>
                <a:gd name="connsiteX120" fmla="*/ 1599700 w 3586378"/>
                <a:gd name="connsiteY120" fmla="*/ 1676650 h 4765775"/>
                <a:gd name="connsiteX121" fmla="*/ 1591387 w 3586378"/>
                <a:gd name="connsiteY121" fmla="*/ 1436942 h 4765775"/>
                <a:gd name="connsiteX122" fmla="*/ 1617491 w 3586378"/>
                <a:gd name="connsiteY122" fmla="*/ 1312905 h 4765775"/>
                <a:gd name="connsiteX123" fmla="*/ 1692645 w 3586378"/>
                <a:gd name="connsiteY123" fmla="*/ 1182430 h 4765775"/>
                <a:gd name="connsiteX124" fmla="*/ 1829650 w 3586378"/>
                <a:gd name="connsiteY124" fmla="*/ 1051955 h 4765775"/>
                <a:gd name="connsiteX125" fmla="*/ 1922594 w 3586378"/>
                <a:gd name="connsiteY125" fmla="*/ 989937 h 4765775"/>
                <a:gd name="connsiteX126" fmla="*/ 2018697 w 3586378"/>
                <a:gd name="connsiteY126" fmla="*/ 937789 h 4765775"/>
                <a:gd name="connsiteX127" fmla="*/ 2113303 w 3586378"/>
                <a:gd name="connsiteY127" fmla="*/ 892080 h 4765775"/>
                <a:gd name="connsiteX128" fmla="*/ 2201425 w 3586378"/>
                <a:gd name="connsiteY128" fmla="*/ 853024 h 4765775"/>
                <a:gd name="connsiteX129" fmla="*/ 2222708 w 3586378"/>
                <a:gd name="connsiteY129" fmla="*/ 843152 h 4765775"/>
                <a:gd name="connsiteX130" fmla="*/ 2243824 w 3586378"/>
                <a:gd name="connsiteY130" fmla="*/ 833495 h 4765775"/>
                <a:gd name="connsiteX131" fmla="*/ 2263443 w 3586378"/>
                <a:gd name="connsiteY131" fmla="*/ 825341 h 4765775"/>
                <a:gd name="connsiteX132" fmla="*/ 2281401 w 3586378"/>
                <a:gd name="connsiteY132" fmla="*/ 817186 h 4765775"/>
                <a:gd name="connsiteX133" fmla="*/ 2296032 w 3586378"/>
                <a:gd name="connsiteY133" fmla="*/ 810533 h 4765775"/>
                <a:gd name="connsiteX134" fmla="*/ 2310664 w 3586378"/>
                <a:gd name="connsiteY134" fmla="*/ 804095 h 4765775"/>
                <a:gd name="connsiteX135" fmla="*/ 2325462 w 3586378"/>
                <a:gd name="connsiteY135" fmla="*/ 797658 h 4765775"/>
                <a:gd name="connsiteX136" fmla="*/ 2340093 w 3586378"/>
                <a:gd name="connsiteY136" fmla="*/ 791005 h 4765775"/>
                <a:gd name="connsiteX137" fmla="*/ 2415080 w 3586378"/>
                <a:gd name="connsiteY137" fmla="*/ 755167 h 4765775"/>
                <a:gd name="connsiteX138" fmla="*/ 2493393 w 3586378"/>
                <a:gd name="connsiteY138" fmla="*/ 716111 h 4765775"/>
                <a:gd name="connsiteX139" fmla="*/ 2566717 w 3586378"/>
                <a:gd name="connsiteY139" fmla="*/ 675337 h 4765775"/>
                <a:gd name="connsiteX140" fmla="*/ 2632060 w 3586378"/>
                <a:gd name="connsiteY140" fmla="*/ 632847 h 4765775"/>
                <a:gd name="connsiteX141" fmla="*/ 2643292 w 3586378"/>
                <a:gd name="connsiteY141" fmla="*/ 623958 h 4765775"/>
                <a:gd name="connsiteX142" fmla="*/ 2627071 w 3586378"/>
                <a:gd name="connsiteY142" fmla="*/ 614824 h 4765775"/>
                <a:gd name="connsiteX143" fmla="*/ 2568378 w 3586378"/>
                <a:gd name="connsiteY143" fmla="*/ 587141 h 4765775"/>
                <a:gd name="connsiteX144" fmla="*/ 2506360 w 3586378"/>
                <a:gd name="connsiteY144" fmla="*/ 560960 h 4765775"/>
                <a:gd name="connsiteX145" fmla="*/ 2441183 w 3586378"/>
                <a:gd name="connsiteY145" fmla="*/ 534994 h 4765775"/>
                <a:gd name="connsiteX146" fmla="*/ 2392300 w 3586378"/>
                <a:gd name="connsiteY146" fmla="*/ 515465 h 4765775"/>
                <a:gd name="connsiteX147" fmla="*/ 2343418 w 3586378"/>
                <a:gd name="connsiteY147" fmla="*/ 494220 h 4765775"/>
                <a:gd name="connsiteX148" fmla="*/ 2292706 w 3586378"/>
                <a:gd name="connsiteY148" fmla="*/ 472975 h 4765775"/>
                <a:gd name="connsiteX149" fmla="*/ 2242160 w 3586378"/>
                <a:gd name="connsiteY149" fmla="*/ 450228 h 4765775"/>
                <a:gd name="connsiteX150" fmla="*/ 2235316 w 3586378"/>
                <a:gd name="connsiteY150" fmla="*/ 446218 h 4765775"/>
                <a:gd name="connsiteX151" fmla="*/ 2223207 w 3586378"/>
                <a:gd name="connsiteY151" fmla="*/ 439123 h 4765775"/>
                <a:gd name="connsiteX152" fmla="*/ 2200635 w 3586378"/>
                <a:gd name="connsiteY152" fmla="*/ 425898 h 4765775"/>
                <a:gd name="connsiteX153" fmla="*/ 2168836 w 3586378"/>
                <a:gd name="connsiteY153" fmla="*/ 397866 h 4765775"/>
                <a:gd name="connsiteX154" fmla="*/ 2131259 w 3586378"/>
                <a:gd name="connsiteY154" fmla="*/ 332629 h 4765775"/>
                <a:gd name="connsiteX155" fmla="*/ 2126209 w 3586378"/>
                <a:gd name="connsiteY155" fmla="*/ 298481 h 4765775"/>
                <a:gd name="connsiteX156" fmla="*/ 2127381 w 3586378"/>
                <a:gd name="connsiteY156" fmla="*/ 287167 h 4765775"/>
                <a:gd name="connsiteX157" fmla="*/ 2125825 w 3586378"/>
                <a:gd name="connsiteY157" fmla="*/ 233053 h 4765775"/>
                <a:gd name="connsiteX158" fmla="*/ 2126557 w 3586378"/>
                <a:gd name="connsiteY158" fmla="*/ 177039 h 4765775"/>
                <a:gd name="connsiteX159" fmla="*/ 2126887 w 3586378"/>
                <a:gd name="connsiteY159" fmla="*/ 172579 h 4765775"/>
                <a:gd name="connsiteX160" fmla="*/ 2126210 w 3586378"/>
                <a:gd name="connsiteY160" fmla="*/ 168003 h 4765775"/>
                <a:gd name="connsiteX161" fmla="*/ 2129763 w 3586378"/>
                <a:gd name="connsiteY161" fmla="*/ 133699 h 4765775"/>
                <a:gd name="connsiteX162" fmla="*/ 2129764 w 3586378"/>
                <a:gd name="connsiteY162" fmla="*/ 133692 h 4765775"/>
                <a:gd name="connsiteX163" fmla="*/ 2167174 w 3586378"/>
                <a:gd name="connsiteY163" fmla="*/ 70171 h 4765775"/>
                <a:gd name="connsiteX164" fmla="*/ 2207910 w 3586378"/>
                <a:gd name="connsiteY164" fmla="*/ 37553 h 4765775"/>
                <a:gd name="connsiteX165" fmla="*/ 2235316 w 3586378"/>
                <a:gd name="connsiteY165" fmla="*/ 24723 h 4765775"/>
                <a:gd name="connsiteX166" fmla="*/ 2235316 w 3586378"/>
                <a:gd name="connsiteY166" fmla="*/ 24725 h 4765775"/>
                <a:gd name="connsiteX167" fmla="*/ 2256959 w 3586378"/>
                <a:gd name="connsiteY167" fmla="*/ 14593 h 4765775"/>
                <a:gd name="connsiteX168" fmla="*/ 2312327 w 3586378"/>
                <a:gd name="connsiteY168" fmla="*/ 0 h 476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3586378" h="4765775">
                  <a:moveTo>
                    <a:pt x="2312327" y="0"/>
                  </a:moveTo>
                  <a:cubicBezTo>
                    <a:pt x="2328621" y="1717"/>
                    <a:pt x="2349903" y="0"/>
                    <a:pt x="2369357" y="0"/>
                  </a:cubicBezTo>
                  <a:cubicBezTo>
                    <a:pt x="2380829" y="0"/>
                    <a:pt x="2393964" y="0"/>
                    <a:pt x="2405271" y="1717"/>
                  </a:cubicBezTo>
                  <a:lnTo>
                    <a:pt x="2441184" y="6438"/>
                  </a:lnTo>
                  <a:cubicBezTo>
                    <a:pt x="2452657" y="9872"/>
                    <a:pt x="2465626" y="11374"/>
                    <a:pt x="2477098" y="16309"/>
                  </a:cubicBezTo>
                  <a:cubicBezTo>
                    <a:pt x="2488571" y="19528"/>
                    <a:pt x="2499877" y="24464"/>
                    <a:pt x="2511349" y="29400"/>
                  </a:cubicBezTo>
                  <a:cubicBezTo>
                    <a:pt x="2522822" y="34336"/>
                    <a:pt x="2534128" y="39057"/>
                    <a:pt x="2547263" y="43993"/>
                  </a:cubicBezTo>
                  <a:cubicBezTo>
                    <a:pt x="2560233" y="48928"/>
                    <a:pt x="2571705" y="53864"/>
                    <a:pt x="2584674" y="58800"/>
                  </a:cubicBezTo>
                  <a:cubicBezTo>
                    <a:pt x="2597809" y="63521"/>
                    <a:pt x="2610778" y="68457"/>
                    <a:pt x="2623913" y="73392"/>
                  </a:cubicBezTo>
                  <a:cubicBezTo>
                    <a:pt x="2636882" y="78328"/>
                    <a:pt x="2651514" y="83264"/>
                    <a:pt x="2664649" y="89702"/>
                  </a:cubicBezTo>
                  <a:lnTo>
                    <a:pt x="2742961" y="119102"/>
                  </a:lnTo>
                  <a:cubicBezTo>
                    <a:pt x="2770728" y="128758"/>
                    <a:pt x="2798329" y="140347"/>
                    <a:pt x="2826095" y="153222"/>
                  </a:cubicBezTo>
                  <a:cubicBezTo>
                    <a:pt x="2853862" y="164811"/>
                    <a:pt x="2883125" y="177687"/>
                    <a:pt x="2910892" y="192494"/>
                  </a:cubicBezTo>
                  <a:cubicBezTo>
                    <a:pt x="2938659" y="207086"/>
                    <a:pt x="2967922" y="221894"/>
                    <a:pt x="2995689" y="238203"/>
                  </a:cubicBezTo>
                  <a:cubicBezTo>
                    <a:pt x="3025119" y="256015"/>
                    <a:pt x="3052885" y="275543"/>
                    <a:pt x="3078989" y="295286"/>
                  </a:cubicBezTo>
                  <a:cubicBezTo>
                    <a:pt x="3103431" y="316316"/>
                    <a:pt x="3126209" y="337561"/>
                    <a:pt x="3147325" y="360523"/>
                  </a:cubicBezTo>
                  <a:cubicBezTo>
                    <a:pt x="3166945" y="383271"/>
                    <a:pt x="3184902" y="407735"/>
                    <a:pt x="3199534" y="433915"/>
                  </a:cubicBezTo>
                  <a:cubicBezTo>
                    <a:pt x="3214332" y="459882"/>
                    <a:pt x="3225638" y="486063"/>
                    <a:pt x="3232289" y="512243"/>
                  </a:cubicBezTo>
                  <a:cubicBezTo>
                    <a:pt x="3243595" y="549583"/>
                    <a:pt x="3246920" y="587138"/>
                    <a:pt x="3245257" y="622975"/>
                  </a:cubicBezTo>
                  <a:lnTo>
                    <a:pt x="3238434" y="673012"/>
                  </a:lnTo>
                  <a:lnTo>
                    <a:pt x="3243635" y="698651"/>
                  </a:lnTo>
                  <a:cubicBezTo>
                    <a:pt x="3245672" y="717187"/>
                    <a:pt x="3246087" y="735535"/>
                    <a:pt x="3245256" y="753453"/>
                  </a:cubicBezTo>
                  <a:cubicBezTo>
                    <a:pt x="3243594" y="791008"/>
                    <a:pt x="3235447" y="826846"/>
                    <a:pt x="3219152" y="864400"/>
                  </a:cubicBezTo>
                  <a:cubicBezTo>
                    <a:pt x="3204521" y="901955"/>
                    <a:pt x="3181576" y="937792"/>
                    <a:pt x="3153975" y="973630"/>
                  </a:cubicBezTo>
                  <a:cubicBezTo>
                    <a:pt x="3124546" y="1009682"/>
                    <a:pt x="3088632" y="1045520"/>
                    <a:pt x="3046234" y="1081358"/>
                  </a:cubicBezTo>
                  <a:cubicBezTo>
                    <a:pt x="3016970" y="1105822"/>
                    <a:pt x="2985878" y="1128569"/>
                    <a:pt x="2953290" y="1149814"/>
                  </a:cubicBezTo>
                  <a:cubicBezTo>
                    <a:pt x="2920701" y="1171059"/>
                    <a:pt x="2888112" y="1192305"/>
                    <a:pt x="2853861" y="1210116"/>
                  </a:cubicBezTo>
                  <a:cubicBezTo>
                    <a:pt x="2819610" y="1229859"/>
                    <a:pt x="2787021" y="1247671"/>
                    <a:pt x="2752770" y="1263980"/>
                  </a:cubicBezTo>
                  <a:cubicBezTo>
                    <a:pt x="2720015" y="1282006"/>
                    <a:pt x="2687426" y="1296599"/>
                    <a:pt x="2656501" y="1312908"/>
                  </a:cubicBezTo>
                  <a:cubicBezTo>
                    <a:pt x="2651513" y="1314625"/>
                    <a:pt x="2646691" y="1317844"/>
                    <a:pt x="2641869" y="1319561"/>
                  </a:cubicBezTo>
                  <a:cubicBezTo>
                    <a:pt x="2636881" y="1321063"/>
                    <a:pt x="2632059" y="1324282"/>
                    <a:pt x="2627071" y="1325999"/>
                  </a:cubicBezTo>
                  <a:cubicBezTo>
                    <a:pt x="2622250" y="1327715"/>
                    <a:pt x="2617262" y="1330934"/>
                    <a:pt x="2614102" y="1332436"/>
                  </a:cubicBezTo>
                  <a:cubicBezTo>
                    <a:pt x="2609114" y="1334153"/>
                    <a:pt x="2605955" y="1337372"/>
                    <a:pt x="2600967" y="1339089"/>
                  </a:cubicBezTo>
                  <a:cubicBezTo>
                    <a:pt x="2592820" y="1342308"/>
                    <a:pt x="2586336" y="1347244"/>
                    <a:pt x="2578188" y="1350463"/>
                  </a:cubicBezTo>
                  <a:cubicBezTo>
                    <a:pt x="2570041" y="1353682"/>
                    <a:pt x="2561894" y="1358617"/>
                    <a:pt x="2553747" y="1361836"/>
                  </a:cubicBezTo>
                  <a:cubicBezTo>
                    <a:pt x="2545600" y="1365055"/>
                    <a:pt x="2537453" y="1369991"/>
                    <a:pt x="2529306" y="1373210"/>
                  </a:cubicBezTo>
                  <a:cubicBezTo>
                    <a:pt x="2521158" y="1376643"/>
                    <a:pt x="2513011" y="1381365"/>
                    <a:pt x="2503202" y="1384798"/>
                  </a:cubicBezTo>
                  <a:cubicBezTo>
                    <a:pt x="2485244" y="1392953"/>
                    <a:pt x="2465625" y="1402610"/>
                    <a:pt x="2446172" y="1412481"/>
                  </a:cubicBezTo>
                  <a:lnTo>
                    <a:pt x="2387312" y="1441881"/>
                  </a:lnTo>
                  <a:cubicBezTo>
                    <a:pt x="2367859" y="1451538"/>
                    <a:pt x="2348240" y="1461409"/>
                    <a:pt x="2330282" y="1472783"/>
                  </a:cubicBezTo>
                  <a:lnTo>
                    <a:pt x="2294772" y="1494970"/>
                  </a:lnTo>
                  <a:lnTo>
                    <a:pt x="2317315" y="1503682"/>
                  </a:lnTo>
                  <a:cubicBezTo>
                    <a:pt x="2338431" y="1510334"/>
                    <a:pt x="2359713" y="1518489"/>
                    <a:pt x="2382492" y="1523425"/>
                  </a:cubicBezTo>
                  <a:cubicBezTo>
                    <a:pt x="2403608" y="1529863"/>
                    <a:pt x="2426553" y="1536301"/>
                    <a:pt x="2447669" y="1541236"/>
                  </a:cubicBezTo>
                  <a:cubicBezTo>
                    <a:pt x="2457479" y="1542953"/>
                    <a:pt x="2465626" y="1546172"/>
                    <a:pt x="2475435" y="1547889"/>
                  </a:cubicBezTo>
                  <a:cubicBezTo>
                    <a:pt x="2485245" y="1549391"/>
                    <a:pt x="2493393" y="1552610"/>
                    <a:pt x="2503203" y="1554327"/>
                  </a:cubicBezTo>
                  <a:cubicBezTo>
                    <a:pt x="2513012" y="1556044"/>
                    <a:pt x="2521159" y="1559263"/>
                    <a:pt x="2530969" y="1560765"/>
                  </a:cubicBezTo>
                  <a:cubicBezTo>
                    <a:pt x="2540613" y="1562482"/>
                    <a:pt x="2550423" y="1565701"/>
                    <a:pt x="2560233" y="1567417"/>
                  </a:cubicBezTo>
                  <a:lnTo>
                    <a:pt x="2694078" y="1601538"/>
                  </a:lnTo>
                  <a:lnTo>
                    <a:pt x="2835905" y="1642312"/>
                  </a:lnTo>
                  <a:cubicBezTo>
                    <a:pt x="2883125" y="1657119"/>
                    <a:pt x="2932175" y="1674930"/>
                    <a:pt x="2981057" y="1694673"/>
                  </a:cubicBezTo>
                  <a:cubicBezTo>
                    <a:pt x="3029940" y="1714202"/>
                    <a:pt x="3078989" y="1736949"/>
                    <a:pt x="3127872" y="1763130"/>
                  </a:cubicBezTo>
                  <a:cubicBezTo>
                    <a:pt x="3191387" y="1797465"/>
                    <a:pt x="3245257" y="1833303"/>
                    <a:pt x="3290981" y="1870858"/>
                  </a:cubicBezTo>
                  <a:cubicBezTo>
                    <a:pt x="3338201" y="1908197"/>
                    <a:pt x="3377441" y="1947469"/>
                    <a:pt x="3410029" y="1985023"/>
                  </a:cubicBezTo>
                  <a:cubicBezTo>
                    <a:pt x="3442618" y="2024080"/>
                    <a:pt x="3470385" y="2063137"/>
                    <a:pt x="3491501" y="2099189"/>
                  </a:cubicBezTo>
                  <a:cubicBezTo>
                    <a:pt x="3512783" y="2136529"/>
                    <a:pt x="3529077" y="2172581"/>
                    <a:pt x="3542047" y="2205200"/>
                  </a:cubicBezTo>
                  <a:cubicBezTo>
                    <a:pt x="3561666" y="2255630"/>
                    <a:pt x="3574801" y="2307777"/>
                    <a:pt x="3581286" y="2361641"/>
                  </a:cubicBezTo>
                  <a:cubicBezTo>
                    <a:pt x="3584528" y="2388573"/>
                    <a:pt x="3586149" y="2415505"/>
                    <a:pt x="3586357" y="2442625"/>
                  </a:cubicBezTo>
                  <a:lnTo>
                    <a:pt x="3583099" y="2521093"/>
                  </a:lnTo>
                  <a:lnTo>
                    <a:pt x="3586356" y="2573103"/>
                  </a:lnTo>
                  <a:cubicBezTo>
                    <a:pt x="3586563" y="2600223"/>
                    <a:pt x="3585358" y="2627530"/>
                    <a:pt x="3582947" y="2655213"/>
                  </a:cubicBezTo>
                  <a:cubicBezTo>
                    <a:pt x="3576297" y="2710793"/>
                    <a:pt x="3563328" y="2767876"/>
                    <a:pt x="3545371" y="2823242"/>
                  </a:cubicBezTo>
                  <a:cubicBezTo>
                    <a:pt x="3525751" y="2880325"/>
                    <a:pt x="3499647" y="2937408"/>
                    <a:pt x="3465396" y="2994491"/>
                  </a:cubicBezTo>
                  <a:cubicBezTo>
                    <a:pt x="3401881" y="3103721"/>
                    <a:pt x="3321906" y="3208229"/>
                    <a:pt x="3233784" y="3307588"/>
                  </a:cubicBezTo>
                  <a:cubicBezTo>
                    <a:pt x="3142503" y="3408878"/>
                    <a:pt x="3039749" y="3505017"/>
                    <a:pt x="2930511" y="3597938"/>
                  </a:cubicBezTo>
                  <a:cubicBezTo>
                    <a:pt x="2819610" y="3690858"/>
                    <a:pt x="2700562" y="3780560"/>
                    <a:pt x="2579851" y="3863824"/>
                  </a:cubicBezTo>
                  <a:cubicBezTo>
                    <a:pt x="2457478" y="3948589"/>
                    <a:pt x="2331945" y="4030136"/>
                    <a:pt x="2207909" y="4108464"/>
                  </a:cubicBezTo>
                  <a:cubicBezTo>
                    <a:pt x="2061260" y="4199883"/>
                    <a:pt x="1911120" y="4282932"/>
                    <a:pt x="1761146" y="4358041"/>
                  </a:cubicBezTo>
                  <a:cubicBezTo>
                    <a:pt x="1607847" y="4433150"/>
                    <a:pt x="1454381" y="4499889"/>
                    <a:pt x="1301082" y="4555470"/>
                  </a:cubicBezTo>
                  <a:cubicBezTo>
                    <a:pt x="1146286" y="4612553"/>
                    <a:pt x="991324" y="4658048"/>
                    <a:pt x="836362" y="4692383"/>
                  </a:cubicBezTo>
                  <a:cubicBezTo>
                    <a:pt x="681400" y="4728221"/>
                    <a:pt x="528101" y="4752685"/>
                    <a:pt x="377960" y="4765775"/>
                  </a:cubicBezTo>
                  <a:lnTo>
                    <a:pt x="369813" y="4765775"/>
                  </a:lnTo>
                  <a:lnTo>
                    <a:pt x="361666" y="4765775"/>
                  </a:lnTo>
                  <a:lnTo>
                    <a:pt x="353519" y="4765775"/>
                  </a:lnTo>
                  <a:lnTo>
                    <a:pt x="345372" y="4765775"/>
                  </a:lnTo>
                  <a:cubicBezTo>
                    <a:pt x="290005" y="4765775"/>
                    <a:pt x="239459" y="4754402"/>
                    <a:pt x="195398" y="4731440"/>
                  </a:cubicBezTo>
                  <a:cubicBezTo>
                    <a:pt x="173368" y="4720066"/>
                    <a:pt x="152543" y="4706654"/>
                    <a:pt x="133360" y="4690988"/>
                  </a:cubicBezTo>
                  <a:lnTo>
                    <a:pt x="127655" y="4685089"/>
                  </a:lnTo>
                  <a:lnTo>
                    <a:pt x="127655" y="4685090"/>
                  </a:lnTo>
                  <a:lnTo>
                    <a:pt x="81172" y="4637018"/>
                  </a:lnTo>
                  <a:cubicBezTo>
                    <a:pt x="50246" y="4597747"/>
                    <a:pt x="27301" y="4550535"/>
                    <a:pt x="14332" y="4498388"/>
                  </a:cubicBezTo>
                  <a:lnTo>
                    <a:pt x="14332" y="4498384"/>
                  </a:lnTo>
                  <a:lnTo>
                    <a:pt x="1239" y="4416707"/>
                  </a:lnTo>
                  <a:cubicBezTo>
                    <a:pt x="1552" y="4400040"/>
                    <a:pt x="1864" y="4383372"/>
                    <a:pt x="2177" y="4366705"/>
                  </a:cubicBezTo>
                  <a:cubicBezTo>
                    <a:pt x="1871" y="4361630"/>
                    <a:pt x="1566" y="4356556"/>
                    <a:pt x="1260" y="4351481"/>
                  </a:cubicBezTo>
                  <a:cubicBezTo>
                    <a:pt x="235" y="4323666"/>
                    <a:pt x="-179" y="4295655"/>
                    <a:pt x="71" y="4269654"/>
                  </a:cubicBezTo>
                  <a:lnTo>
                    <a:pt x="2860" y="4199906"/>
                  </a:lnTo>
                  <a:cubicBezTo>
                    <a:pt x="2860" y="4199897"/>
                    <a:pt x="2861" y="4199889"/>
                    <a:pt x="2861" y="4199880"/>
                  </a:cubicBezTo>
                  <a:cubicBezTo>
                    <a:pt x="9345" y="4137861"/>
                    <a:pt x="27302" y="4079061"/>
                    <a:pt x="53406" y="4023695"/>
                  </a:cubicBezTo>
                  <a:cubicBezTo>
                    <a:pt x="79510" y="3969832"/>
                    <a:pt x="113762" y="3920903"/>
                    <a:pt x="154664" y="3880130"/>
                  </a:cubicBezTo>
                  <a:cubicBezTo>
                    <a:pt x="193737" y="3839357"/>
                    <a:pt x="239461" y="3805021"/>
                    <a:pt x="288343" y="3780557"/>
                  </a:cubicBezTo>
                  <a:cubicBezTo>
                    <a:pt x="337226" y="3756093"/>
                    <a:pt x="389434" y="3739783"/>
                    <a:pt x="443305" y="3736565"/>
                  </a:cubicBezTo>
                  <a:cubicBezTo>
                    <a:pt x="552544" y="3728410"/>
                    <a:pt x="665107" y="3710598"/>
                    <a:pt x="780830" y="3686134"/>
                  </a:cubicBezTo>
                  <a:cubicBezTo>
                    <a:pt x="895056" y="3661670"/>
                    <a:pt x="1010779" y="3629051"/>
                    <a:pt x="1128330" y="3589780"/>
                  </a:cubicBezTo>
                  <a:cubicBezTo>
                    <a:pt x="1244053" y="3550723"/>
                    <a:pt x="1361439" y="3503298"/>
                    <a:pt x="1478990" y="3449648"/>
                  </a:cubicBezTo>
                  <a:cubicBezTo>
                    <a:pt x="1594713" y="3395784"/>
                    <a:pt x="1712098" y="3336985"/>
                    <a:pt x="1827987" y="3270245"/>
                  </a:cubicBezTo>
                  <a:cubicBezTo>
                    <a:pt x="1929078" y="3213162"/>
                    <a:pt x="2031832" y="3152646"/>
                    <a:pt x="2131260" y="3089125"/>
                  </a:cubicBezTo>
                  <a:cubicBezTo>
                    <a:pt x="2230855" y="3027107"/>
                    <a:pt x="2326958" y="2961869"/>
                    <a:pt x="2416743" y="2894915"/>
                  </a:cubicBezTo>
                  <a:cubicBezTo>
                    <a:pt x="2506361" y="2828175"/>
                    <a:pt x="2589662" y="2759719"/>
                    <a:pt x="2662986" y="2687829"/>
                  </a:cubicBezTo>
                  <a:cubicBezTo>
                    <a:pt x="2736477" y="2617655"/>
                    <a:pt x="2799991" y="2544263"/>
                    <a:pt x="2850537" y="2469369"/>
                  </a:cubicBezTo>
                  <a:cubicBezTo>
                    <a:pt x="2863672" y="2451343"/>
                    <a:pt x="2873482" y="2433531"/>
                    <a:pt x="2881629" y="2417222"/>
                  </a:cubicBezTo>
                  <a:lnTo>
                    <a:pt x="2882717" y="2414270"/>
                  </a:lnTo>
                  <a:lnTo>
                    <a:pt x="2871818" y="2402417"/>
                  </a:lnTo>
                  <a:cubicBezTo>
                    <a:pt x="2865167" y="2395980"/>
                    <a:pt x="2857020" y="2391044"/>
                    <a:pt x="2848873" y="2386108"/>
                  </a:cubicBezTo>
                  <a:cubicBezTo>
                    <a:pt x="2840726" y="2381172"/>
                    <a:pt x="2832579" y="2376451"/>
                    <a:pt x="2826094" y="2371515"/>
                  </a:cubicBezTo>
                  <a:cubicBezTo>
                    <a:pt x="2796831" y="2355206"/>
                    <a:pt x="2765739" y="2338897"/>
                    <a:pt x="2733150" y="2325806"/>
                  </a:cubicBezTo>
                  <a:cubicBezTo>
                    <a:pt x="2700562" y="2312716"/>
                    <a:pt x="2666310" y="2299625"/>
                    <a:pt x="2632059" y="2288252"/>
                  </a:cubicBezTo>
                  <a:cubicBezTo>
                    <a:pt x="2596145" y="2276878"/>
                    <a:pt x="2560232" y="2265505"/>
                    <a:pt x="2522821" y="2255633"/>
                  </a:cubicBezTo>
                  <a:cubicBezTo>
                    <a:pt x="2485244" y="2245976"/>
                    <a:pt x="2447668" y="2234388"/>
                    <a:pt x="2410258" y="2224731"/>
                  </a:cubicBezTo>
                  <a:cubicBezTo>
                    <a:pt x="2400448" y="2221512"/>
                    <a:pt x="2388975" y="2219795"/>
                    <a:pt x="2379165" y="2216576"/>
                  </a:cubicBezTo>
                  <a:cubicBezTo>
                    <a:pt x="2367859" y="2213357"/>
                    <a:pt x="2358049" y="2209924"/>
                    <a:pt x="2346577" y="2208422"/>
                  </a:cubicBezTo>
                  <a:cubicBezTo>
                    <a:pt x="2335104" y="2205203"/>
                    <a:pt x="2325461" y="2201769"/>
                    <a:pt x="2313988" y="2200267"/>
                  </a:cubicBezTo>
                  <a:cubicBezTo>
                    <a:pt x="2302516" y="2197048"/>
                    <a:pt x="2292706" y="2193615"/>
                    <a:pt x="2281400" y="2190396"/>
                  </a:cubicBezTo>
                  <a:cubicBezTo>
                    <a:pt x="2243823" y="2179022"/>
                    <a:pt x="2206412" y="2169150"/>
                    <a:pt x="2165510" y="2156275"/>
                  </a:cubicBezTo>
                  <a:cubicBezTo>
                    <a:pt x="2126438" y="2143184"/>
                    <a:pt x="2087198" y="2130094"/>
                    <a:pt x="2046462" y="2113784"/>
                  </a:cubicBezTo>
                  <a:cubicBezTo>
                    <a:pt x="2007390" y="2097475"/>
                    <a:pt x="1968150" y="2079449"/>
                    <a:pt x="1929077" y="2058418"/>
                  </a:cubicBezTo>
                  <a:cubicBezTo>
                    <a:pt x="1890004" y="2037173"/>
                    <a:pt x="1852428" y="2014211"/>
                    <a:pt x="1816514" y="1988245"/>
                  </a:cubicBezTo>
                  <a:cubicBezTo>
                    <a:pt x="1787250" y="1967000"/>
                    <a:pt x="1761146" y="1944253"/>
                    <a:pt x="1736538" y="1919789"/>
                  </a:cubicBezTo>
                  <a:cubicBezTo>
                    <a:pt x="1712097" y="1895325"/>
                    <a:pt x="1692644" y="1869144"/>
                    <a:pt x="1673024" y="1842963"/>
                  </a:cubicBezTo>
                  <a:cubicBezTo>
                    <a:pt x="1655067" y="1816997"/>
                    <a:pt x="1640436" y="1789099"/>
                    <a:pt x="1627300" y="1761416"/>
                  </a:cubicBezTo>
                  <a:cubicBezTo>
                    <a:pt x="1615994" y="1733733"/>
                    <a:pt x="1606184" y="1704333"/>
                    <a:pt x="1599700" y="1676650"/>
                  </a:cubicBezTo>
                  <a:cubicBezTo>
                    <a:pt x="1593715" y="1622571"/>
                    <a:pt x="1588422" y="1497566"/>
                    <a:pt x="1591387" y="1436942"/>
                  </a:cubicBezTo>
                  <a:cubicBezTo>
                    <a:pt x="1593050" y="1397671"/>
                    <a:pt x="1601197" y="1356898"/>
                    <a:pt x="1617491" y="1312905"/>
                  </a:cubicBezTo>
                  <a:cubicBezTo>
                    <a:pt x="1633786" y="1270630"/>
                    <a:pt x="1656731" y="1226423"/>
                    <a:pt x="1692645" y="1182430"/>
                  </a:cubicBezTo>
                  <a:cubicBezTo>
                    <a:pt x="1726896" y="1138438"/>
                    <a:pt x="1772453" y="1094445"/>
                    <a:pt x="1829650" y="1051955"/>
                  </a:cubicBezTo>
                  <a:cubicBezTo>
                    <a:pt x="1858913" y="1030710"/>
                    <a:pt x="1890005" y="1009679"/>
                    <a:pt x="1922594" y="989937"/>
                  </a:cubicBezTo>
                  <a:cubicBezTo>
                    <a:pt x="1953520" y="970408"/>
                    <a:pt x="1986108" y="954099"/>
                    <a:pt x="2018697" y="937789"/>
                  </a:cubicBezTo>
                  <a:cubicBezTo>
                    <a:pt x="2049789" y="921480"/>
                    <a:pt x="2082377" y="906887"/>
                    <a:pt x="2113303" y="892080"/>
                  </a:cubicBezTo>
                  <a:cubicBezTo>
                    <a:pt x="2144395" y="877488"/>
                    <a:pt x="2173659" y="864397"/>
                    <a:pt x="2201425" y="853024"/>
                  </a:cubicBezTo>
                  <a:cubicBezTo>
                    <a:pt x="2209573" y="849805"/>
                    <a:pt x="2216057" y="846586"/>
                    <a:pt x="2222708" y="843152"/>
                  </a:cubicBezTo>
                  <a:cubicBezTo>
                    <a:pt x="2229192" y="839933"/>
                    <a:pt x="2237339" y="836714"/>
                    <a:pt x="2243824" y="833495"/>
                  </a:cubicBezTo>
                  <a:cubicBezTo>
                    <a:pt x="2250309" y="830276"/>
                    <a:pt x="2256959" y="826843"/>
                    <a:pt x="2263443" y="825341"/>
                  </a:cubicBezTo>
                  <a:cubicBezTo>
                    <a:pt x="2269928" y="822122"/>
                    <a:pt x="2274916" y="820405"/>
                    <a:pt x="2281401" y="817186"/>
                  </a:cubicBezTo>
                  <a:cubicBezTo>
                    <a:pt x="2286222" y="815469"/>
                    <a:pt x="2291211" y="812250"/>
                    <a:pt x="2296032" y="810533"/>
                  </a:cubicBezTo>
                  <a:cubicBezTo>
                    <a:pt x="2300854" y="809031"/>
                    <a:pt x="2305842" y="805812"/>
                    <a:pt x="2310664" y="804095"/>
                  </a:cubicBezTo>
                  <a:cubicBezTo>
                    <a:pt x="2315652" y="802379"/>
                    <a:pt x="2320473" y="799160"/>
                    <a:pt x="2325462" y="797658"/>
                  </a:cubicBezTo>
                  <a:cubicBezTo>
                    <a:pt x="2330283" y="795941"/>
                    <a:pt x="2335105" y="792722"/>
                    <a:pt x="2340093" y="791005"/>
                  </a:cubicBezTo>
                  <a:cubicBezTo>
                    <a:pt x="2364535" y="779631"/>
                    <a:pt x="2388976" y="768258"/>
                    <a:pt x="2415080" y="755167"/>
                  </a:cubicBezTo>
                  <a:lnTo>
                    <a:pt x="2493393" y="716111"/>
                  </a:lnTo>
                  <a:cubicBezTo>
                    <a:pt x="2519497" y="703020"/>
                    <a:pt x="2543938" y="688213"/>
                    <a:pt x="2566717" y="675337"/>
                  </a:cubicBezTo>
                  <a:cubicBezTo>
                    <a:pt x="2589662" y="660530"/>
                    <a:pt x="2612441" y="647440"/>
                    <a:pt x="2632060" y="632847"/>
                  </a:cubicBezTo>
                  <a:lnTo>
                    <a:pt x="2643292" y="623958"/>
                  </a:lnTo>
                  <a:lnTo>
                    <a:pt x="2627071" y="614824"/>
                  </a:lnTo>
                  <a:cubicBezTo>
                    <a:pt x="2609114" y="605167"/>
                    <a:pt x="2589661" y="597012"/>
                    <a:pt x="2568378" y="587141"/>
                  </a:cubicBezTo>
                  <a:cubicBezTo>
                    <a:pt x="2548759" y="578986"/>
                    <a:pt x="2527643" y="569115"/>
                    <a:pt x="2506360" y="560960"/>
                  </a:cubicBezTo>
                  <a:cubicBezTo>
                    <a:pt x="2485244" y="552805"/>
                    <a:pt x="2463962" y="543148"/>
                    <a:pt x="2441183" y="534994"/>
                  </a:cubicBezTo>
                  <a:lnTo>
                    <a:pt x="2392300" y="515465"/>
                  </a:lnTo>
                  <a:cubicBezTo>
                    <a:pt x="2376006" y="508813"/>
                    <a:pt x="2359712" y="502375"/>
                    <a:pt x="2343418" y="494220"/>
                  </a:cubicBezTo>
                  <a:cubicBezTo>
                    <a:pt x="2326957" y="487568"/>
                    <a:pt x="2310663" y="479413"/>
                    <a:pt x="2292706" y="472975"/>
                  </a:cubicBezTo>
                  <a:cubicBezTo>
                    <a:pt x="2276412" y="464820"/>
                    <a:pt x="2260117" y="458382"/>
                    <a:pt x="2242160" y="450228"/>
                  </a:cubicBezTo>
                  <a:lnTo>
                    <a:pt x="2235316" y="446218"/>
                  </a:lnTo>
                  <a:lnTo>
                    <a:pt x="2223207" y="439123"/>
                  </a:lnTo>
                  <a:lnTo>
                    <a:pt x="2200635" y="425898"/>
                  </a:lnTo>
                  <a:cubicBezTo>
                    <a:pt x="2188414" y="417126"/>
                    <a:pt x="2177815" y="407738"/>
                    <a:pt x="2168836" y="397866"/>
                  </a:cubicBezTo>
                  <a:cubicBezTo>
                    <a:pt x="2150879" y="378338"/>
                    <a:pt x="2137910" y="355590"/>
                    <a:pt x="2131259" y="332629"/>
                  </a:cubicBezTo>
                  <a:cubicBezTo>
                    <a:pt x="2128017" y="321255"/>
                    <a:pt x="2126396" y="309881"/>
                    <a:pt x="2126209" y="298481"/>
                  </a:cubicBezTo>
                  <a:lnTo>
                    <a:pt x="2127381" y="287167"/>
                  </a:lnTo>
                  <a:cubicBezTo>
                    <a:pt x="2126862" y="269129"/>
                    <a:pt x="2126344" y="251091"/>
                    <a:pt x="2125825" y="233053"/>
                  </a:cubicBezTo>
                  <a:cubicBezTo>
                    <a:pt x="2125671" y="213672"/>
                    <a:pt x="2125908" y="194300"/>
                    <a:pt x="2126557" y="177039"/>
                  </a:cubicBezTo>
                  <a:lnTo>
                    <a:pt x="2126887" y="172579"/>
                  </a:lnTo>
                  <a:cubicBezTo>
                    <a:pt x="2126661" y="171054"/>
                    <a:pt x="2126436" y="169528"/>
                    <a:pt x="2126210" y="168003"/>
                  </a:cubicBezTo>
                  <a:lnTo>
                    <a:pt x="2129763" y="133699"/>
                  </a:lnTo>
                  <a:cubicBezTo>
                    <a:pt x="2129763" y="133697"/>
                    <a:pt x="2129764" y="133694"/>
                    <a:pt x="2129764" y="133692"/>
                  </a:cubicBezTo>
                  <a:cubicBezTo>
                    <a:pt x="2136249" y="110945"/>
                    <a:pt x="2147555" y="89700"/>
                    <a:pt x="2167174" y="70171"/>
                  </a:cubicBezTo>
                  <a:cubicBezTo>
                    <a:pt x="2178647" y="57081"/>
                    <a:pt x="2193279" y="47209"/>
                    <a:pt x="2207910" y="37553"/>
                  </a:cubicBezTo>
                  <a:lnTo>
                    <a:pt x="2235316" y="24723"/>
                  </a:lnTo>
                  <a:lnTo>
                    <a:pt x="2235316" y="24725"/>
                  </a:lnTo>
                  <a:lnTo>
                    <a:pt x="2256959" y="14593"/>
                  </a:lnTo>
                  <a:cubicBezTo>
                    <a:pt x="2274916" y="8155"/>
                    <a:pt x="2292707" y="3219"/>
                    <a:pt x="2312327" y="0"/>
                  </a:cubicBezTo>
                  <a:close/>
                </a:path>
              </a:pathLst>
            </a:custGeom>
            <a:solidFill>
              <a:sysClr val="windowText" lastClr="000000">
                <a:lumMod val="65000"/>
                <a:lumOff val="35000"/>
              </a:sysClr>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92" name="Shape">
              <a:extLst>
                <a:ext uri="{FF2B5EF4-FFF2-40B4-BE49-F238E27FC236}">
                  <a16:creationId xmlns:a16="http://schemas.microsoft.com/office/drawing/2014/main" id="{58411D82-1319-40E1-9E24-7BF62783955A}"/>
                </a:ext>
              </a:extLst>
            </p:cNvPr>
            <p:cNvSpPr/>
            <p:nvPr/>
          </p:nvSpPr>
          <p:spPr>
            <a:xfrm>
              <a:off x="5179163" y="1659883"/>
              <a:ext cx="3261871" cy="4215846"/>
            </a:xfrm>
            <a:custGeom>
              <a:avLst/>
              <a:gdLst/>
              <a:ahLst/>
              <a:cxnLst>
                <a:cxn ang="0">
                  <a:pos x="wd2" y="hd2"/>
                </a:cxn>
                <a:cxn ang="5400000">
                  <a:pos x="wd2" y="hd2"/>
                </a:cxn>
                <a:cxn ang="10800000">
                  <a:pos x="wd2" y="hd2"/>
                </a:cxn>
                <a:cxn ang="16200000">
                  <a:pos x="wd2" y="hd2"/>
                </a:cxn>
              </a:cxnLst>
              <a:rect l="0" t="0" r="r" b="b"/>
              <a:pathLst>
                <a:path w="21570" h="21600" extrusionOk="0">
                  <a:moveTo>
                    <a:pt x="14250" y="0"/>
                  </a:moveTo>
                  <a:cubicBezTo>
                    <a:pt x="14319" y="0"/>
                    <a:pt x="14398" y="0"/>
                    <a:pt x="14466" y="8"/>
                  </a:cubicBezTo>
                  <a:cubicBezTo>
                    <a:pt x="14535" y="15"/>
                    <a:pt x="14613" y="23"/>
                    <a:pt x="14682" y="30"/>
                  </a:cubicBezTo>
                  <a:cubicBezTo>
                    <a:pt x="14751" y="46"/>
                    <a:pt x="14829" y="53"/>
                    <a:pt x="14898" y="76"/>
                  </a:cubicBezTo>
                  <a:cubicBezTo>
                    <a:pt x="14967" y="91"/>
                    <a:pt x="15035" y="114"/>
                    <a:pt x="15104" y="137"/>
                  </a:cubicBezTo>
                  <a:cubicBezTo>
                    <a:pt x="15173" y="160"/>
                    <a:pt x="15241" y="182"/>
                    <a:pt x="15320" y="205"/>
                  </a:cubicBezTo>
                  <a:cubicBezTo>
                    <a:pt x="15398" y="228"/>
                    <a:pt x="15467" y="251"/>
                    <a:pt x="15545" y="274"/>
                  </a:cubicBezTo>
                  <a:cubicBezTo>
                    <a:pt x="15624" y="296"/>
                    <a:pt x="15702" y="319"/>
                    <a:pt x="15781" y="342"/>
                  </a:cubicBezTo>
                  <a:cubicBezTo>
                    <a:pt x="15859" y="365"/>
                    <a:pt x="15947" y="388"/>
                    <a:pt x="16026" y="418"/>
                  </a:cubicBezTo>
                  <a:cubicBezTo>
                    <a:pt x="16183" y="464"/>
                    <a:pt x="16340" y="509"/>
                    <a:pt x="16497" y="555"/>
                  </a:cubicBezTo>
                  <a:cubicBezTo>
                    <a:pt x="16664" y="600"/>
                    <a:pt x="16830" y="654"/>
                    <a:pt x="16997" y="714"/>
                  </a:cubicBezTo>
                  <a:cubicBezTo>
                    <a:pt x="17164" y="768"/>
                    <a:pt x="17340" y="828"/>
                    <a:pt x="17507" y="897"/>
                  </a:cubicBezTo>
                  <a:cubicBezTo>
                    <a:pt x="17674" y="965"/>
                    <a:pt x="17850" y="1034"/>
                    <a:pt x="18017" y="1110"/>
                  </a:cubicBezTo>
                  <a:cubicBezTo>
                    <a:pt x="18194" y="1193"/>
                    <a:pt x="18361" y="1284"/>
                    <a:pt x="18518" y="1376"/>
                  </a:cubicBezTo>
                  <a:cubicBezTo>
                    <a:pt x="18665" y="1474"/>
                    <a:pt x="18802" y="1573"/>
                    <a:pt x="18929" y="1680"/>
                  </a:cubicBezTo>
                  <a:cubicBezTo>
                    <a:pt x="19047" y="1786"/>
                    <a:pt x="19155" y="1900"/>
                    <a:pt x="19243" y="2022"/>
                  </a:cubicBezTo>
                  <a:cubicBezTo>
                    <a:pt x="19332" y="2143"/>
                    <a:pt x="19400" y="2265"/>
                    <a:pt x="19440" y="2387"/>
                  </a:cubicBezTo>
                  <a:cubicBezTo>
                    <a:pt x="19508" y="2561"/>
                    <a:pt x="19528" y="2736"/>
                    <a:pt x="19518" y="2903"/>
                  </a:cubicBezTo>
                  <a:cubicBezTo>
                    <a:pt x="19508" y="3078"/>
                    <a:pt x="19459" y="3245"/>
                    <a:pt x="19361" y="3420"/>
                  </a:cubicBezTo>
                  <a:cubicBezTo>
                    <a:pt x="19273" y="3595"/>
                    <a:pt x="19135" y="3762"/>
                    <a:pt x="18969" y="3929"/>
                  </a:cubicBezTo>
                  <a:cubicBezTo>
                    <a:pt x="18792" y="4097"/>
                    <a:pt x="18576" y="4264"/>
                    <a:pt x="18321" y="4431"/>
                  </a:cubicBezTo>
                  <a:cubicBezTo>
                    <a:pt x="18145" y="4545"/>
                    <a:pt x="17958" y="4651"/>
                    <a:pt x="17762" y="4750"/>
                  </a:cubicBezTo>
                  <a:cubicBezTo>
                    <a:pt x="17566" y="4849"/>
                    <a:pt x="17370" y="4948"/>
                    <a:pt x="17164" y="5031"/>
                  </a:cubicBezTo>
                  <a:cubicBezTo>
                    <a:pt x="16958" y="5123"/>
                    <a:pt x="16762" y="5206"/>
                    <a:pt x="16556" y="5282"/>
                  </a:cubicBezTo>
                  <a:cubicBezTo>
                    <a:pt x="16359" y="5366"/>
                    <a:pt x="16163" y="5434"/>
                    <a:pt x="15977" y="5510"/>
                  </a:cubicBezTo>
                  <a:cubicBezTo>
                    <a:pt x="15947" y="5518"/>
                    <a:pt x="15918" y="5533"/>
                    <a:pt x="15889" y="5541"/>
                  </a:cubicBezTo>
                  <a:cubicBezTo>
                    <a:pt x="15859" y="5548"/>
                    <a:pt x="15830" y="5563"/>
                    <a:pt x="15800" y="5571"/>
                  </a:cubicBezTo>
                  <a:cubicBezTo>
                    <a:pt x="15771" y="5579"/>
                    <a:pt x="15741" y="5594"/>
                    <a:pt x="15722" y="5601"/>
                  </a:cubicBezTo>
                  <a:cubicBezTo>
                    <a:pt x="15692" y="5609"/>
                    <a:pt x="15673" y="5624"/>
                    <a:pt x="15643" y="5632"/>
                  </a:cubicBezTo>
                  <a:cubicBezTo>
                    <a:pt x="15594" y="5647"/>
                    <a:pt x="15555" y="5670"/>
                    <a:pt x="15506" y="5685"/>
                  </a:cubicBezTo>
                  <a:cubicBezTo>
                    <a:pt x="15457" y="5700"/>
                    <a:pt x="15408" y="5723"/>
                    <a:pt x="15359" y="5738"/>
                  </a:cubicBezTo>
                  <a:cubicBezTo>
                    <a:pt x="15310" y="5753"/>
                    <a:pt x="15261" y="5776"/>
                    <a:pt x="15212" y="5791"/>
                  </a:cubicBezTo>
                  <a:cubicBezTo>
                    <a:pt x="15163" y="5807"/>
                    <a:pt x="15114" y="5829"/>
                    <a:pt x="15055" y="5845"/>
                  </a:cubicBezTo>
                  <a:cubicBezTo>
                    <a:pt x="14947" y="5883"/>
                    <a:pt x="14829" y="5928"/>
                    <a:pt x="14712" y="5974"/>
                  </a:cubicBezTo>
                  <a:cubicBezTo>
                    <a:pt x="14594" y="6019"/>
                    <a:pt x="14476" y="6065"/>
                    <a:pt x="14358" y="6111"/>
                  </a:cubicBezTo>
                  <a:cubicBezTo>
                    <a:pt x="14241" y="6156"/>
                    <a:pt x="14123" y="6202"/>
                    <a:pt x="14015" y="6255"/>
                  </a:cubicBezTo>
                  <a:cubicBezTo>
                    <a:pt x="13907" y="6301"/>
                    <a:pt x="13799" y="6354"/>
                    <a:pt x="13701" y="6407"/>
                  </a:cubicBezTo>
                  <a:cubicBezTo>
                    <a:pt x="13613" y="6453"/>
                    <a:pt x="13544" y="6491"/>
                    <a:pt x="13485" y="6529"/>
                  </a:cubicBezTo>
                  <a:cubicBezTo>
                    <a:pt x="13426" y="6567"/>
                    <a:pt x="13377" y="6597"/>
                    <a:pt x="13348" y="6627"/>
                  </a:cubicBezTo>
                  <a:cubicBezTo>
                    <a:pt x="13309" y="6658"/>
                    <a:pt x="13289" y="6681"/>
                    <a:pt x="13270" y="6696"/>
                  </a:cubicBezTo>
                  <a:cubicBezTo>
                    <a:pt x="13250" y="6711"/>
                    <a:pt x="13240" y="6726"/>
                    <a:pt x="13230" y="6734"/>
                  </a:cubicBezTo>
                  <a:cubicBezTo>
                    <a:pt x="13230" y="6734"/>
                    <a:pt x="13240" y="6741"/>
                    <a:pt x="13240" y="6741"/>
                  </a:cubicBezTo>
                  <a:cubicBezTo>
                    <a:pt x="13240" y="6741"/>
                    <a:pt x="13250" y="6749"/>
                    <a:pt x="13250" y="6749"/>
                  </a:cubicBezTo>
                  <a:cubicBezTo>
                    <a:pt x="13260" y="6757"/>
                    <a:pt x="13260" y="6757"/>
                    <a:pt x="13270" y="6764"/>
                  </a:cubicBezTo>
                  <a:cubicBezTo>
                    <a:pt x="13279" y="6772"/>
                    <a:pt x="13289" y="6772"/>
                    <a:pt x="13289" y="6779"/>
                  </a:cubicBezTo>
                  <a:cubicBezTo>
                    <a:pt x="13377" y="6825"/>
                    <a:pt x="13476" y="6863"/>
                    <a:pt x="13583" y="6901"/>
                  </a:cubicBezTo>
                  <a:cubicBezTo>
                    <a:pt x="13691" y="6939"/>
                    <a:pt x="13809" y="6977"/>
                    <a:pt x="13937" y="7007"/>
                  </a:cubicBezTo>
                  <a:cubicBezTo>
                    <a:pt x="14064" y="7038"/>
                    <a:pt x="14192" y="7076"/>
                    <a:pt x="14329" y="7099"/>
                  </a:cubicBezTo>
                  <a:cubicBezTo>
                    <a:pt x="14456" y="7129"/>
                    <a:pt x="14594" y="7159"/>
                    <a:pt x="14721" y="7182"/>
                  </a:cubicBezTo>
                  <a:cubicBezTo>
                    <a:pt x="14780" y="7190"/>
                    <a:pt x="14829" y="7205"/>
                    <a:pt x="14888" y="7213"/>
                  </a:cubicBezTo>
                  <a:cubicBezTo>
                    <a:pt x="14947" y="7220"/>
                    <a:pt x="14996" y="7235"/>
                    <a:pt x="15055" y="7243"/>
                  </a:cubicBezTo>
                  <a:cubicBezTo>
                    <a:pt x="15114" y="7251"/>
                    <a:pt x="15163" y="7266"/>
                    <a:pt x="15222" y="7273"/>
                  </a:cubicBezTo>
                  <a:cubicBezTo>
                    <a:pt x="15280" y="7281"/>
                    <a:pt x="15339" y="7296"/>
                    <a:pt x="15398" y="7304"/>
                  </a:cubicBezTo>
                  <a:cubicBezTo>
                    <a:pt x="15663" y="7357"/>
                    <a:pt x="15928" y="7410"/>
                    <a:pt x="16203" y="7463"/>
                  </a:cubicBezTo>
                  <a:cubicBezTo>
                    <a:pt x="16477" y="7524"/>
                    <a:pt x="16762" y="7585"/>
                    <a:pt x="17056" y="7653"/>
                  </a:cubicBezTo>
                  <a:cubicBezTo>
                    <a:pt x="17340" y="7722"/>
                    <a:pt x="17635" y="7805"/>
                    <a:pt x="17929" y="7897"/>
                  </a:cubicBezTo>
                  <a:cubicBezTo>
                    <a:pt x="18223" y="7988"/>
                    <a:pt x="18518" y="8094"/>
                    <a:pt x="18812" y="8216"/>
                  </a:cubicBezTo>
                  <a:cubicBezTo>
                    <a:pt x="19194" y="8376"/>
                    <a:pt x="19518" y="8543"/>
                    <a:pt x="19793" y="8718"/>
                  </a:cubicBezTo>
                  <a:cubicBezTo>
                    <a:pt x="20077" y="8892"/>
                    <a:pt x="20313" y="9075"/>
                    <a:pt x="20509" y="9250"/>
                  </a:cubicBezTo>
                  <a:cubicBezTo>
                    <a:pt x="20705" y="9432"/>
                    <a:pt x="20872" y="9614"/>
                    <a:pt x="20999" y="9782"/>
                  </a:cubicBezTo>
                  <a:cubicBezTo>
                    <a:pt x="21127" y="9956"/>
                    <a:pt x="21225" y="10124"/>
                    <a:pt x="21303" y="10276"/>
                  </a:cubicBezTo>
                  <a:cubicBezTo>
                    <a:pt x="21421" y="10511"/>
                    <a:pt x="21500" y="10754"/>
                    <a:pt x="21539" y="11005"/>
                  </a:cubicBezTo>
                  <a:cubicBezTo>
                    <a:pt x="21578" y="11256"/>
                    <a:pt x="21578" y="11507"/>
                    <a:pt x="21549" y="11765"/>
                  </a:cubicBezTo>
                  <a:cubicBezTo>
                    <a:pt x="21509" y="12024"/>
                    <a:pt x="21431" y="12290"/>
                    <a:pt x="21323" y="12548"/>
                  </a:cubicBezTo>
                  <a:cubicBezTo>
                    <a:pt x="21205" y="12814"/>
                    <a:pt x="21048" y="13080"/>
                    <a:pt x="20842" y="13346"/>
                  </a:cubicBezTo>
                  <a:cubicBezTo>
                    <a:pt x="20460" y="13855"/>
                    <a:pt x="19979" y="14342"/>
                    <a:pt x="19449" y="14805"/>
                  </a:cubicBezTo>
                  <a:cubicBezTo>
                    <a:pt x="18900" y="15277"/>
                    <a:pt x="18282" y="15725"/>
                    <a:pt x="17625" y="16158"/>
                  </a:cubicBezTo>
                  <a:cubicBezTo>
                    <a:pt x="16958" y="16591"/>
                    <a:pt x="16242" y="17009"/>
                    <a:pt x="15516" y="17397"/>
                  </a:cubicBezTo>
                  <a:cubicBezTo>
                    <a:pt x="14780" y="17792"/>
                    <a:pt x="14025" y="18172"/>
                    <a:pt x="13279" y="18537"/>
                  </a:cubicBezTo>
                  <a:cubicBezTo>
                    <a:pt x="12397" y="18963"/>
                    <a:pt x="11494" y="19350"/>
                    <a:pt x="10592" y="19700"/>
                  </a:cubicBezTo>
                  <a:cubicBezTo>
                    <a:pt x="9670" y="20050"/>
                    <a:pt x="8747" y="20361"/>
                    <a:pt x="7825" y="20620"/>
                  </a:cubicBezTo>
                  <a:cubicBezTo>
                    <a:pt x="6894" y="20886"/>
                    <a:pt x="5962" y="21098"/>
                    <a:pt x="5030" y="21258"/>
                  </a:cubicBezTo>
                  <a:cubicBezTo>
                    <a:pt x="4098" y="21425"/>
                    <a:pt x="3176" y="21539"/>
                    <a:pt x="2273" y="21600"/>
                  </a:cubicBezTo>
                  <a:cubicBezTo>
                    <a:pt x="2254" y="21600"/>
                    <a:pt x="2244" y="21600"/>
                    <a:pt x="2224" y="21600"/>
                  </a:cubicBezTo>
                  <a:cubicBezTo>
                    <a:pt x="2205" y="21600"/>
                    <a:pt x="2195" y="21600"/>
                    <a:pt x="2175" y="21600"/>
                  </a:cubicBezTo>
                  <a:cubicBezTo>
                    <a:pt x="2156" y="21600"/>
                    <a:pt x="2146" y="21600"/>
                    <a:pt x="2126" y="21600"/>
                  </a:cubicBezTo>
                  <a:cubicBezTo>
                    <a:pt x="2107" y="21600"/>
                    <a:pt x="2097" y="21600"/>
                    <a:pt x="2077" y="21600"/>
                  </a:cubicBezTo>
                  <a:cubicBezTo>
                    <a:pt x="1744" y="21600"/>
                    <a:pt x="1440" y="21547"/>
                    <a:pt x="1175" y="21440"/>
                  </a:cubicBezTo>
                  <a:cubicBezTo>
                    <a:pt x="910" y="21334"/>
                    <a:pt x="674" y="21190"/>
                    <a:pt x="488" y="21000"/>
                  </a:cubicBezTo>
                  <a:cubicBezTo>
                    <a:pt x="302" y="20817"/>
                    <a:pt x="164" y="20597"/>
                    <a:pt x="86" y="20354"/>
                  </a:cubicBezTo>
                  <a:cubicBezTo>
                    <a:pt x="7" y="20110"/>
                    <a:pt x="-22" y="19844"/>
                    <a:pt x="17" y="19571"/>
                  </a:cubicBezTo>
                  <a:cubicBezTo>
                    <a:pt x="56" y="19282"/>
                    <a:pt x="164" y="19008"/>
                    <a:pt x="321" y="18750"/>
                  </a:cubicBezTo>
                  <a:cubicBezTo>
                    <a:pt x="478" y="18499"/>
                    <a:pt x="684" y="18271"/>
                    <a:pt x="930" y="18081"/>
                  </a:cubicBezTo>
                  <a:cubicBezTo>
                    <a:pt x="1165" y="17891"/>
                    <a:pt x="1440" y="17731"/>
                    <a:pt x="1734" y="17617"/>
                  </a:cubicBezTo>
                  <a:cubicBezTo>
                    <a:pt x="2028" y="17503"/>
                    <a:pt x="2342" y="17427"/>
                    <a:pt x="2666" y="17412"/>
                  </a:cubicBezTo>
                  <a:cubicBezTo>
                    <a:pt x="3323" y="17374"/>
                    <a:pt x="4000" y="17291"/>
                    <a:pt x="4696" y="17177"/>
                  </a:cubicBezTo>
                  <a:cubicBezTo>
                    <a:pt x="5383" y="17063"/>
                    <a:pt x="6079" y="16911"/>
                    <a:pt x="6786" y="16728"/>
                  </a:cubicBezTo>
                  <a:cubicBezTo>
                    <a:pt x="7482" y="16546"/>
                    <a:pt x="8188" y="16325"/>
                    <a:pt x="8895" y="16075"/>
                  </a:cubicBezTo>
                  <a:cubicBezTo>
                    <a:pt x="9591" y="15824"/>
                    <a:pt x="10297" y="15550"/>
                    <a:pt x="10994" y="15239"/>
                  </a:cubicBezTo>
                  <a:cubicBezTo>
                    <a:pt x="11602" y="14973"/>
                    <a:pt x="12220" y="14691"/>
                    <a:pt x="12818" y="14395"/>
                  </a:cubicBezTo>
                  <a:cubicBezTo>
                    <a:pt x="13417" y="14106"/>
                    <a:pt x="13995" y="13802"/>
                    <a:pt x="14535" y="13490"/>
                  </a:cubicBezTo>
                  <a:cubicBezTo>
                    <a:pt x="15074" y="13179"/>
                    <a:pt x="15575" y="12860"/>
                    <a:pt x="16016" y="12525"/>
                  </a:cubicBezTo>
                  <a:cubicBezTo>
                    <a:pt x="16458" y="12198"/>
                    <a:pt x="16840" y="11856"/>
                    <a:pt x="17144" y="11507"/>
                  </a:cubicBezTo>
                  <a:cubicBezTo>
                    <a:pt x="17223" y="11423"/>
                    <a:pt x="17282" y="11340"/>
                    <a:pt x="17331" y="11264"/>
                  </a:cubicBezTo>
                  <a:cubicBezTo>
                    <a:pt x="17380" y="11188"/>
                    <a:pt x="17409" y="11119"/>
                    <a:pt x="17429" y="11058"/>
                  </a:cubicBezTo>
                  <a:cubicBezTo>
                    <a:pt x="17448" y="10998"/>
                    <a:pt x="17458" y="10944"/>
                    <a:pt x="17468" y="10891"/>
                  </a:cubicBezTo>
                  <a:cubicBezTo>
                    <a:pt x="17468" y="10846"/>
                    <a:pt x="17468" y="10800"/>
                    <a:pt x="17448" y="10770"/>
                  </a:cubicBezTo>
                  <a:cubicBezTo>
                    <a:pt x="17438" y="10739"/>
                    <a:pt x="17409" y="10709"/>
                    <a:pt x="17380" y="10678"/>
                  </a:cubicBezTo>
                  <a:cubicBezTo>
                    <a:pt x="17350" y="10648"/>
                    <a:pt x="17311" y="10618"/>
                    <a:pt x="17272" y="10587"/>
                  </a:cubicBezTo>
                  <a:cubicBezTo>
                    <a:pt x="17232" y="10557"/>
                    <a:pt x="17183" y="10534"/>
                    <a:pt x="17134" y="10511"/>
                  </a:cubicBezTo>
                  <a:cubicBezTo>
                    <a:pt x="17085" y="10488"/>
                    <a:pt x="17036" y="10466"/>
                    <a:pt x="16997" y="10443"/>
                  </a:cubicBezTo>
                  <a:cubicBezTo>
                    <a:pt x="16821" y="10367"/>
                    <a:pt x="16634" y="10291"/>
                    <a:pt x="16438" y="10230"/>
                  </a:cubicBezTo>
                  <a:cubicBezTo>
                    <a:pt x="16242" y="10169"/>
                    <a:pt x="16036" y="10108"/>
                    <a:pt x="15830" y="10055"/>
                  </a:cubicBezTo>
                  <a:cubicBezTo>
                    <a:pt x="15614" y="10002"/>
                    <a:pt x="15398" y="9949"/>
                    <a:pt x="15173" y="9903"/>
                  </a:cubicBezTo>
                  <a:cubicBezTo>
                    <a:pt x="14947" y="9858"/>
                    <a:pt x="14721" y="9804"/>
                    <a:pt x="14496" y="9759"/>
                  </a:cubicBezTo>
                  <a:cubicBezTo>
                    <a:pt x="14437" y="9744"/>
                    <a:pt x="14368" y="9736"/>
                    <a:pt x="14309" y="9721"/>
                  </a:cubicBezTo>
                  <a:cubicBezTo>
                    <a:pt x="14241" y="9706"/>
                    <a:pt x="14182" y="9690"/>
                    <a:pt x="14113" y="9683"/>
                  </a:cubicBezTo>
                  <a:cubicBezTo>
                    <a:pt x="14044" y="9668"/>
                    <a:pt x="13986" y="9652"/>
                    <a:pt x="13917" y="9645"/>
                  </a:cubicBezTo>
                  <a:cubicBezTo>
                    <a:pt x="13848" y="9630"/>
                    <a:pt x="13789" y="9614"/>
                    <a:pt x="13721" y="9599"/>
                  </a:cubicBezTo>
                  <a:cubicBezTo>
                    <a:pt x="13495" y="9546"/>
                    <a:pt x="13270" y="9500"/>
                    <a:pt x="13024" y="9440"/>
                  </a:cubicBezTo>
                  <a:cubicBezTo>
                    <a:pt x="12789" y="9379"/>
                    <a:pt x="12553" y="9318"/>
                    <a:pt x="12308" y="9242"/>
                  </a:cubicBezTo>
                  <a:cubicBezTo>
                    <a:pt x="12073" y="9166"/>
                    <a:pt x="11837" y="9082"/>
                    <a:pt x="11602" y="8984"/>
                  </a:cubicBezTo>
                  <a:cubicBezTo>
                    <a:pt x="11367" y="8885"/>
                    <a:pt x="11141" y="8778"/>
                    <a:pt x="10925" y="8657"/>
                  </a:cubicBezTo>
                  <a:cubicBezTo>
                    <a:pt x="10749" y="8558"/>
                    <a:pt x="10592" y="8452"/>
                    <a:pt x="10444" y="8338"/>
                  </a:cubicBezTo>
                  <a:cubicBezTo>
                    <a:pt x="10297" y="8224"/>
                    <a:pt x="10180" y="8102"/>
                    <a:pt x="10062" y="7980"/>
                  </a:cubicBezTo>
                  <a:cubicBezTo>
                    <a:pt x="9954" y="7859"/>
                    <a:pt x="9866" y="7729"/>
                    <a:pt x="9787" y="7600"/>
                  </a:cubicBezTo>
                  <a:cubicBezTo>
                    <a:pt x="9719" y="7471"/>
                    <a:pt x="9660" y="7334"/>
                    <a:pt x="9621" y="7205"/>
                  </a:cubicBezTo>
                  <a:cubicBezTo>
                    <a:pt x="9581" y="7053"/>
                    <a:pt x="9552" y="6878"/>
                    <a:pt x="9571" y="6696"/>
                  </a:cubicBezTo>
                  <a:cubicBezTo>
                    <a:pt x="9581" y="6513"/>
                    <a:pt x="9630" y="6323"/>
                    <a:pt x="9728" y="6118"/>
                  </a:cubicBezTo>
                  <a:cubicBezTo>
                    <a:pt x="9826" y="5921"/>
                    <a:pt x="9964" y="5715"/>
                    <a:pt x="10180" y="5510"/>
                  </a:cubicBezTo>
                  <a:cubicBezTo>
                    <a:pt x="10386" y="5305"/>
                    <a:pt x="10660" y="5100"/>
                    <a:pt x="11004" y="4902"/>
                  </a:cubicBezTo>
                  <a:cubicBezTo>
                    <a:pt x="11180" y="4803"/>
                    <a:pt x="11367" y="4705"/>
                    <a:pt x="11563" y="4613"/>
                  </a:cubicBezTo>
                  <a:cubicBezTo>
                    <a:pt x="11749" y="4522"/>
                    <a:pt x="11945" y="4446"/>
                    <a:pt x="12141" y="4370"/>
                  </a:cubicBezTo>
                  <a:cubicBezTo>
                    <a:pt x="12328" y="4294"/>
                    <a:pt x="12524" y="4226"/>
                    <a:pt x="12710" y="4157"/>
                  </a:cubicBezTo>
                  <a:cubicBezTo>
                    <a:pt x="12897" y="4089"/>
                    <a:pt x="13073" y="4028"/>
                    <a:pt x="13240" y="3975"/>
                  </a:cubicBezTo>
                  <a:cubicBezTo>
                    <a:pt x="13289" y="3960"/>
                    <a:pt x="13328" y="3945"/>
                    <a:pt x="13368" y="3929"/>
                  </a:cubicBezTo>
                  <a:cubicBezTo>
                    <a:pt x="13407" y="3914"/>
                    <a:pt x="13456" y="3899"/>
                    <a:pt x="13495" y="3884"/>
                  </a:cubicBezTo>
                  <a:cubicBezTo>
                    <a:pt x="13534" y="3869"/>
                    <a:pt x="13574" y="3853"/>
                    <a:pt x="13613" y="3846"/>
                  </a:cubicBezTo>
                  <a:cubicBezTo>
                    <a:pt x="13652" y="3831"/>
                    <a:pt x="13682" y="3823"/>
                    <a:pt x="13721" y="3808"/>
                  </a:cubicBezTo>
                  <a:cubicBezTo>
                    <a:pt x="13750" y="3800"/>
                    <a:pt x="13780" y="3785"/>
                    <a:pt x="13809" y="3777"/>
                  </a:cubicBezTo>
                  <a:cubicBezTo>
                    <a:pt x="13838" y="3770"/>
                    <a:pt x="13868" y="3755"/>
                    <a:pt x="13897" y="3747"/>
                  </a:cubicBezTo>
                  <a:cubicBezTo>
                    <a:pt x="13927" y="3739"/>
                    <a:pt x="13956" y="3724"/>
                    <a:pt x="13986" y="3717"/>
                  </a:cubicBezTo>
                  <a:cubicBezTo>
                    <a:pt x="14015" y="3709"/>
                    <a:pt x="14044" y="3694"/>
                    <a:pt x="14074" y="3686"/>
                  </a:cubicBezTo>
                  <a:cubicBezTo>
                    <a:pt x="14221" y="3633"/>
                    <a:pt x="14368" y="3580"/>
                    <a:pt x="14525" y="3519"/>
                  </a:cubicBezTo>
                  <a:cubicBezTo>
                    <a:pt x="14682" y="3458"/>
                    <a:pt x="14839" y="3397"/>
                    <a:pt x="14996" y="3337"/>
                  </a:cubicBezTo>
                  <a:cubicBezTo>
                    <a:pt x="15153" y="3276"/>
                    <a:pt x="15300" y="3207"/>
                    <a:pt x="15437" y="3147"/>
                  </a:cubicBezTo>
                  <a:cubicBezTo>
                    <a:pt x="15575" y="3078"/>
                    <a:pt x="15712" y="3017"/>
                    <a:pt x="15830" y="2949"/>
                  </a:cubicBezTo>
                  <a:cubicBezTo>
                    <a:pt x="15869" y="2926"/>
                    <a:pt x="15918" y="2896"/>
                    <a:pt x="15967" y="2865"/>
                  </a:cubicBezTo>
                  <a:cubicBezTo>
                    <a:pt x="16016" y="2835"/>
                    <a:pt x="16075" y="2789"/>
                    <a:pt x="16124" y="2751"/>
                  </a:cubicBezTo>
                  <a:cubicBezTo>
                    <a:pt x="16173" y="2713"/>
                    <a:pt x="16212" y="2668"/>
                    <a:pt x="16242" y="2630"/>
                  </a:cubicBezTo>
                  <a:cubicBezTo>
                    <a:pt x="16271" y="2592"/>
                    <a:pt x="16281" y="2546"/>
                    <a:pt x="16271" y="2516"/>
                  </a:cubicBezTo>
                  <a:cubicBezTo>
                    <a:pt x="16271" y="2508"/>
                    <a:pt x="16261" y="2493"/>
                    <a:pt x="16252" y="2485"/>
                  </a:cubicBezTo>
                  <a:cubicBezTo>
                    <a:pt x="16242" y="2478"/>
                    <a:pt x="16232" y="2463"/>
                    <a:pt x="16222" y="2455"/>
                  </a:cubicBezTo>
                  <a:cubicBezTo>
                    <a:pt x="16212" y="2447"/>
                    <a:pt x="16193" y="2432"/>
                    <a:pt x="16173" y="2425"/>
                  </a:cubicBezTo>
                  <a:cubicBezTo>
                    <a:pt x="16153" y="2417"/>
                    <a:pt x="16134" y="2402"/>
                    <a:pt x="16114" y="2394"/>
                  </a:cubicBezTo>
                  <a:cubicBezTo>
                    <a:pt x="16016" y="2349"/>
                    <a:pt x="15908" y="2303"/>
                    <a:pt x="15800" y="2257"/>
                  </a:cubicBezTo>
                  <a:cubicBezTo>
                    <a:pt x="15692" y="2212"/>
                    <a:pt x="15575" y="2174"/>
                    <a:pt x="15447" y="2128"/>
                  </a:cubicBezTo>
                  <a:cubicBezTo>
                    <a:pt x="15329" y="2090"/>
                    <a:pt x="15202" y="2044"/>
                    <a:pt x="15074" y="2006"/>
                  </a:cubicBezTo>
                  <a:cubicBezTo>
                    <a:pt x="14947" y="1968"/>
                    <a:pt x="14819" y="1923"/>
                    <a:pt x="14682" y="1885"/>
                  </a:cubicBezTo>
                  <a:cubicBezTo>
                    <a:pt x="14584" y="1854"/>
                    <a:pt x="14486" y="1824"/>
                    <a:pt x="14388" y="1794"/>
                  </a:cubicBezTo>
                  <a:cubicBezTo>
                    <a:pt x="14290" y="1763"/>
                    <a:pt x="14192" y="1733"/>
                    <a:pt x="14094" y="1695"/>
                  </a:cubicBezTo>
                  <a:cubicBezTo>
                    <a:pt x="13995" y="1664"/>
                    <a:pt x="13897" y="1626"/>
                    <a:pt x="13789" y="1596"/>
                  </a:cubicBezTo>
                  <a:cubicBezTo>
                    <a:pt x="13691" y="1558"/>
                    <a:pt x="13593" y="1528"/>
                    <a:pt x="13485" y="1490"/>
                  </a:cubicBezTo>
                  <a:cubicBezTo>
                    <a:pt x="13299" y="1421"/>
                    <a:pt x="13152" y="1338"/>
                    <a:pt x="13044" y="1246"/>
                  </a:cubicBezTo>
                  <a:cubicBezTo>
                    <a:pt x="12936" y="1155"/>
                    <a:pt x="12858" y="1049"/>
                    <a:pt x="12818" y="942"/>
                  </a:cubicBezTo>
                  <a:cubicBezTo>
                    <a:pt x="12779" y="836"/>
                    <a:pt x="12779" y="730"/>
                    <a:pt x="12809" y="623"/>
                  </a:cubicBezTo>
                  <a:cubicBezTo>
                    <a:pt x="12848" y="517"/>
                    <a:pt x="12916" y="418"/>
                    <a:pt x="13034" y="327"/>
                  </a:cubicBezTo>
                  <a:cubicBezTo>
                    <a:pt x="13103" y="266"/>
                    <a:pt x="13191" y="220"/>
                    <a:pt x="13279" y="175"/>
                  </a:cubicBezTo>
                  <a:cubicBezTo>
                    <a:pt x="13368" y="129"/>
                    <a:pt x="13466" y="99"/>
                    <a:pt x="13574" y="68"/>
                  </a:cubicBezTo>
                  <a:cubicBezTo>
                    <a:pt x="13682" y="38"/>
                    <a:pt x="13789" y="15"/>
                    <a:pt x="13907" y="0"/>
                  </a:cubicBezTo>
                  <a:cubicBezTo>
                    <a:pt x="14005" y="8"/>
                    <a:pt x="14133" y="0"/>
                    <a:pt x="14250" y="0"/>
                  </a:cubicBezTo>
                  <a:close/>
                </a:path>
              </a:pathLst>
            </a:custGeom>
            <a:solidFill>
              <a:sysClr val="windowText" lastClr="000000">
                <a:lumMod val="50000"/>
                <a:lumOff val="50000"/>
              </a:sys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93" name="Shape">
              <a:extLst>
                <a:ext uri="{FF2B5EF4-FFF2-40B4-BE49-F238E27FC236}">
                  <a16:creationId xmlns:a16="http://schemas.microsoft.com/office/drawing/2014/main" id="{F7B276B7-7DED-4FF7-A5CE-646C66630483}"/>
                </a:ext>
              </a:extLst>
            </p:cNvPr>
            <p:cNvSpPr/>
            <p:nvPr/>
          </p:nvSpPr>
          <p:spPr>
            <a:xfrm>
              <a:off x="7344940" y="1823056"/>
              <a:ext cx="109773" cy="65270"/>
            </a:xfrm>
            <a:custGeom>
              <a:avLst/>
              <a:gdLst/>
              <a:ahLst/>
              <a:cxnLst>
                <a:cxn ang="0">
                  <a:pos x="wd2" y="hd2"/>
                </a:cxn>
                <a:cxn ang="5400000">
                  <a:pos x="wd2" y="hd2"/>
                </a:cxn>
                <a:cxn ang="10800000">
                  <a:pos x="wd2" y="hd2"/>
                </a:cxn>
                <a:cxn ang="16200000">
                  <a:pos x="wd2" y="hd2"/>
                </a:cxn>
              </a:cxnLst>
              <a:rect l="0" t="0" r="r" b="b"/>
              <a:pathLst>
                <a:path w="21600" h="21600" extrusionOk="0">
                  <a:moveTo>
                    <a:pt x="4670" y="0"/>
                  </a:moveTo>
                  <a:cubicBezTo>
                    <a:pt x="5838" y="982"/>
                    <a:pt x="7005" y="1964"/>
                    <a:pt x="8465" y="2945"/>
                  </a:cubicBezTo>
                  <a:cubicBezTo>
                    <a:pt x="9632" y="3927"/>
                    <a:pt x="11092" y="4909"/>
                    <a:pt x="12551" y="5891"/>
                  </a:cubicBezTo>
                  <a:cubicBezTo>
                    <a:pt x="14011" y="6872"/>
                    <a:pt x="15470" y="7855"/>
                    <a:pt x="16930" y="8836"/>
                  </a:cubicBezTo>
                  <a:cubicBezTo>
                    <a:pt x="18389" y="9818"/>
                    <a:pt x="20141" y="10800"/>
                    <a:pt x="21600" y="12272"/>
                  </a:cubicBezTo>
                  <a:lnTo>
                    <a:pt x="17222" y="21600"/>
                  </a:lnTo>
                  <a:cubicBezTo>
                    <a:pt x="15470" y="20618"/>
                    <a:pt x="13719" y="19145"/>
                    <a:pt x="12259" y="18164"/>
                  </a:cubicBezTo>
                  <a:cubicBezTo>
                    <a:pt x="10800" y="17182"/>
                    <a:pt x="9340" y="16200"/>
                    <a:pt x="7881" y="15218"/>
                  </a:cubicBezTo>
                  <a:cubicBezTo>
                    <a:pt x="6422" y="14237"/>
                    <a:pt x="4962" y="13255"/>
                    <a:pt x="3795" y="12273"/>
                  </a:cubicBezTo>
                  <a:cubicBezTo>
                    <a:pt x="2335" y="11291"/>
                    <a:pt x="1168" y="10309"/>
                    <a:pt x="0" y="9328"/>
                  </a:cubicBezTo>
                  <a:lnTo>
                    <a:pt x="4670" y="0"/>
                  </a:lnTo>
                  <a:close/>
                </a:path>
              </a:pathLst>
            </a:custGeom>
            <a:solidFill>
              <a:sysClr val="window" lastClr="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94" name="Shape">
              <a:extLst>
                <a:ext uri="{FF2B5EF4-FFF2-40B4-BE49-F238E27FC236}">
                  <a16:creationId xmlns:a16="http://schemas.microsoft.com/office/drawing/2014/main" id="{FD2FF689-7EB1-4A26-B429-77238E78CB09}"/>
                </a:ext>
              </a:extLst>
            </p:cNvPr>
            <p:cNvSpPr/>
            <p:nvPr/>
          </p:nvSpPr>
          <p:spPr>
            <a:xfrm>
              <a:off x="7597118" y="1926894"/>
              <a:ext cx="188395" cy="105327"/>
            </a:xfrm>
            <a:custGeom>
              <a:avLst/>
              <a:gdLst/>
              <a:ahLst/>
              <a:cxnLst>
                <a:cxn ang="0">
                  <a:pos x="wd2" y="hd2"/>
                </a:cxn>
                <a:cxn ang="5400000">
                  <a:pos x="wd2" y="hd2"/>
                </a:cxn>
                <a:cxn ang="10800000">
                  <a:pos x="wd2" y="hd2"/>
                </a:cxn>
                <a:cxn ang="16200000">
                  <a:pos x="wd2" y="hd2"/>
                </a:cxn>
              </a:cxnLst>
              <a:rect l="0" t="0" r="r" b="b"/>
              <a:pathLst>
                <a:path w="21600" h="21600" extrusionOk="0">
                  <a:moveTo>
                    <a:pt x="21600" y="16428"/>
                  </a:moveTo>
                  <a:lnTo>
                    <a:pt x="18198" y="21600"/>
                  </a:lnTo>
                  <a:cubicBezTo>
                    <a:pt x="17008" y="20383"/>
                    <a:pt x="15647" y="18862"/>
                    <a:pt x="14287" y="17645"/>
                  </a:cubicBezTo>
                  <a:cubicBezTo>
                    <a:pt x="12926" y="16428"/>
                    <a:pt x="11565" y="14907"/>
                    <a:pt x="10035" y="13690"/>
                  </a:cubicBezTo>
                  <a:cubicBezTo>
                    <a:pt x="8504" y="12473"/>
                    <a:pt x="6973" y="10952"/>
                    <a:pt x="5272" y="9735"/>
                  </a:cubicBezTo>
                  <a:cubicBezTo>
                    <a:pt x="3572" y="8518"/>
                    <a:pt x="1871" y="6997"/>
                    <a:pt x="0" y="5780"/>
                  </a:cubicBezTo>
                  <a:lnTo>
                    <a:pt x="2551" y="0"/>
                  </a:lnTo>
                  <a:cubicBezTo>
                    <a:pt x="4592" y="1521"/>
                    <a:pt x="6293" y="2738"/>
                    <a:pt x="8164" y="4259"/>
                  </a:cubicBezTo>
                  <a:cubicBezTo>
                    <a:pt x="9865" y="5780"/>
                    <a:pt x="11565" y="6997"/>
                    <a:pt x="13096" y="8214"/>
                  </a:cubicBezTo>
                  <a:cubicBezTo>
                    <a:pt x="14627" y="9431"/>
                    <a:pt x="16157" y="10952"/>
                    <a:pt x="17518" y="12169"/>
                  </a:cubicBezTo>
                  <a:cubicBezTo>
                    <a:pt x="18879" y="13691"/>
                    <a:pt x="20409" y="14907"/>
                    <a:pt x="21600" y="16428"/>
                  </a:cubicBezTo>
                  <a:close/>
                </a:path>
              </a:pathLst>
            </a:custGeom>
            <a:solidFill>
              <a:sysClr val="window" lastClr="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95" name="Shape">
              <a:extLst>
                <a:ext uri="{FF2B5EF4-FFF2-40B4-BE49-F238E27FC236}">
                  <a16:creationId xmlns:a16="http://schemas.microsoft.com/office/drawing/2014/main" id="{65CC6C5D-35D2-4101-96B0-2DF6C8E138A2}"/>
                </a:ext>
              </a:extLst>
            </p:cNvPr>
            <p:cNvSpPr/>
            <p:nvPr/>
          </p:nvSpPr>
          <p:spPr>
            <a:xfrm>
              <a:off x="7849296" y="2134573"/>
              <a:ext cx="69722" cy="154279"/>
            </a:xfrm>
            <a:custGeom>
              <a:avLst/>
              <a:gdLst/>
              <a:ahLst/>
              <a:cxnLst>
                <a:cxn ang="0">
                  <a:pos x="wd2" y="hd2"/>
                </a:cxn>
                <a:cxn ang="5400000">
                  <a:pos x="wd2" y="hd2"/>
                </a:cxn>
                <a:cxn ang="10800000">
                  <a:pos x="wd2" y="hd2"/>
                </a:cxn>
                <a:cxn ang="16200000">
                  <a:pos x="wd2" y="hd2"/>
                </a:cxn>
              </a:cxnLst>
              <a:rect l="0" t="0" r="r" b="b"/>
              <a:pathLst>
                <a:path w="21600" h="21600" extrusionOk="0">
                  <a:moveTo>
                    <a:pt x="14706" y="21600"/>
                  </a:moveTo>
                  <a:lnTo>
                    <a:pt x="0" y="19315"/>
                  </a:lnTo>
                  <a:cubicBezTo>
                    <a:pt x="1379" y="18277"/>
                    <a:pt x="2298" y="17031"/>
                    <a:pt x="3217" y="15993"/>
                  </a:cubicBezTo>
                  <a:cubicBezTo>
                    <a:pt x="4136" y="14954"/>
                    <a:pt x="4596" y="13708"/>
                    <a:pt x="5055" y="12670"/>
                  </a:cubicBezTo>
                  <a:cubicBezTo>
                    <a:pt x="5515" y="11631"/>
                    <a:pt x="5974" y="10385"/>
                    <a:pt x="5974" y="9347"/>
                  </a:cubicBezTo>
                  <a:cubicBezTo>
                    <a:pt x="5974" y="8308"/>
                    <a:pt x="5974" y="7270"/>
                    <a:pt x="5515" y="6024"/>
                  </a:cubicBezTo>
                  <a:cubicBezTo>
                    <a:pt x="5515" y="5816"/>
                    <a:pt x="5515" y="5608"/>
                    <a:pt x="5515" y="5401"/>
                  </a:cubicBezTo>
                  <a:cubicBezTo>
                    <a:pt x="5515" y="5193"/>
                    <a:pt x="5515" y="4985"/>
                    <a:pt x="5515" y="4777"/>
                  </a:cubicBezTo>
                  <a:cubicBezTo>
                    <a:pt x="5515" y="4570"/>
                    <a:pt x="5515" y="4362"/>
                    <a:pt x="5055" y="4154"/>
                  </a:cubicBezTo>
                  <a:cubicBezTo>
                    <a:pt x="5055" y="3947"/>
                    <a:pt x="5055" y="3739"/>
                    <a:pt x="4596" y="3531"/>
                  </a:cubicBezTo>
                  <a:cubicBezTo>
                    <a:pt x="4596" y="3323"/>
                    <a:pt x="4136" y="3116"/>
                    <a:pt x="4136" y="2908"/>
                  </a:cubicBezTo>
                  <a:cubicBezTo>
                    <a:pt x="4136" y="2700"/>
                    <a:pt x="3677" y="2493"/>
                    <a:pt x="3677" y="2285"/>
                  </a:cubicBezTo>
                  <a:cubicBezTo>
                    <a:pt x="3677" y="2077"/>
                    <a:pt x="3217" y="1869"/>
                    <a:pt x="3217" y="1662"/>
                  </a:cubicBezTo>
                  <a:cubicBezTo>
                    <a:pt x="3217" y="1454"/>
                    <a:pt x="2757" y="1246"/>
                    <a:pt x="2757" y="1038"/>
                  </a:cubicBezTo>
                  <a:lnTo>
                    <a:pt x="17464" y="0"/>
                  </a:lnTo>
                  <a:cubicBezTo>
                    <a:pt x="17923" y="208"/>
                    <a:pt x="17923" y="415"/>
                    <a:pt x="17923" y="831"/>
                  </a:cubicBezTo>
                  <a:cubicBezTo>
                    <a:pt x="17923" y="1038"/>
                    <a:pt x="18383" y="1454"/>
                    <a:pt x="18383" y="1662"/>
                  </a:cubicBezTo>
                  <a:cubicBezTo>
                    <a:pt x="18383" y="1869"/>
                    <a:pt x="18842" y="2285"/>
                    <a:pt x="18842" y="2492"/>
                  </a:cubicBezTo>
                  <a:cubicBezTo>
                    <a:pt x="18842" y="2700"/>
                    <a:pt x="19302" y="3116"/>
                    <a:pt x="19302" y="3323"/>
                  </a:cubicBezTo>
                  <a:cubicBezTo>
                    <a:pt x="19302" y="3531"/>
                    <a:pt x="19762" y="3738"/>
                    <a:pt x="19762" y="3946"/>
                  </a:cubicBezTo>
                  <a:cubicBezTo>
                    <a:pt x="19762" y="4154"/>
                    <a:pt x="19762" y="4362"/>
                    <a:pt x="20221" y="4570"/>
                  </a:cubicBezTo>
                  <a:cubicBezTo>
                    <a:pt x="20221" y="4777"/>
                    <a:pt x="20221" y="4985"/>
                    <a:pt x="20681" y="5193"/>
                  </a:cubicBezTo>
                  <a:cubicBezTo>
                    <a:pt x="20681" y="5400"/>
                    <a:pt x="20681" y="5608"/>
                    <a:pt x="21140" y="5816"/>
                  </a:cubicBezTo>
                  <a:cubicBezTo>
                    <a:pt x="21600" y="7062"/>
                    <a:pt x="21600" y="8308"/>
                    <a:pt x="21600" y="9554"/>
                  </a:cubicBezTo>
                  <a:cubicBezTo>
                    <a:pt x="21600" y="10800"/>
                    <a:pt x="21140" y="12046"/>
                    <a:pt x="20681" y="13500"/>
                  </a:cubicBezTo>
                  <a:cubicBezTo>
                    <a:pt x="20221" y="14746"/>
                    <a:pt x="19302" y="15993"/>
                    <a:pt x="18383" y="17447"/>
                  </a:cubicBezTo>
                  <a:cubicBezTo>
                    <a:pt x="17464" y="19108"/>
                    <a:pt x="16545" y="20354"/>
                    <a:pt x="14706" y="21600"/>
                  </a:cubicBezTo>
                  <a:close/>
                </a:path>
              </a:pathLst>
            </a:custGeom>
            <a:solidFill>
              <a:sysClr val="window" lastClr="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96" name="Shape">
              <a:extLst>
                <a:ext uri="{FF2B5EF4-FFF2-40B4-BE49-F238E27FC236}">
                  <a16:creationId xmlns:a16="http://schemas.microsoft.com/office/drawing/2014/main" id="{09D33EDD-A90A-4E76-8F5E-4F1358D4A04E}"/>
                </a:ext>
              </a:extLst>
            </p:cNvPr>
            <p:cNvSpPr/>
            <p:nvPr/>
          </p:nvSpPr>
          <p:spPr>
            <a:xfrm>
              <a:off x="7597119" y="2386751"/>
              <a:ext cx="186910" cy="124606"/>
            </a:xfrm>
            <a:custGeom>
              <a:avLst/>
              <a:gdLst/>
              <a:ahLst/>
              <a:cxnLst>
                <a:cxn ang="0">
                  <a:pos x="wd2" y="hd2"/>
                </a:cxn>
                <a:cxn ang="5400000">
                  <a:pos x="wd2" y="hd2"/>
                </a:cxn>
                <a:cxn ang="10800000">
                  <a:pos x="wd2" y="hd2"/>
                </a:cxn>
                <a:cxn ang="16200000">
                  <a:pos x="wd2" y="hd2"/>
                </a:cxn>
              </a:cxnLst>
              <a:rect l="0" t="0" r="r" b="b"/>
              <a:pathLst>
                <a:path w="21600" h="21600" extrusionOk="0">
                  <a:moveTo>
                    <a:pt x="21600" y="4629"/>
                  </a:moveTo>
                  <a:cubicBezTo>
                    <a:pt x="20400" y="5914"/>
                    <a:pt x="19200" y="7457"/>
                    <a:pt x="17829" y="8743"/>
                  </a:cubicBezTo>
                  <a:cubicBezTo>
                    <a:pt x="16457" y="10029"/>
                    <a:pt x="15086" y="11572"/>
                    <a:pt x="13543" y="12857"/>
                  </a:cubicBezTo>
                  <a:cubicBezTo>
                    <a:pt x="12000" y="14143"/>
                    <a:pt x="10457" y="15686"/>
                    <a:pt x="8914" y="17229"/>
                  </a:cubicBezTo>
                  <a:cubicBezTo>
                    <a:pt x="7200" y="18771"/>
                    <a:pt x="5486" y="20057"/>
                    <a:pt x="3600" y="21600"/>
                  </a:cubicBezTo>
                  <a:lnTo>
                    <a:pt x="0" y="15943"/>
                  </a:lnTo>
                  <a:cubicBezTo>
                    <a:pt x="1714" y="14657"/>
                    <a:pt x="3429" y="13114"/>
                    <a:pt x="4971" y="11829"/>
                  </a:cubicBezTo>
                  <a:cubicBezTo>
                    <a:pt x="6514" y="10543"/>
                    <a:pt x="8057" y="9000"/>
                    <a:pt x="9429" y="7714"/>
                  </a:cubicBezTo>
                  <a:cubicBezTo>
                    <a:pt x="10800" y="6429"/>
                    <a:pt x="12171" y="5143"/>
                    <a:pt x="13543" y="3857"/>
                  </a:cubicBezTo>
                  <a:cubicBezTo>
                    <a:pt x="14743" y="2571"/>
                    <a:pt x="15943" y="1286"/>
                    <a:pt x="17143" y="0"/>
                  </a:cubicBezTo>
                  <a:lnTo>
                    <a:pt x="21600" y="4629"/>
                  </a:lnTo>
                  <a:close/>
                </a:path>
              </a:pathLst>
            </a:custGeom>
            <a:solidFill>
              <a:sysClr val="window" lastClr="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97" name="Shape">
              <a:extLst>
                <a:ext uri="{FF2B5EF4-FFF2-40B4-BE49-F238E27FC236}">
                  <a16:creationId xmlns:a16="http://schemas.microsoft.com/office/drawing/2014/main" id="{CE8EA963-EAAE-496D-9E03-E50B5E314C33}"/>
                </a:ext>
              </a:extLst>
            </p:cNvPr>
            <p:cNvSpPr/>
            <p:nvPr/>
          </p:nvSpPr>
          <p:spPr>
            <a:xfrm>
              <a:off x="7255934" y="2549928"/>
              <a:ext cx="206195" cy="112743"/>
            </a:xfrm>
            <a:custGeom>
              <a:avLst/>
              <a:gdLst/>
              <a:ahLst/>
              <a:cxnLst>
                <a:cxn ang="0">
                  <a:pos x="wd2" y="hd2"/>
                </a:cxn>
                <a:cxn ang="5400000">
                  <a:pos x="wd2" y="hd2"/>
                </a:cxn>
                <a:cxn ang="10800000">
                  <a:pos x="wd2" y="hd2"/>
                </a:cxn>
                <a:cxn ang="16200000">
                  <a:pos x="wd2" y="hd2"/>
                </a:cxn>
              </a:cxnLst>
              <a:rect l="0" t="0" r="r" b="b"/>
              <a:pathLst>
                <a:path w="21600" h="21600" extrusionOk="0">
                  <a:moveTo>
                    <a:pt x="8858" y="17052"/>
                  </a:moveTo>
                  <a:cubicBezTo>
                    <a:pt x="8391" y="17337"/>
                    <a:pt x="7925" y="17905"/>
                    <a:pt x="7459" y="18189"/>
                  </a:cubicBezTo>
                  <a:cubicBezTo>
                    <a:pt x="6993" y="18473"/>
                    <a:pt x="6527" y="19042"/>
                    <a:pt x="6060" y="19326"/>
                  </a:cubicBezTo>
                  <a:cubicBezTo>
                    <a:pt x="5594" y="19610"/>
                    <a:pt x="5128" y="20179"/>
                    <a:pt x="4506" y="20463"/>
                  </a:cubicBezTo>
                  <a:cubicBezTo>
                    <a:pt x="4040" y="20747"/>
                    <a:pt x="3574" y="21316"/>
                    <a:pt x="2953" y="21600"/>
                  </a:cubicBezTo>
                  <a:lnTo>
                    <a:pt x="0" y="14779"/>
                  </a:lnTo>
                  <a:cubicBezTo>
                    <a:pt x="466" y="14495"/>
                    <a:pt x="932" y="13926"/>
                    <a:pt x="1554" y="13642"/>
                  </a:cubicBezTo>
                  <a:cubicBezTo>
                    <a:pt x="2020" y="13358"/>
                    <a:pt x="2486" y="12789"/>
                    <a:pt x="3108" y="12505"/>
                  </a:cubicBezTo>
                  <a:cubicBezTo>
                    <a:pt x="3574" y="12221"/>
                    <a:pt x="4040" y="11653"/>
                    <a:pt x="4506" y="11368"/>
                  </a:cubicBezTo>
                  <a:cubicBezTo>
                    <a:pt x="4973" y="11084"/>
                    <a:pt x="5439" y="10516"/>
                    <a:pt x="5905" y="10232"/>
                  </a:cubicBezTo>
                  <a:cubicBezTo>
                    <a:pt x="6682" y="9663"/>
                    <a:pt x="7459" y="9095"/>
                    <a:pt x="8081" y="8526"/>
                  </a:cubicBezTo>
                  <a:cubicBezTo>
                    <a:pt x="8858" y="7958"/>
                    <a:pt x="9479" y="7390"/>
                    <a:pt x="10256" y="6821"/>
                  </a:cubicBezTo>
                  <a:cubicBezTo>
                    <a:pt x="11033" y="6253"/>
                    <a:pt x="11655" y="5684"/>
                    <a:pt x="12276" y="5116"/>
                  </a:cubicBezTo>
                  <a:cubicBezTo>
                    <a:pt x="12898" y="4548"/>
                    <a:pt x="13519" y="3979"/>
                    <a:pt x="14141" y="3411"/>
                  </a:cubicBezTo>
                  <a:cubicBezTo>
                    <a:pt x="14452" y="3127"/>
                    <a:pt x="14763" y="2843"/>
                    <a:pt x="15229" y="2558"/>
                  </a:cubicBezTo>
                  <a:cubicBezTo>
                    <a:pt x="15540" y="2274"/>
                    <a:pt x="15850" y="1990"/>
                    <a:pt x="16317" y="1705"/>
                  </a:cubicBezTo>
                  <a:cubicBezTo>
                    <a:pt x="16627" y="1421"/>
                    <a:pt x="17093" y="1137"/>
                    <a:pt x="17404" y="853"/>
                  </a:cubicBezTo>
                  <a:cubicBezTo>
                    <a:pt x="17715" y="569"/>
                    <a:pt x="18181" y="284"/>
                    <a:pt x="18492" y="0"/>
                  </a:cubicBezTo>
                  <a:lnTo>
                    <a:pt x="21600" y="6537"/>
                  </a:lnTo>
                  <a:cubicBezTo>
                    <a:pt x="21289" y="6821"/>
                    <a:pt x="20823" y="7105"/>
                    <a:pt x="20512" y="7390"/>
                  </a:cubicBezTo>
                  <a:cubicBezTo>
                    <a:pt x="20201" y="7674"/>
                    <a:pt x="19735" y="7958"/>
                    <a:pt x="19424" y="8242"/>
                  </a:cubicBezTo>
                  <a:cubicBezTo>
                    <a:pt x="19114" y="8526"/>
                    <a:pt x="18647" y="8811"/>
                    <a:pt x="18337" y="9095"/>
                  </a:cubicBezTo>
                  <a:cubicBezTo>
                    <a:pt x="18026" y="9379"/>
                    <a:pt x="17715" y="9663"/>
                    <a:pt x="17249" y="9948"/>
                  </a:cubicBezTo>
                  <a:cubicBezTo>
                    <a:pt x="16627" y="10516"/>
                    <a:pt x="16006" y="11085"/>
                    <a:pt x="15229" y="11653"/>
                  </a:cubicBezTo>
                  <a:cubicBezTo>
                    <a:pt x="14607" y="12221"/>
                    <a:pt x="13830" y="12790"/>
                    <a:pt x="13209" y="13358"/>
                  </a:cubicBezTo>
                  <a:cubicBezTo>
                    <a:pt x="12432" y="13926"/>
                    <a:pt x="11810" y="14495"/>
                    <a:pt x="11033" y="15063"/>
                  </a:cubicBezTo>
                  <a:cubicBezTo>
                    <a:pt x="10411" y="15631"/>
                    <a:pt x="9634" y="16200"/>
                    <a:pt x="8858" y="17052"/>
                  </a:cubicBezTo>
                  <a:close/>
                </a:path>
              </a:pathLst>
            </a:custGeom>
            <a:solidFill>
              <a:sysClr val="window" lastClr="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98" name="Shape">
              <a:extLst>
                <a:ext uri="{FF2B5EF4-FFF2-40B4-BE49-F238E27FC236}">
                  <a16:creationId xmlns:a16="http://schemas.microsoft.com/office/drawing/2014/main" id="{611F442B-9263-4CE3-9CAB-C6B7030962D4}"/>
                </a:ext>
              </a:extLst>
            </p:cNvPr>
            <p:cNvSpPr/>
            <p:nvPr/>
          </p:nvSpPr>
          <p:spPr>
            <a:xfrm>
              <a:off x="6914751" y="2727935"/>
              <a:ext cx="185427" cy="154275"/>
            </a:xfrm>
            <a:custGeom>
              <a:avLst/>
              <a:gdLst/>
              <a:ahLst/>
              <a:cxnLst>
                <a:cxn ang="0">
                  <a:pos x="wd2" y="hd2"/>
                </a:cxn>
                <a:cxn ang="5400000">
                  <a:pos x="wd2" y="hd2"/>
                </a:cxn>
                <a:cxn ang="10800000">
                  <a:pos x="wd2" y="hd2"/>
                </a:cxn>
                <a:cxn ang="16200000">
                  <a:pos x="wd2" y="hd2"/>
                </a:cxn>
              </a:cxnLst>
              <a:rect l="0" t="0" r="r" b="b"/>
              <a:pathLst>
                <a:path w="21600" h="21600" extrusionOk="0">
                  <a:moveTo>
                    <a:pt x="21600" y="4984"/>
                  </a:moveTo>
                  <a:cubicBezTo>
                    <a:pt x="19699" y="6438"/>
                    <a:pt x="17971" y="7685"/>
                    <a:pt x="16416" y="9138"/>
                  </a:cubicBezTo>
                  <a:cubicBezTo>
                    <a:pt x="14861" y="10592"/>
                    <a:pt x="13306" y="11838"/>
                    <a:pt x="12096" y="13292"/>
                  </a:cubicBezTo>
                  <a:cubicBezTo>
                    <a:pt x="10714" y="14746"/>
                    <a:pt x="9504" y="15992"/>
                    <a:pt x="8467" y="17446"/>
                  </a:cubicBezTo>
                  <a:cubicBezTo>
                    <a:pt x="7430" y="18900"/>
                    <a:pt x="6394" y="20354"/>
                    <a:pt x="5530" y="21600"/>
                  </a:cubicBezTo>
                  <a:lnTo>
                    <a:pt x="0" y="18485"/>
                  </a:lnTo>
                  <a:cubicBezTo>
                    <a:pt x="864" y="16823"/>
                    <a:pt x="2074" y="15369"/>
                    <a:pt x="3283" y="13708"/>
                  </a:cubicBezTo>
                  <a:cubicBezTo>
                    <a:pt x="4493" y="12254"/>
                    <a:pt x="5875" y="10592"/>
                    <a:pt x="7258" y="9138"/>
                  </a:cubicBezTo>
                  <a:cubicBezTo>
                    <a:pt x="8640" y="7685"/>
                    <a:pt x="10368" y="6023"/>
                    <a:pt x="12096" y="4569"/>
                  </a:cubicBezTo>
                  <a:cubicBezTo>
                    <a:pt x="13824" y="3115"/>
                    <a:pt x="15725" y="1661"/>
                    <a:pt x="17798" y="0"/>
                  </a:cubicBezTo>
                  <a:lnTo>
                    <a:pt x="21600" y="4984"/>
                  </a:lnTo>
                  <a:close/>
                </a:path>
              </a:pathLst>
            </a:custGeom>
            <a:solidFill>
              <a:sysClr val="window" lastClr="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99" name="Shape">
              <a:extLst>
                <a:ext uri="{FF2B5EF4-FFF2-40B4-BE49-F238E27FC236}">
                  <a16:creationId xmlns:a16="http://schemas.microsoft.com/office/drawing/2014/main" id="{1F0DA8CD-03C9-4BA3-A695-4D81A356A6C3}"/>
                </a:ext>
              </a:extLst>
            </p:cNvPr>
            <p:cNvSpPr/>
            <p:nvPr/>
          </p:nvSpPr>
          <p:spPr>
            <a:xfrm>
              <a:off x="6885084" y="3039451"/>
              <a:ext cx="175043" cy="172079"/>
            </a:xfrm>
            <a:custGeom>
              <a:avLst/>
              <a:gdLst/>
              <a:ahLst/>
              <a:cxnLst>
                <a:cxn ang="0">
                  <a:pos x="wd2" y="hd2"/>
                </a:cxn>
                <a:cxn ang="5400000">
                  <a:pos x="wd2" y="hd2"/>
                </a:cxn>
                <a:cxn ang="10800000">
                  <a:pos x="wd2" y="hd2"/>
                </a:cxn>
                <a:cxn ang="16200000">
                  <a:pos x="wd2" y="hd2"/>
                </a:cxn>
              </a:cxnLst>
              <a:rect l="0" t="0" r="r" b="b"/>
              <a:pathLst>
                <a:path w="21600" h="21600" extrusionOk="0">
                  <a:moveTo>
                    <a:pt x="17939" y="14524"/>
                  </a:moveTo>
                  <a:cubicBezTo>
                    <a:pt x="18305" y="14710"/>
                    <a:pt x="18488" y="14896"/>
                    <a:pt x="18854" y="15083"/>
                  </a:cubicBezTo>
                  <a:cubicBezTo>
                    <a:pt x="19220" y="15269"/>
                    <a:pt x="19403" y="15455"/>
                    <a:pt x="19769" y="15641"/>
                  </a:cubicBezTo>
                  <a:cubicBezTo>
                    <a:pt x="20136" y="15828"/>
                    <a:pt x="20319" y="16014"/>
                    <a:pt x="20685" y="16200"/>
                  </a:cubicBezTo>
                  <a:cubicBezTo>
                    <a:pt x="21051" y="16386"/>
                    <a:pt x="21234" y="16572"/>
                    <a:pt x="21600" y="16759"/>
                  </a:cubicBezTo>
                  <a:lnTo>
                    <a:pt x="17573" y="21600"/>
                  </a:lnTo>
                  <a:cubicBezTo>
                    <a:pt x="17207" y="21414"/>
                    <a:pt x="16841" y="21228"/>
                    <a:pt x="16475" y="21041"/>
                  </a:cubicBezTo>
                  <a:cubicBezTo>
                    <a:pt x="16108" y="20855"/>
                    <a:pt x="15742" y="20669"/>
                    <a:pt x="15376" y="20483"/>
                  </a:cubicBezTo>
                  <a:cubicBezTo>
                    <a:pt x="15010" y="20296"/>
                    <a:pt x="14644" y="20110"/>
                    <a:pt x="14461" y="19738"/>
                  </a:cubicBezTo>
                  <a:cubicBezTo>
                    <a:pt x="14095" y="19552"/>
                    <a:pt x="13729" y="19365"/>
                    <a:pt x="13546" y="18993"/>
                  </a:cubicBezTo>
                  <a:cubicBezTo>
                    <a:pt x="11898" y="17876"/>
                    <a:pt x="10251" y="16572"/>
                    <a:pt x="8786" y="15083"/>
                  </a:cubicBezTo>
                  <a:cubicBezTo>
                    <a:pt x="7322" y="13779"/>
                    <a:pt x="6041" y="12290"/>
                    <a:pt x="4942" y="10800"/>
                  </a:cubicBezTo>
                  <a:cubicBezTo>
                    <a:pt x="3844" y="9310"/>
                    <a:pt x="2746" y="7821"/>
                    <a:pt x="2014" y="6331"/>
                  </a:cubicBezTo>
                  <a:cubicBezTo>
                    <a:pt x="1098" y="4841"/>
                    <a:pt x="549" y="3166"/>
                    <a:pt x="0" y="1490"/>
                  </a:cubicBezTo>
                  <a:lnTo>
                    <a:pt x="6590" y="0"/>
                  </a:lnTo>
                  <a:cubicBezTo>
                    <a:pt x="6956" y="1303"/>
                    <a:pt x="7688" y="2607"/>
                    <a:pt x="8420" y="3910"/>
                  </a:cubicBezTo>
                  <a:cubicBezTo>
                    <a:pt x="9153" y="5214"/>
                    <a:pt x="9885" y="6517"/>
                    <a:pt x="10983" y="7634"/>
                  </a:cubicBezTo>
                  <a:cubicBezTo>
                    <a:pt x="11898" y="8938"/>
                    <a:pt x="12997" y="10055"/>
                    <a:pt x="14278" y="11172"/>
                  </a:cubicBezTo>
                  <a:cubicBezTo>
                    <a:pt x="15193" y="12476"/>
                    <a:pt x="16658" y="13407"/>
                    <a:pt x="17939" y="14524"/>
                  </a:cubicBezTo>
                  <a:close/>
                </a:path>
              </a:pathLst>
            </a:custGeom>
            <a:solidFill>
              <a:sysClr val="window" lastClr="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00" name="Shape">
              <a:extLst>
                <a:ext uri="{FF2B5EF4-FFF2-40B4-BE49-F238E27FC236}">
                  <a16:creationId xmlns:a16="http://schemas.microsoft.com/office/drawing/2014/main" id="{343EC6E1-D76A-44E5-8C13-3BA12405FEB1}"/>
                </a:ext>
              </a:extLst>
            </p:cNvPr>
            <p:cNvSpPr/>
            <p:nvPr/>
          </p:nvSpPr>
          <p:spPr>
            <a:xfrm>
              <a:off x="7241101" y="3247127"/>
              <a:ext cx="237346" cy="108290"/>
            </a:xfrm>
            <a:custGeom>
              <a:avLst/>
              <a:gdLst/>
              <a:ahLst/>
              <a:cxnLst>
                <a:cxn ang="0">
                  <a:pos x="wd2" y="hd2"/>
                </a:cxn>
                <a:cxn ang="5400000">
                  <a:pos x="wd2" y="hd2"/>
                </a:cxn>
                <a:cxn ang="10800000">
                  <a:pos x="wd2" y="hd2"/>
                </a:cxn>
                <a:cxn ang="16200000">
                  <a:pos x="wd2" y="hd2"/>
                </a:cxn>
              </a:cxnLst>
              <a:rect l="0" t="0" r="r" b="b"/>
              <a:pathLst>
                <a:path w="21600" h="21600" extrusionOk="0">
                  <a:moveTo>
                    <a:pt x="20385" y="21600"/>
                  </a:moveTo>
                  <a:lnTo>
                    <a:pt x="17415" y="19825"/>
                  </a:lnTo>
                  <a:cubicBezTo>
                    <a:pt x="16605" y="19233"/>
                    <a:pt x="15795" y="18937"/>
                    <a:pt x="14985" y="18345"/>
                  </a:cubicBezTo>
                  <a:cubicBezTo>
                    <a:pt x="14175" y="17754"/>
                    <a:pt x="13365" y="17457"/>
                    <a:pt x="12420" y="16866"/>
                  </a:cubicBezTo>
                  <a:cubicBezTo>
                    <a:pt x="11610" y="16274"/>
                    <a:pt x="10800" y="15978"/>
                    <a:pt x="9855" y="15386"/>
                  </a:cubicBezTo>
                  <a:cubicBezTo>
                    <a:pt x="9045" y="14795"/>
                    <a:pt x="8235" y="14499"/>
                    <a:pt x="7425" y="13907"/>
                  </a:cubicBezTo>
                  <a:cubicBezTo>
                    <a:pt x="6615" y="13315"/>
                    <a:pt x="5940" y="13019"/>
                    <a:pt x="5265" y="12723"/>
                  </a:cubicBezTo>
                  <a:cubicBezTo>
                    <a:pt x="4590" y="12428"/>
                    <a:pt x="3915" y="11836"/>
                    <a:pt x="3375" y="11540"/>
                  </a:cubicBezTo>
                  <a:cubicBezTo>
                    <a:pt x="2700" y="11244"/>
                    <a:pt x="2160" y="10652"/>
                    <a:pt x="1620" y="10356"/>
                  </a:cubicBezTo>
                  <a:cubicBezTo>
                    <a:pt x="1080" y="10060"/>
                    <a:pt x="540" y="9764"/>
                    <a:pt x="0" y="9172"/>
                  </a:cubicBezTo>
                  <a:lnTo>
                    <a:pt x="1620" y="0"/>
                  </a:lnTo>
                  <a:cubicBezTo>
                    <a:pt x="2160" y="296"/>
                    <a:pt x="2700" y="592"/>
                    <a:pt x="3240" y="1184"/>
                  </a:cubicBezTo>
                  <a:cubicBezTo>
                    <a:pt x="3780" y="1479"/>
                    <a:pt x="4320" y="1775"/>
                    <a:pt x="4995" y="2367"/>
                  </a:cubicBezTo>
                  <a:cubicBezTo>
                    <a:pt x="5535" y="2663"/>
                    <a:pt x="6210" y="3255"/>
                    <a:pt x="6885" y="3551"/>
                  </a:cubicBezTo>
                  <a:cubicBezTo>
                    <a:pt x="7560" y="3847"/>
                    <a:pt x="8235" y="4439"/>
                    <a:pt x="8910" y="4735"/>
                  </a:cubicBezTo>
                  <a:cubicBezTo>
                    <a:pt x="9720" y="5326"/>
                    <a:pt x="10530" y="5622"/>
                    <a:pt x="11340" y="6214"/>
                  </a:cubicBezTo>
                  <a:cubicBezTo>
                    <a:pt x="12150" y="6806"/>
                    <a:pt x="12960" y="7102"/>
                    <a:pt x="13770" y="7693"/>
                  </a:cubicBezTo>
                  <a:cubicBezTo>
                    <a:pt x="14580" y="8285"/>
                    <a:pt x="15390" y="8581"/>
                    <a:pt x="16200" y="9173"/>
                  </a:cubicBezTo>
                  <a:cubicBezTo>
                    <a:pt x="17010" y="9764"/>
                    <a:pt x="17820" y="10061"/>
                    <a:pt x="18630" y="10652"/>
                  </a:cubicBezTo>
                  <a:lnTo>
                    <a:pt x="21600" y="12428"/>
                  </a:lnTo>
                  <a:lnTo>
                    <a:pt x="20385" y="21600"/>
                  </a:lnTo>
                  <a:close/>
                </a:path>
              </a:pathLst>
            </a:custGeom>
            <a:solidFill>
              <a:sysClr val="window" lastClr="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01" name="Shape">
              <a:extLst>
                <a:ext uri="{FF2B5EF4-FFF2-40B4-BE49-F238E27FC236}">
                  <a16:creationId xmlns:a16="http://schemas.microsoft.com/office/drawing/2014/main" id="{56E6792C-9240-444D-B33A-3F341DD60D32}"/>
                </a:ext>
              </a:extLst>
            </p:cNvPr>
            <p:cNvSpPr/>
            <p:nvPr/>
          </p:nvSpPr>
          <p:spPr>
            <a:xfrm>
              <a:off x="7686124" y="3380634"/>
              <a:ext cx="238830" cy="139441"/>
            </a:xfrm>
            <a:custGeom>
              <a:avLst/>
              <a:gdLst/>
              <a:ahLst/>
              <a:cxnLst>
                <a:cxn ang="0">
                  <a:pos x="wd2" y="hd2"/>
                </a:cxn>
                <a:cxn ang="5400000">
                  <a:pos x="wd2" y="hd2"/>
                </a:cxn>
                <a:cxn ang="10800000">
                  <a:pos x="wd2" y="hd2"/>
                </a:cxn>
                <a:cxn ang="16200000">
                  <a:pos x="wd2" y="hd2"/>
                </a:cxn>
              </a:cxnLst>
              <a:rect l="0" t="0" r="r" b="b"/>
              <a:pathLst>
                <a:path w="21600" h="21600" extrusionOk="0">
                  <a:moveTo>
                    <a:pt x="19319" y="21600"/>
                  </a:moveTo>
                  <a:cubicBezTo>
                    <a:pt x="19185" y="21370"/>
                    <a:pt x="19051" y="21370"/>
                    <a:pt x="18783" y="21141"/>
                  </a:cubicBezTo>
                  <a:cubicBezTo>
                    <a:pt x="18648" y="20911"/>
                    <a:pt x="18514" y="20911"/>
                    <a:pt x="18246" y="20681"/>
                  </a:cubicBezTo>
                  <a:cubicBezTo>
                    <a:pt x="18112" y="20451"/>
                    <a:pt x="17978" y="20451"/>
                    <a:pt x="17709" y="20222"/>
                  </a:cubicBezTo>
                  <a:cubicBezTo>
                    <a:pt x="17575" y="19992"/>
                    <a:pt x="17441" y="19992"/>
                    <a:pt x="17173" y="19762"/>
                  </a:cubicBezTo>
                  <a:cubicBezTo>
                    <a:pt x="15965" y="18613"/>
                    <a:pt x="14624" y="17464"/>
                    <a:pt x="13282" y="16315"/>
                  </a:cubicBezTo>
                  <a:cubicBezTo>
                    <a:pt x="11940" y="15166"/>
                    <a:pt x="10599" y="14247"/>
                    <a:pt x="9123" y="13098"/>
                  </a:cubicBezTo>
                  <a:cubicBezTo>
                    <a:pt x="7647" y="11949"/>
                    <a:pt x="6306" y="11030"/>
                    <a:pt x="4696" y="10111"/>
                  </a:cubicBezTo>
                  <a:cubicBezTo>
                    <a:pt x="3220" y="9192"/>
                    <a:pt x="1610" y="8272"/>
                    <a:pt x="0" y="7123"/>
                  </a:cubicBezTo>
                  <a:lnTo>
                    <a:pt x="1610" y="0"/>
                  </a:lnTo>
                  <a:cubicBezTo>
                    <a:pt x="3354" y="919"/>
                    <a:pt x="4964" y="2068"/>
                    <a:pt x="6440" y="2987"/>
                  </a:cubicBezTo>
                  <a:cubicBezTo>
                    <a:pt x="8050" y="3907"/>
                    <a:pt x="9525" y="5056"/>
                    <a:pt x="11001" y="6204"/>
                  </a:cubicBezTo>
                  <a:cubicBezTo>
                    <a:pt x="12477" y="7353"/>
                    <a:pt x="13953" y="8502"/>
                    <a:pt x="15294" y="9651"/>
                  </a:cubicBezTo>
                  <a:cubicBezTo>
                    <a:pt x="16636" y="10800"/>
                    <a:pt x="18112" y="11949"/>
                    <a:pt x="19453" y="13328"/>
                  </a:cubicBezTo>
                  <a:cubicBezTo>
                    <a:pt x="19588" y="13558"/>
                    <a:pt x="19856" y="13787"/>
                    <a:pt x="19990" y="13787"/>
                  </a:cubicBezTo>
                  <a:cubicBezTo>
                    <a:pt x="20124" y="14017"/>
                    <a:pt x="20393" y="14247"/>
                    <a:pt x="20527" y="14247"/>
                  </a:cubicBezTo>
                  <a:cubicBezTo>
                    <a:pt x="20661" y="14477"/>
                    <a:pt x="20929" y="14706"/>
                    <a:pt x="21063" y="14706"/>
                  </a:cubicBezTo>
                  <a:cubicBezTo>
                    <a:pt x="21198" y="14936"/>
                    <a:pt x="21466" y="15166"/>
                    <a:pt x="21600" y="15166"/>
                  </a:cubicBezTo>
                  <a:lnTo>
                    <a:pt x="19319" y="21600"/>
                  </a:lnTo>
                  <a:close/>
                </a:path>
              </a:pathLst>
            </a:custGeom>
            <a:solidFill>
              <a:sysClr val="window" lastClr="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02" name="Shape">
              <a:extLst>
                <a:ext uri="{FF2B5EF4-FFF2-40B4-BE49-F238E27FC236}">
                  <a16:creationId xmlns:a16="http://schemas.microsoft.com/office/drawing/2014/main" id="{C6C731D9-8DB7-4633-A1D5-EA65E33397B3}"/>
                </a:ext>
              </a:extLst>
            </p:cNvPr>
            <p:cNvSpPr/>
            <p:nvPr/>
          </p:nvSpPr>
          <p:spPr>
            <a:xfrm>
              <a:off x="8056973" y="3647646"/>
              <a:ext cx="100874" cy="2343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2071" y="957"/>
                    <a:pt x="13341" y="1914"/>
                    <a:pt x="14294" y="2871"/>
                  </a:cubicBezTo>
                  <a:cubicBezTo>
                    <a:pt x="15247" y="3828"/>
                    <a:pt x="16200" y="4785"/>
                    <a:pt x="17153" y="5878"/>
                  </a:cubicBezTo>
                  <a:cubicBezTo>
                    <a:pt x="18106" y="6835"/>
                    <a:pt x="18741" y="7929"/>
                    <a:pt x="19376" y="8886"/>
                  </a:cubicBezTo>
                  <a:cubicBezTo>
                    <a:pt x="20012" y="9980"/>
                    <a:pt x="20329" y="10937"/>
                    <a:pt x="20647" y="12030"/>
                  </a:cubicBezTo>
                  <a:cubicBezTo>
                    <a:pt x="20965" y="12851"/>
                    <a:pt x="20965" y="13534"/>
                    <a:pt x="21282" y="14354"/>
                  </a:cubicBezTo>
                  <a:cubicBezTo>
                    <a:pt x="21282" y="15175"/>
                    <a:pt x="21600" y="15995"/>
                    <a:pt x="21600" y="16678"/>
                  </a:cubicBezTo>
                  <a:cubicBezTo>
                    <a:pt x="21600" y="17499"/>
                    <a:pt x="21600" y="18319"/>
                    <a:pt x="21282" y="19139"/>
                  </a:cubicBezTo>
                  <a:cubicBezTo>
                    <a:pt x="21282" y="19959"/>
                    <a:pt x="20965" y="20780"/>
                    <a:pt x="20647" y="21600"/>
                  </a:cubicBezTo>
                  <a:lnTo>
                    <a:pt x="7306" y="20370"/>
                  </a:lnTo>
                  <a:cubicBezTo>
                    <a:pt x="7623" y="19686"/>
                    <a:pt x="7623" y="19002"/>
                    <a:pt x="7941" y="18319"/>
                  </a:cubicBezTo>
                  <a:cubicBezTo>
                    <a:pt x="7941" y="17635"/>
                    <a:pt x="8259" y="16952"/>
                    <a:pt x="8259" y="16268"/>
                  </a:cubicBezTo>
                  <a:cubicBezTo>
                    <a:pt x="8259" y="15585"/>
                    <a:pt x="8259" y="14901"/>
                    <a:pt x="8259" y="14218"/>
                  </a:cubicBezTo>
                  <a:cubicBezTo>
                    <a:pt x="8259" y="13534"/>
                    <a:pt x="7941" y="12851"/>
                    <a:pt x="7941" y="12167"/>
                  </a:cubicBezTo>
                  <a:cubicBezTo>
                    <a:pt x="7623" y="11210"/>
                    <a:pt x="7306" y="10390"/>
                    <a:pt x="6671" y="9569"/>
                  </a:cubicBezTo>
                  <a:cubicBezTo>
                    <a:pt x="6035" y="8749"/>
                    <a:pt x="5718" y="7792"/>
                    <a:pt x="5082" y="6972"/>
                  </a:cubicBezTo>
                  <a:cubicBezTo>
                    <a:pt x="4447" y="6152"/>
                    <a:pt x="3494" y="5332"/>
                    <a:pt x="2859" y="4511"/>
                  </a:cubicBezTo>
                  <a:cubicBezTo>
                    <a:pt x="1906" y="3691"/>
                    <a:pt x="953" y="2871"/>
                    <a:pt x="0" y="2050"/>
                  </a:cubicBezTo>
                  <a:lnTo>
                    <a:pt x="10800" y="0"/>
                  </a:lnTo>
                  <a:close/>
                </a:path>
              </a:pathLst>
            </a:custGeom>
            <a:solidFill>
              <a:sysClr val="window" lastClr="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03" name="Shape">
              <a:extLst>
                <a:ext uri="{FF2B5EF4-FFF2-40B4-BE49-F238E27FC236}">
                  <a16:creationId xmlns:a16="http://schemas.microsoft.com/office/drawing/2014/main" id="{08545132-BC6E-4CE1-B36C-FADF4598B26F}"/>
                </a:ext>
              </a:extLst>
            </p:cNvPr>
            <p:cNvSpPr/>
            <p:nvPr/>
          </p:nvSpPr>
          <p:spPr>
            <a:xfrm>
              <a:off x="7878965" y="4063002"/>
              <a:ext cx="197294" cy="223995"/>
            </a:xfrm>
            <a:custGeom>
              <a:avLst/>
              <a:gdLst/>
              <a:ahLst/>
              <a:cxnLst>
                <a:cxn ang="0">
                  <a:pos x="wd2" y="hd2"/>
                </a:cxn>
                <a:cxn ang="5400000">
                  <a:pos x="wd2" y="hd2"/>
                </a:cxn>
                <a:cxn ang="10800000">
                  <a:pos x="wd2" y="hd2"/>
                </a:cxn>
                <a:cxn ang="16200000">
                  <a:pos x="wd2" y="hd2"/>
                </a:cxn>
              </a:cxnLst>
              <a:rect l="0" t="0" r="r" b="b"/>
              <a:pathLst>
                <a:path w="21600" h="21600" extrusionOk="0">
                  <a:moveTo>
                    <a:pt x="0" y="17309"/>
                  </a:moveTo>
                  <a:cubicBezTo>
                    <a:pt x="1462" y="15878"/>
                    <a:pt x="2923" y="14448"/>
                    <a:pt x="4385" y="12874"/>
                  </a:cubicBezTo>
                  <a:cubicBezTo>
                    <a:pt x="5847" y="11444"/>
                    <a:pt x="7146" y="10013"/>
                    <a:pt x="8445" y="8583"/>
                  </a:cubicBezTo>
                  <a:cubicBezTo>
                    <a:pt x="9744" y="7152"/>
                    <a:pt x="11044" y="5722"/>
                    <a:pt x="12180" y="4291"/>
                  </a:cubicBezTo>
                  <a:cubicBezTo>
                    <a:pt x="13317" y="2861"/>
                    <a:pt x="14454" y="1430"/>
                    <a:pt x="15591" y="0"/>
                  </a:cubicBezTo>
                  <a:lnTo>
                    <a:pt x="21600" y="3433"/>
                  </a:lnTo>
                  <a:cubicBezTo>
                    <a:pt x="20463" y="4864"/>
                    <a:pt x="19326" y="6437"/>
                    <a:pt x="18189" y="7868"/>
                  </a:cubicBezTo>
                  <a:cubicBezTo>
                    <a:pt x="16890" y="9441"/>
                    <a:pt x="15753" y="10872"/>
                    <a:pt x="14292" y="12445"/>
                  </a:cubicBezTo>
                  <a:cubicBezTo>
                    <a:pt x="12993" y="14019"/>
                    <a:pt x="11531" y="15449"/>
                    <a:pt x="10069" y="17023"/>
                  </a:cubicBezTo>
                  <a:cubicBezTo>
                    <a:pt x="8608" y="18596"/>
                    <a:pt x="7146" y="20027"/>
                    <a:pt x="5522" y="21600"/>
                  </a:cubicBezTo>
                  <a:lnTo>
                    <a:pt x="0" y="17309"/>
                  </a:lnTo>
                  <a:close/>
                </a:path>
              </a:pathLst>
            </a:custGeom>
            <a:solidFill>
              <a:sysClr val="window" lastClr="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04" name="Shape">
              <a:extLst>
                <a:ext uri="{FF2B5EF4-FFF2-40B4-BE49-F238E27FC236}">
                  <a16:creationId xmlns:a16="http://schemas.microsoft.com/office/drawing/2014/main" id="{E54555B5-12B7-46E9-B559-F82EE53D6E4F}"/>
                </a:ext>
              </a:extLst>
            </p:cNvPr>
            <p:cNvSpPr/>
            <p:nvPr/>
          </p:nvSpPr>
          <p:spPr>
            <a:xfrm>
              <a:off x="7508114" y="4404187"/>
              <a:ext cx="244762" cy="210641"/>
            </a:xfrm>
            <a:custGeom>
              <a:avLst/>
              <a:gdLst/>
              <a:ahLst/>
              <a:cxnLst>
                <a:cxn ang="0">
                  <a:pos x="wd2" y="hd2"/>
                </a:cxn>
                <a:cxn ang="5400000">
                  <a:pos x="wd2" y="hd2"/>
                </a:cxn>
                <a:cxn ang="10800000">
                  <a:pos x="wd2" y="hd2"/>
                </a:cxn>
                <a:cxn ang="16200000">
                  <a:pos x="wd2" y="hd2"/>
                </a:cxn>
              </a:cxnLst>
              <a:rect l="0" t="0" r="r" b="b"/>
              <a:pathLst>
                <a:path w="21600" h="21600" extrusionOk="0">
                  <a:moveTo>
                    <a:pt x="0" y="15972"/>
                  </a:moveTo>
                  <a:cubicBezTo>
                    <a:pt x="1571" y="14603"/>
                    <a:pt x="3142" y="13234"/>
                    <a:pt x="4713" y="11865"/>
                  </a:cubicBezTo>
                  <a:cubicBezTo>
                    <a:pt x="6284" y="10496"/>
                    <a:pt x="7724" y="9127"/>
                    <a:pt x="9164" y="7910"/>
                  </a:cubicBezTo>
                  <a:cubicBezTo>
                    <a:pt x="10604" y="6541"/>
                    <a:pt x="12044" y="5324"/>
                    <a:pt x="13484" y="3955"/>
                  </a:cubicBezTo>
                  <a:cubicBezTo>
                    <a:pt x="14924" y="2586"/>
                    <a:pt x="16233" y="1369"/>
                    <a:pt x="17542" y="0"/>
                  </a:cubicBezTo>
                  <a:lnTo>
                    <a:pt x="21600" y="5172"/>
                  </a:lnTo>
                  <a:cubicBezTo>
                    <a:pt x="20291" y="6541"/>
                    <a:pt x="18851" y="7910"/>
                    <a:pt x="17542" y="9279"/>
                  </a:cubicBezTo>
                  <a:cubicBezTo>
                    <a:pt x="16102" y="10648"/>
                    <a:pt x="14662" y="12017"/>
                    <a:pt x="13222" y="13386"/>
                  </a:cubicBezTo>
                  <a:cubicBezTo>
                    <a:pt x="11782" y="14755"/>
                    <a:pt x="10211" y="16124"/>
                    <a:pt x="8640" y="17493"/>
                  </a:cubicBezTo>
                  <a:cubicBezTo>
                    <a:pt x="7069" y="18862"/>
                    <a:pt x="5498" y="20231"/>
                    <a:pt x="3796" y="21600"/>
                  </a:cubicBezTo>
                  <a:lnTo>
                    <a:pt x="0" y="15972"/>
                  </a:lnTo>
                  <a:close/>
                </a:path>
              </a:pathLst>
            </a:custGeom>
            <a:solidFill>
              <a:sysClr val="window" lastClr="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05" name="Shape">
              <a:extLst>
                <a:ext uri="{FF2B5EF4-FFF2-40B4-BE49-F238E27FC236}">
                  <a16:creationId xmlns:a16="http://schemas.microsoft.com/office/drawing/2014/main" id="{30A359AA-10DD-4A03-9A16-E85D8BCFB6CE}"/>
                </a:ext>
              </a:extLst>
            </p:cNvPr>
            <p:cNvSpPr/>
            <p:nvPr/>
          </p:nvSpPr>
          <p:spPr>
            <a:xfrm>
              <a:off x="7048258" y="4715701"/>
              <a:ext cx="269980" cy="204711"/>
            </a:xfrm>
            <a:custGeom>
              <a:avLst/>
              <a:gdLst/>
              <a:ahLst/>
              <a:cxnLst>
                <a:cxn ang="0">
                  <a:pos x="wd2" y="hd2"/>
                </a:cxn>
                <a:cxn ang="5400000">
                  <a:pos x="wd2" y="hd2"/>
                </a:cxn>
                <a:cxn ang="10800000">
                  <a:pos x="wd2" y="hd2"/>
                </a:cxn>
                <a:cxn ang="16200000">
                  <a:pos x="wd2" y="hd2"/>
                </a:cxn>
              </a:cxnLst>
              <a:rect l="0" t="0" r="r" b="b"/>
              <a:pathLst>
                <a:path w="21600" h="21600" extrusionOk="0">
                  <a:moveTo>
                    <a:pt x="0" y="14870"/>
                  </a:moveTo>
                  <a:cubicBezTo>
                    <a:pt x="1780" y="13461"/>
                    <a:pt x="3442" y="12209"/>
                    <a:pt x="4985" y="10957"/>
                  </a:cubicBezTo>
                  <a:cubicBezTo>
                    <a:pt x="6646" y="9704"/>
                    <a:pt x="8189" y="8452"/>
                    <a:pt x="9732" y="7200"/>
                  </a:cubicBezTo>
                  <a:cubicBezTo>
                    <a:pt x="11275" y="5948"/>
                    <a:pt x="12699" y="4696"/>
                    <a:pt x="14242" y="3600"/>
                  </a:cubicBezTo>
                  <a:cubicBezTo>
                    <a:pt x="15666" y="2348"/>
                    <a:pt x="17090" y="1252"/>
                    <a:pt x="18514" y="0"/>
                  </a:cubicBezTo>
                  <a:lnTo>
                    <a:pt x="21600" y="6261"/>
                  </a:lnTo>
                  <a:cubicBezTo>
                    <a:pt x="20176" y="7513"/>
                    <a:pt x="18752" y="8609"/>
                    <a:pt x="17327" y="9861"/>
                  </a:cubicBezTo>
                  <a:cubicBezTo>
                    <a:pt x="15903" y="11113"/>
                    <a:pt x="14360" y="12365"/>
                    <a:pt x="12818" y="13617"/>
                  </a:cubicBezTo>
                  <a:cubicBezTo>
                    <a:pt x="11275" y="14870"/>
                    <a:pt x="9613" y="16122"/>
                    <a:pt x="8070" y="17530"/>
                  </a:cubicBezTo>
                  <a:cubicBezTo>
                    <a:pt x="6409" y="18783"/>
                    <a:pt x="4747" y="20191"/>
                    <a:pt x="2967" y="21600"/>
                  </a:cubicBezTo>
                  <a:lnTo>
                    <a:pt x="0" y="14870"/>
                  </a:lnTo>
                  <a:close/>
                </a:path>
              </a:pathLst>
            </a:custGeom>
            <a:solidFill>
              <a:sysClr val="window" lastClr="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06" name="Shape">
              <a:extLst>
                <a:ext uri="{FF2B5EF4-FFF2-40B4-BE49-F238E27FC236}">
                  <a16:creationId xmlns:a16="http://schemas.microsoft.com/office/drawing/2014/main" id="{B15291F4-0AC0-4CBD-B587-20538C4A998E}"/>
                </a:ext>
              </a:extLst>
            </p:cNvPr>
            <p:cNvSpPr/>
            <p:nvPr/>
          </p:nvSpPr>
          <p:spPr>
            <a:xfrm>
              <a:off x="6558732" y="4982715"/>
              <a:ext cx="287783" cy="192844"/>
            </a:xfrm>
            <a:custGeom>
              <a:avLst/>
              <a:gdLst/>
              <a:ahLst/>
              <a:cxnLst>
                <a:cxn ang="0">
                  <a:pos x="wd2" y="hd2"/>
                </a:cxn>
                <a:cxn ang="5400000">
                  <a:pos x="wd2" y="hd2"/>
                </a:cxn>
                <a:cxn ang="10800000">
                  <a:pos x="wd2" y="hd2"/>
                </a:cxn>
                <a:cxn ang="16200000">
                  <a:pos x="wd2" y="hd2"/>
                </a:cxn>
              </a:cxnLst>
              <a:rect l="0" t="0" r="r" b="b"/>
              <a:pathLst>
                <a:path w="21600" h="21600" extrusionOk="0">
                  <a:moveTo>
                    <a:pt x="19262" y="0"/>
                  </a:moveTo>
                  <a:lnTo>
                    <a:pt x="21600" y="7311"/>
                  </a:lnTo>
                  <a:cubicBezTo>
                    <a:pt x="19930" y="8640"/>
                    <a:pt x="18371" y="9803"/>
                    <a:pt x="16701" y="11132"/>
                  </a:cubicBezTo>
                  <a:cubicBezTo>
                    <a:pt x="15031" y="12295"/>
                    <a:pt x="13361" y="13625"/>
                    <a:pt x="11802" y="14788"/>
                  </a:cubicBezTo>
                  <a:cubicBezTo>
                    <a:pt x="10132" y="15951"/>
                    <a:pt x="8462" y="17114"/>
                    <a:pt x="6792" y="18277"/>
                  </a:cubicBezTo>
                  <a:cubicBezTo>
                    <a:pt x="5122" y="19440"/>
                    <a:pt x="3452" y="20437"/>
                    <a:pt x="1893" y="21600"/>
                  </a:cubicBezTo>
                  <a:lnTo>
                    <a:pt x="0" y="13791"/>
                  </a:lnTo>
                  <a:cubicBezTo>
                    <a:pt x="1559" y="12794"/>
                    <a:pt x="3229" y="11631"/>
                    <a:pt x="4788" y="10634"/>
                  </a:cubicBezTo>
                  <a:cubicBezTo>
                    <a:pt x="6346" y="9471"/>
                    <a:pt x="8016" y="8474"/>
                    <a:pt x="9575" y="7311"/>
                  </a:cubicBezTo>
                  <a:cubicBezTo>
                    <a:pt x="11134" y="6148"/>
                    <a:pt x="12804" y="4985"/>
                    <a:pt x="14363" y="3822"/>
                  </a:cubicBezTo>
                  <a:cubicBezTo>
                    <a:pt x="16033" y="2492"/>
                    <a:pt x="17703" y="1329"/>
                    <a:pt x="19262" y="0"/>
                  </a:cubicBezTo>
                  <a:close/>
                </a:path>
              </a:pathLst>
            </a:custGeom>
            <a:solidFill>
              <a:sysClr val="window" lastClr="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07" name="Shape">
              <a:extLst>
                <a:ext uri="{FF2B5EF4-FFF2-40B4-BE49-F238E27FC236}">
                  <a16:creationId xmlns:a16="http://schemas.microsoft.com/office/drawing/2014/main" id="{439D7190-A75B-447B-8F57-0B7B42C1F195}"/>
                </a:ext>
              </a:extLst>
            </p:cNvPr>
            <p:cNvSpPr/>
            <p:nvPr/>
          </p:nvSpPr>
          <p:spPr>
            <a:xfrm>
              <a:off x="5995039" y="5220061"/>
              <a:ext cx="296684" cy="158726"/>
            </a:xfrm>
            <a:custGeom>
              <a:avLst/>
              <a:gdLst/>
              <a:ahLst/>
              <a:cxnLst>
                <a:cxn ang="0">
                  <a:pos x="wd2" y="hd2"/>
                </a:cxn>
                <a:cxn ang="5400000">
                  <a:pos x="wd2" y="hd2"/>
                </a:cxn>
                <a:cxn ang="10800000">
                  <a:pos x="wd2" y="hd2"/>
                </a:cxn>
                <a:cxn ang="16200000">
                  <a:pos x="wd2" y="hd2"/>
                </a:cxn>
              </a:cxnLst>
              <a:rect l="0" t="0" r="r" b="b"/>
              <a:pathLst>
                <a:path w="21600" h="21600" extrusionOk="0">
                  <a:moveTo>
                    <a:pt x="0" y="11305"/>
                  </a:moveTo>
                  <a:cubicBezTo>
                    <a:pt x="1728" y="10497"/>
                    <a:pt x="3348" y="9690"/>
                    <a:pt x="5076" y="8882"/>
                  </a:cubicBezTo>
                  <a:cubicBezTo>
                    <a:pt x="6804" y="8075"/>
                    <a:pt x="8532" y="7065"/>
                    <a:pt x="10152" y="6258"/>
                  </a:cubicBezTo>
                  <a:cubicBezTo>
                    <a:pt x="11880" y="5249"/>
                    <a:pt x="13608" y="4239"/>
                    <a:pt x="15228" y="3230"/>
                  </a:cubicBezTo>
                  <a:cubicBezTo>
                    <a:pt x="16956" y="2220"/>
                    <a:pt x="18684" y="1211"/>
                    <a:pt x="20304" y="0"/>
                  </a:cubicBezTo>
                  <a:lnTo>
                    <a:pt x="21600" y="9892"/>
                  </a:lnTo>
                  <a:cubicBezTo>
                    <a:pt x="19872" y="11103"/>
                    <a:pt x="18144" y="12112"/>
                    <a:pt x="16308" y="13121"/>
                  </a:cubicBezTo>
                  <a:cubicBezTo>
                    <a:pt x="14580" y="14131"/>
                    <a:pt x="12744" y="15140"/>
                    <a:pt x="11016" y="16149"/>
                  </a:cubicBezTo>
                  <a:cubicBezTo>
                    <a:pt x="9288" y="17159"/>
                    <a:pt x="7452" y="18168"/>
                    <a:pt x="5724" y="18976"/>
                  </a:cubicBezTo>
                  <a:cubicBezTo>
                    <a:pt x="3996" y="19783"/>
                    <a:pt x="2268" y="20792"/>
                    <a:pt x="432" y="21600"/>
                  </a:cubicBezTo>
                  <a:lnTo>
                    <a:pt x="0" y="11305"/>
                  </a:lnTo>
                  <a:close/>
                </a:path>
              </a:pathLst>
            </a:custGeom>
            <a:solidFill>
              <a:sysClr val="window" lastClr="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08" name="Shape">
              <a:extLst>
                <a:ext uri="{FF2B5EF4-FFF2-40B4-BE49-F238E27FC236}">
                  <a16:creationId xmlns:a16="http://schemas.microsoft.com/office/drawing/2014/main" id="{3D45DE97-B763-491D-B66C-760D33D833AC}"/>
                </a:ext>
              </a:extLst>
            </p:cNvPr>
            <p:cNvSpPr/>
            <p:nvPr/>
          </p:nvSpPr>
          <p:spPr>
            <a:xfrm>
              <a:off x="5550015" y="5353566"/>
              <a:ext cx="160211" cy="964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7612"/>
                  </a:lnTo>
                  <a:cubicBezTo>
                    <a:pt x="19800" y="17944"/>
                    <a:pt x="18000" y="18277"/>
                    <a:pt x="16200" y="18941"/>
                  </a:cubicBezTo>
                  <a:cubicBezTo>
                    <a:pt x="14400" y="19274"/>
                    <a:pt x="12600" y="19606"/>
                    <a:pt x="10800" y="19938"/>
                  </a:cubicBezTo>
                  <a:cubicBezTo>
                    <a:pt x="9000" y="20271"/>
                    <a:pt x="7200" y="20603"/>
                    <a:pt x="5400" y="20936"/>
                  </a:cubicBezTo>
                  <a:cubicBezTo>
                    <a:pt x="3600" y="21268"/>
                    <a:pt x="1800" y="21600"/>
                    <a:pt x="0" y="21600"/>
                  </a:cubicBezTo>
                  <a:lnTo>
                    <a:pt x="800" y="3988"/>
                  </a:lnTo>
                  <a:cubicBezTo>
                    <a:pt x="2600" y="3656"/>
                    <a:pt x="4200" y="3656"/>
                    <a:pt x="6000" y="3323"/>
                  </a:cubicBezTo>
                  <a:cubicBezTo>
                    <a:pt x="7800" y="2991"/>
                    <a:pt x="9400" y="2659"/>
                    <a:pt x="11200" y="2326"/>
                  </a:cubicBezTo>
                  <a:cubicBezTo>
                    <a:pt x="13000" y="1994"/>
                    <a:pt x="14800" y="1662"/>
                    <a:pt x="16400" y="1329"/>
                  </a:cubicBezTo>
                  <a:cubicBezTo>
                    <a:pt x="18200" y="664"/>
                    <a:pt x="19800" y="332"/>
                    <a:pt x="21600" y="0"/>
                  </a:cubicBezTo>
                  <a:close/>
                </a:path>
              </a:pathLst>
            </a:custGeom>
            <a:solidFill>
              <a:sysClr val="window" lastClr="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grpSp>
      <p:sp>
        <p:nvSpPr>
          <p:cNvPr id="89" name="TextBox 48">
            <a:extLst>
              <a:ext uri="{FF2B5EF4-FFF2-40B4-BE49-F238E27FC236}">
                <a16:creationId xmlns:a16="http://schemas.microsoft.com/office/drawing/2014/main" id="{A8BB07DB-3860-42DE-BFC8-BF3DD63494F6}"/>
              </a:ext>
            </a:extLst>
          </p:cNvPr>
          <p:cNvSpPr txBox="1"/>
          <p:nvPr/>
        </p:nvSpPr>
        <p:spPr>
          <a:xfrm>
            <a:off x="1396894" y="1274683"/>
            <a:ext cx="5248663" cy="707886"/>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1">
                <a:ln>
                  <a:noFill/>
                </a:ln>
                <a:solidFill>
                  <a:sysClr val="windowText" lastClr="000000"/>
                </a:solidFill>
                <a:effectLst/>
                <a:uLnTx/>
                <a:uFillTx/>
                <a:latin typeface="Calibri" panose="020F0502020204030204"/>
                <a:ea typeface="+mn-ea"/>
                <a:cs typeface="+mn-cs"/>
              </a:rPr>
              <a:t>Data Collection and manipulation</a:t>
            </a:r>
            <a:r>
              <a:rPr kumimoji="0" lang="en-US" sz="2000" i="0" u="none" strike="noStrike" kern="1200" cap="none" spc="0" normalizeH="0" baseline="0" noProof="1">
                <a:ln>
                  <a:noFill/>
                </a:ln>
                <a:solidFill>
                  <a:sysClr val="windowText" lastClr="000000"/>
                </a:solidFill>
                <a:effectLst/>
                <a:uLnTx/>
                <a:uFillTx/>
                <a:latin typeface="Calibri" panose="020F0502020204030204"/>
                <a:ea typeface="+mn-ea"/>
                <a:cs typeface="+mn-cs"/>
              </a:rPr>
              <a:t>: Numpy and Pandas</a:t>
            </a:r>
          </a:p>
        </p:txBody>
      </p:sp>
      <p:sp>
        <p:nvSpPr>
          <p:cNvPr id="152" name="TextBox 48">
            <a:extLst>
              <a:ext uri="{FF2B5EF4-FFF2-40B4-BE49-F238E27FC236}">
                <a16:creationId xmlns:a16="http://schemas.microsoft.com/office/drawing/2014/main" id="{40266AB6-54D4-D277-3395-DD530714A025}"/>
              </a:ext>
            </a:extLst>
          </p:cNvPr>
          <p:cNvSpPr txBox="1"/>
          <p:nvPr/>
        </p:nvSpPr>
        <p:spPr>
          <a:xfrm>
            <a:off x="1396894" y="2303992"/>
            <a:ext cx="5107560"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1">
                <a:ln>
                  <a:noFill/>
                </a:ln>
                <a:solidFill>
                  <a:sysClr val="windowText" lastClr="000000"/>
                </a:solidFill>
                <a:effectLst/>
                <a:uLnTx/>
                <a:uFillTx/>
                <a:latin typeface="Calibri" panose="020F0502020204030204"/>
              </a:rPr>
              <a:t>Data Visualization: </a:t>
            </a:r>
            <a:r>
              <a:rPr kumimoji="0" lang="en-US" sz="2000" i="0" u="none" strike="noStrike" kern="1200" cap="none" spc="0" normalizeH="0" baseline="0" noProof="1">
                <a:ln>
                  <a:noFill/>
                </a:ln>
                <a:solidFill>
                  <a:sysClr val="windowText" lastClr="000000"/>
                </a:solidFill>
                <a:effectLst/>
                <a:uLnTx/>
                <a:uFillTx/>
                <a:latin typeface="Calibri" panose="020F0502020204030204"/>
              </a:rPr>
              <a:t>Seaborn and Matplotlib</a:t>
            </a:r>
          </a:p>
        </p:txBody>
      </p:sp>
      <p:sp>
        <p:nvSpPr>
          <p:cNvPr id="157" name="TextBox 48">
            <a:extLst>
              <a:ext uri="{FF2B5EF4-FFF2-40B4-BE49-F238E27FC236}">
                <a16:creationId xmlns:a16="http://schemas.microsoft.com/office/drawing/2014/main" id="{A6FE2FDF-C468-1822-EC33-893F69C2C57F}"/>
              </a:ext>
            </a:extLst>
          </p:cNvPr>
          <p:cNvSpPr txBox="1"/>
          <p:nvPr/>
        </p:nvSpPr>
        <p:spPr>
          <a:xfrm>
            <a:off x="1401674" y="3039033"/>
            <a:ext cx="6287323" cy="1015663"/>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1">
                <a:ln>
                  <a:noFill/>
                </a:ln>
                <a:solidFill>
                  <a:sysClr val="windowText" lastClr="000000"/>
                </a:solidFill>
                <a:effectLst/>
                <a:uLnTx/>
                <a:uFillTx/>
                <a:latin typeface="Calibri" panose="020F0502020204030204"/>
                <a:ea typeface="+mn-ea"/>
                <a:cs typeface="+mn-cs"/>
              </a:rPr>
              <a:t>Machine Learning Model </a:t>
            </a:r>
            <a:r>
              <a:rPr kumimoji="0" lang="en-US" sz="2000" i="0" u="none" strike="noStrike" kern="1200" cap="none" spc="0" normalizeH="0" baseline="0" noProof="1">
                <a:ln>
                  <a:noFill/>
                </a:ln>
                <a:solidFill>
                  <a:sysClr val="windowText" lastClr="000000"/>
                </a:solidFill>
                <a:effectLst/>
                <a:uLnTx/>
                <a:uFillTx/>
                <a:latin typeface="Calibri" panose="020F0502020204030204"/>
                <a:ea typeface="+mn-ea"/>
                <a:cs typeface="+mn-cs"/>
              </a:rPr>
              <a:t>: Logistic Regression, Decision Trees, Random Forest Regressor, Support Vector Classifier, XG Boost</a:t>
            </a:r>
          </a:p>
        </p:txBody>
      </p:sp>
      <p:sp>
        <p:nvSpPr>
          <p:cNvPr id="162" name="TextBox 48">
            <a:extLst>
              <a:ext uri="{FF2B5EF4-FFF2-40B4-BE49-F238E27FC236}">
                <a16:creationId xmlns:a16="http://schemas.microsoft.com/office/drawing/2014/main" id="{6B3F5917-4A56-4466-3F01-E98455F678C2}"/>
              </a:ext>
            </a:extLst>
          </p:cNvPr>
          <p:cNvSpPr txBox="1"/>
          <p:nvPr/>
        </p:nvSpPr>
        <p:spPr>
          <a:xfrm>
            <a:off x="1400867" y="4952278"/>
            <a:ext cx="6177890" cy="1015663"/>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dirty="0"/>
              <a:t>Model Evaluation Libraries </a:t>
            </a:r>
            <a:r>
              <a:rPr lang="en-IN" sz="2000" dirty="0"/>
              <a:t>(</a:t>
            </a:r>
            <a:r>
              <a:rPr lang="en-IN" sz="2000" dirty="0" err="1"/>
              <a:t>sklearn.metrics</a:t>
            </a:r>
            <a:r>
              <a:rPr lang="en-IN" sz="2000" dirty="0"/>
              <a:t>): accuracy score, precision score, recall score, f1_score, confusion matrix, classification report, </a:t>
            </a:r>
            <a:r>
              <a:rPr lang="en-IN" sz="2000" dirty="0" err="1"/>
              <a:t>roc_auc_score</a:t>
            </a:r>
            <a:endParaRPr lang="en-IN" sz="2000" dirty="0"/>
          </a:p>
        </p:txBody>
      </p:sp>
      <p:grpSp>
        <p:nvGrpSpPr>
          <p:cNvPr id="175" name="Group 174">
            <a:extLst>
              <a:ext uri="{FF2B5EF4-FFF2-40B4-BE49-F238E27FC236}">
                <a16:creationId xmlns:a16="http://schemas.microsoft.com/office/drawing/2014/main" id="{C1CC2E97-5E91-EF44-1AAF-4381F37768ED}"/>
              </a:ext>
            </a:extLst>
          </p:cNvPr>
          <p:cNvGrpSpPr/>
          <p:nvPr/>
        </p:nvGrpSpPr>
        <p:grpSpPr>
          <a:xfrm>
            <a:off x="504527" y="3185911"/>
            <a:ext cx="547747" cy="612776"/>
            <a:chOff x="9872985" y="2404102"/>
            <a:chExt cx="722532" cy="1010699"/>
          </a:xfrm>
        </p:grpSpPr>
        <p:sp>
          <p:nvSpPr>
            <p:cNvPr id="176" name="Circle">
              <a:extLst>
                <a:ext uri="{FF2B5EF4-FFF2-40B4-BE49-F238E27FC236}">
                  <a16:creationId xmlns:a16="http://schemas.microsoft.com/office/drawing/2014/main" id="{BD41CCC6-D172-2BEE-92C3-50D1C8F08077}"/>
                </a:ext>
              </a:extLst>
            </p:cNvPr>
            <p:cNvSpPr/>
            <p:nvPr/>
          </p:nvSpPr>
          <p:spPr>
            <a:xfrm>
              <a:off x="10162487" y="3271272"/>
              <a:ext cx="143529" cy="143529"/>
            </a:xfrm>
            <a:prstGeom prst="ellipse">
              <a:avLst/>
            </a:prstGeom>
            <a:solidFill>
              <a:srgbClr val="58595B"/>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77" name="Shape">
              <a:extLst>
                <a:ext uri="{FF2B5EF4-FFF2-40B4-BE49-F238E27FC236}">
                  <a16:creationId xmlns:a16="http://schemas.microsoft.com/office/drawing/2014/main" id="{0C722C2B-1643-F2FC-7302-11A8C34B914C}"/>
                </a:ext>
              </a:extLst>
            </p:cNvPr>
            <p:cNvSpPr/>
            <p:nvPr/>
          </p:nvSpPr>
          <p:spPr>
            <a:xfrm>
              <a:off x="10173088" y="2762923"/>
              <a:ext cx="122326" cy="611624"/>
            </a:xfrm>
            <a:custGeom>
              <a:avLst/>
              <a:gdLst/>
              <a:ahLst/>
              <a:cxnLst>
                <a:cxn ang="0">
                  <a:pos x="wd2" y="hd2"/>
                </a:cxn>
                <a:cxn ang="5400000">
                  <a:pos x="wd2" y="hd2"/>
                </a:cxn>
                <a:cxn ang="10800000">
                  <a:pos x="wd2" y="hd2"/>
                </a:cxn>
                <a:cxn ang="16200000">
                  <a:pos x="wd2" y="hd2"/>
                </a:cxn>
              </a:cxnLst>
              <a:rect l="0" t="0" r="r" b="b"/>
              <a:pathLst>
                <a:path w="21600" h="21600" extrusionOk="0">
                  <a:moveTo>
                    <a:pt x="10944" y="21600"/>
                  </a:moveTo>
                  <a:lnTo>
                    <a:pt x="10944" y="21600"/>
                  </a:lnTo>
                  <a:cubicBezTo>
                    <a:pt x="4896" y="21600"/>
                    <a:pt x="0" y="20621"/>
                    <a:pt x="0" y="19411"/>
                  </a:cubicBezTo>
                  <a:lnTo>
                    <a:pt x="0" y="0"/>
                  </a:lnTo>
                  <a:lnTo>
                    <a:pt x="21600" y="0"/>
                  </a:lnTo>
                  <a:lnTo>
                    <a:pt x="21600" y="19411"/>
                  </a:lnTo>
                  <a:cubicBezTo>
                    <a:pt x="21600" y="20621"/>
                    <a:pt x="16704" y="21600"/>
                    <a:pt x="10944" y="21600"/>
                  </a:cubicBezTo>
                  <a:close/>
                </a:path>
              </a:pathLst>
            </a:custGeom>
            <a:solidFill>
              <a:srgbClr val="BCBEC0"/>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78" name="Shape">
              <a:extLst>
                <a:ext uri="{FF2B5EF4-FFF2-40B4-BE49-F238E27FC236}">
                  <a16:creationId xmlns:a16="http://schemas.microsoft.com/office/drawing/2014/main" id="{C485CBA7-CF38-9334-5B32-5C278877926C}"/>
                </a:ext>
              </a:extLst>
            </p:cNvPr>
            <p:cNvSpPr/>
            <p:nvPr/>
          </p:nvSpPr>
          <p:spPr>
            <a:xfrm>
              <a:off x="9872985" y="2404102"/>
              <a:ext cx="722532" cy="722531"/>
            </a:xfrm>
            <a:custGeom>
              <a:avLst/>
              <a:gdLst/>
              <a:ahLst/>
              <a:cxnLst>
                <a:cxn ang="0">
                  <a:pos x="wd2" y="hd2"/>
                </a:cxn>
                <a:cxn ang="5400000">
                  <a:pos x="wd2" y="hd2"/>
                </a:cxn>
                <a:cxn ang="10800000">
                  <a:pos x="wd2" y="hd2"/>
                </a:cxn>
                <a:cxn ang="16200000">
                  <a:pos x="wd2" y="hd2"/>
                </a:cxn>
              </a:cxnLst>
              <a:rect l="0" t="0" r="r" b="b"/>
              <a:pathLst>
                <a:path w="21030" h="21030" extrusionOk="0">
                  <a:moveTo>
                    <a:pt x="8450" y="20176"/>
                  </a:moveTo>
                  <a:lnTo>
                    <a:pt x="854" y="12580"/>
                  </a:lnTo>
                  <a:cubicBezTo>
                    <a:pt x="-285" y="11441"/>
                    <a:pt x="-285" y="9589"/>
                    <a:pt x="854" y="8450"/>
                  </a:cubicBezTo>
                  <a:lnTo>
                    <a:pt x="8450" y="854"/>
                  </a:lnTo>
                  <a:cubicBezTo>
                    <a:pt x="9589" y="-285"/>
                    <a:pt x="11441" y="-285"/>
                    <a:pt x="12580" y="854"/>
                  </a:cubicBezTo>
                  <a:lnTo>
                    <a:pt x="20176" y="8450"/>
                  </a:lnTo>
                  <a:cubicBezTo>
                    <a:pt x="21315" y="9589"/>
                    <a:pt x="21315" y="11441"/>
                    <a:pt x="20176" y="12580"/>
                  </a:cubicBezTo>
                  <a:lnTo>
                    <a:pt x="12580" y="20176"/>
                  </a:lnTo>
                  <a:cubicBezTo>
                    <a:pt x="11441" y="21315"/>
                    <a:pt x="9589" y="21315"/>
                    <a:pt x="8450" y="20176"/>
                  </a:cubicBezTo>
                  <a:close/>
                </a:path>
              </a:pathLst>
            </a:custGeom>
            <a:solidFill>
              <a:srgbClr val="FFCC4C"/>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79" name="Shape">
              <a:extLst>
                <a:ext uri="{FF2B5EF4-FFF2-40B4-BE49-F238E27FC236}">
                  <a16:creationId xmlns:a16="http://schemas.microsoft.com/office/drawing/2014/main" id="{A28BAA9A-298C-52D4-3238-D99B8074E785}"/>
                </a:ext>
              </a:extLst>
            </p:cNvPr>
            <p:cNvSpPr/>
            <p:nvPr/>
          </p:nvSpPr>
          <p:spPr>
            <a:xfrm>
              <a:off x="9925993" y="2456904"/>
              <a:ext cx="616517" cy="616927"/>
            </a:xfrm>
            <a:custGeom>
              <a:avLst/>
              <a:gdLst/>
              <a:ahLst/>
              <a:cxnLst>
                <a:cxn ang="0">
                  <a:pos x="wd2" y="hd2"/>
                </a:cxn>
                <a:cxn ang="5400000">
                  <a:pos x="wd2" y="hd2"/>
                </a:cxn>
                <a:cxn ang="10800000">
                  <a:pos x="wd2" y="hd2"/>
                </a:cxn>
                <a:cxn ang="16200000">
                  <a:pos x="wd2" y="hd2"/>
                </a:cxn>
              </a:cxnLst>
              <a:rect l="0" t="0" r="r" b="b"/>
              <a:pathLst>
                <a:path w="21600" h="21444" extrusionOk="0">
                  <a:moveTo>
                    <a:pt x="10800" y="21444"/>
                  </a:moveTo>
                  <a:cubicBezTo>
                    <a:pt x="10400" y="21444"/>
                    <a:pt x="10000" y="21274"/>
                    <a:pt x="9657" y="20990"/>
                  </a:cubicBezTo>
                  <a:lnTo>
                    <a:pt x="457" y="11863"/>
                  </a:lnTo>
                  <a:cubicBezTo>
                    <a:pt x="171" y="11579"/>
                    <a:pt x="0" y="11183"/>
                    <a:pt x="0" y="10729"/>
                  </a:cubicBezTo>
                  <a:cubicBezTo>
                    <a:pt x="0" y="10275"/>
                    <a:pt x="171" y="9879"/>
                    <a:pt x="457" y="9595"/>
                  </a:cubicBezTo>
                  <a:lnTo>
                    <a:pt x="9657" y="468"/>
                  </a:lnTo>
                  <a:cubicBezTo>
                    <a:pt x="10286" y="-156"/>
                    <a:pt x="11314" y="-156"/>
                    <a:pt x="11943" y="468"/>
                  </a:cubicBezTo>
                  <a:lnTo>
                    <a:pt x="21143" y="9595"/>
                  </a:lnTo>
                  <a:cubicBezTo>
                    <a:pt x="21429" y="9879"/>
                    <a:pt x="21600" y="10275"/>
                    <a:pt x="21600" y="10729"/>
                  </a:cubicBezTo>
                  <a:cubicBezTo>
                    <a:pt x="21600" y="11183"/>
                    <a:pt x="21429" y="11579"/>
                    <a:pt x="21143" y="11863"/>
                  </a:cubicBezTo>
                  <a:lnTo>
                    <a:pt x="11943" y="20990"/>
                  </a:lnTo>
                  <a:cubicBezTo>
                    <a:pt x="11600" y="21274"/>
                    <a:pt x="11200" y="21444"/>
                    <a:pt x="10800" y="21444"/>
                  </a:cubicBezTo>
                  <a:close/>
                  <a:moveTo>
                    <a:pt x="10800" y="581"/>
                  </a:moveTo>
                  <a:cubicBezTo>
                    <a:pt x="10571" y="581"/>
                    <a:pt x="10286" y="694"/>
                    <a:pt x="10114" y="864"/>
                  </a:cubicBezTo>
                  <a:lnTo>
                    <a:pt x="914" y="9992"/>
                  </a:lnTo>
                  <a:cubicBezTo>
                    <a:pt x="514" y="10389"/>
                    <a:pt x="514" y="11012"/>
                    <a:pt x="914" y="11353"/>
                  </a:cubicBezTo>
                  <a:lnTo>
                    <a:pt x="10114" y="20480"/>
                  </a:lnTo>
                  <a:cubicBezTo>
                    <a:pt x="10514" y="20877"/>
                    <a:pt x="11143" y="20877"/>
                    <a:pt x="11486" y="20480"/>
                  </a:cubicBezTo>
                  <a:lnTo>
                    <a:pt x="20686" y="11353"/>
                  </a:lnTo>
                  <a:cubicBezTo>
                    <a:pt x="21086" y="10956"/>
                    <a:pt x="21086" y="10332"/>
                    <a:pt x="20686" y="9992"/>
                  </a:cubicBezTo>
                  <a:lnTo>
                    <a:pt x="11486" y="864"/>
                  </a:lnTo>
                  <a:cubicBezTo>
                    <a:pt x="11257" y="638"/>
                    <a:pt x="11029" y="581"/>
                    <a:pt x="10800" y="581"/>
                  </a:cubicBezTo>
                  <a:close/>
                </a:path>
              </a:pathLst>
            </a:custGeom>
            <a:solidFill>
              <a:srgbClr val="000000"/>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pic>
          <p:nvPicPr>
            <p:cNvPr id="180" name="Graphic 41" descr="Gears with solid fill">
              <a:extLst>
                <a:ext uri="{FF2B5EF4-FFF2-40B4-BE49-F238E27FC236}">
                  <a16:creationId xmlns:a16="http://schemas.microsoft.com/office/drawing/2014/main" id="{5DE27329-E482-B1D8-942B-3E2E462F5BE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80165" y="2611281"/>
              <a:ext cx="308173" cy="308173"/>
            </a:xfrm>
            <a:prstGeom prst="rect">
              <a:avLst/>
            </a:prstGeom>
          </p:spPr>
        </p:pic>
      </p:grpSp>
      <p:grpSp>
        <p:nvGrpSpPr>
          <p:cNvPr id="181" name="Group 180">
            <a:extLst>
              <a:ext uri="{FF2B5EF4-FFF2-40B4-BE49-F238E27FC236}">
                <a16:creationId xmlns:a16="http://schemas.microsoft.com/office/drawing/2014/main" id="{D53749EC-AFD8-415D-3B3E-E437E1B3EE13}"/>
              </a:ext>
            </a:extLst>
          </p:cNvPr>
          <p:cNvGrpSpPr/>
          <p:nvPr/>
        </p:nvGrpSpPr>
        <p:grpSpPr>
          <a:xfrm>
            <a:off x="500020" y="1184471"/>
            <a:ext cx="523641" cy="741384"/>
            <a:chOff x="8927006" y="626315"/>
            <a:chExt cx="575743" cy="815152"/>
          </a:xfrm>
        </p:grpSpPr>
        <p:sp>
          <p:nvSpPr>
            <p:cNvPr id="182" name="Circle">
              <a:extLst>
                <a:ext uri="{FF2B5EF4-FFF2-40B4-BE49-F238E27FC236}">
                  <a16:creationId xmlns:a16="http://schemas.microsoft.com/office/drawing/2014/main" id="{9B8D54BD-9442-B515-888D-982CC64B38CC}"/>
                </a:ext>
              </a:extLst>
            </p:cNvPr>
            <p:cNvSpPr/>
            <p:nvPr/>
          </p:nvSpPr>
          <p:spPr>
            <a:xfrm>
              <a:off x="9156161" y="1324035"/>
              <a:ext cx="117432" cy="117432"/>
            </a:xfrm>
            <a:prstGeom prst="ellipse">
              <a:avLst/>
            </a:prstGeom>
            <a:solidFill>
              <a:srgbClr val="58595B"/>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83" name="Shape">
              <a:extLst>
                <a:ext uri="{FF2B5EF4-FFF2-40B4-BE49-F238E27FC236}">
                  <a16:creationId xmlns:a16="http://schemas.microsoft.com/office/drawing/2014/main" id="{633FF223-E47F-76BF-4C40-B6F780AE8121}"/>
                </a:ext>
              </a:extLst>
            </p:cNvPr>
            <p:cNvSpPr/>
            <p:nvPr/>
          </p:nvSpPr>
          <p:spPr>
            <a:xfrm>
              <a:off x="9165131" y="903585"/>
              <a:ext cx="99492" cy="499086"/>
            </a:xfrm>
            <a:custGeom>
              <a:avLst/>
              <a:gdLst/>
              <a:ahLst/>
              <a:cxnLst>
                <a:cxn ang="0">
                  <a:pos x="wd2" y="hd2"/>
                </a:cxn>
                <a:cxn ang="5400000">
                  <a:pos x="wd2" y="hd2"/>
                </a:cxn>
                <a:cxn ang="10800000">
                  <a:pos x="wd2" y="hd2"/>
                </a:cxn>
                <a:cxn ang="16200000">
                  <a:pos x="wd2" y="hd2"/>
                </a:cxn>
              </a:cxnLst>
              <a:rect l="0" t="0" r="r" b="b"/>
              <a:pathLst>
                <a:path w="21600" h="21600" extrusionOk="0">
                  <a:moveTo>
                    <a:pt x="10977" y="21600"/>
                  </a:moveTo>
                  <a:lnTo>
                    <a:pt x="10977" y="21600"/>
                  </a:lnTo>
                  <a:cubicBezTo>
                    <a:pt x="4957" y="21600"/>
                    <a:pt x="0" y="20612"/>
                    <a:pt x="0" y="19412"/>
                  </a:cubicBezTo>
                  <a:lnTo>
                    <a:pt x="0" y="0"/>
                  </a:lnTo>
                  <a:lnTo>
                    <a:pt x="21600" y="0"/>
                  </a:lnTo>
                  <a:lnTo>
                    <a:pt x="21600" y="19412"/>
                  </a:lnTo>
                  <a:cubicBezTo>
                    <a:pt x="21600" y="20612"/>
                    <a:pt x="16997" y="21600"/>
                    <a:pt x="10977" y="21600"/>
                  </a:cubicBezTo>
                  <a:close/>
                </a:path>
              </a:pathLst>
            </a:custGeom>
            <a:solidFill>
              <a:srgbClr val="BCBEC0"/>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84" name="Shape">
              <a:extLst>
                <a:ext uri="{FF2B5EF4-FFF2-40B4-BE49-F238E27FC236}">
                  <a16:creationId xmlns:a16="http://schemas.microsoft.com/office/drawing/2014/main" id="{C45F411B-5087-30AA-8343-2BC6BB9AEF84}"/>
                </a:ext>
              </a:extLst>
            </p:cNvPr>
            <p:cNvSpPr/>
            <p:nvPr/>
          </p:nvSpPr>
          <p:spPr>
            <a:xfrm>
              <a:off x="8927006" y="626315"/>
              <a:ext cx="575743" cy="575745"/>
            </a:xfrm>
            <a:custGeom>
              <a:avLst/>
              <a:gdLst/>
              <a:ahLst/>
              <a:cxnLst>
                <a:cxn ang="0">
                  <a:pos x="wd2" y="hd2"/>
                </a:cxn>
                <a:cxn ang="5400000">
                  <a:pos x="wd2" y="hd2"/>
                </a:cxn>
                <a:cxn ang="10800000">
                  <a:pos x="wd2" y="hd2"/>
                </a:cxn>
                <a:cxn ang="16200000">
                  <a:pos x="wd2" y="hd2"/>
                </a:cxn>
              </a:cxnLst>
              <a:rect l="0" t="0" r="r" b="b"/>
              <a:pathLst>
                <a:path w="20890" h="20890" extrusionOk="0">
                  <a:moveTo>
                    <a:pt x="7871" y="19825"/>
                  </a:moveTo>
                  <a:lnTo>
                    <a:pt x="1065" y="13019"/>
                  </a:lnTo>
                  <a:cubicBezTo>
                    <a:pt x="-355" y="11599"/>
                    <a:pt x="-355" y="9291"/>
                    <a:pt x="1065" y="7871"/>
                  </a:cubicBezTo>
                  <a:lnTo>
                    <a:pt x="7871" y="1065"/>
                  </a:lnTo>
                  <a:cubicBezTo>
                    <a:pt x="9291" y="-355"/>
                    <a:pt x="11599" y="-355"/>
                    <a:pt x="13019" y="1065"/>
                  </a:cubicBezTo>
                  <a:lnTo>
                    <a:pt x="19825" y="7871"/>
                  </a:lnTo>
                  <a:cubicBezTo>
                    <a:pt x="21245" y="9291"/>
                    <a:pt x="21245" y="11599"/>
                    <a:pt x="19825" y="13019"/>
                  </a:cubicBezTo>
                  <a:lnTo>
                    <a:pt x="13019" y="19825"/>
                  </a:lnTo>
                  <a:cubicBezTo>
                    <a:pt x="11599" y="21245"/>
                    <a:pt x="9291" y="21245"/>
                    <a:pt x="7871" y="19825"/>
                  </a:cubicBezTo>
                  <a:close/>
                </a:path>
              </a:pathLst>
            </a:custGeom>
            <a:solidFill>
              <a:srgbClr val="FFCC4C"/>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85" name="Shape">
              <a:extLst>
                <a:ext uri="{FF2B5EF4-FFF2-40B4-BE49-F238E27FC236}">
                  <a16:creationId xmlns:a16="http://schemas.microsoft.com/office/drawing/2014/main" id="{9BA73FE7-9A52-AE5F-91F5-144E2FBDB750}"/>
                </a:ext>
              </a:extLst>
            </p:cNvPr>
            <p:cNvSpPr/>
            <p:nvPr/>
          </p:nvSpPr>
          <p:spPr>
            <a:xfrm>
              <a:off x="8961257" y="661588"/>
              <a:ext cx="507241" cy="505199"/>
            </a:xfrm>
            <a:custGeom>
              <a:avLst/>
              <a:gdLst/>
              <a:ahLst/>
              <a:cxnLst>
                <a:cxn ang="0">
                  <a:pos x="wd2" y="hd2"/>
                </a:cxn>
                <a:cxn ang="5400000">
                  <a:pos x="wd2" y="hd2"/>
                </a:cxn>
                <a:cxn ang="10800000">
                  <a:pos x="wd2" y="hd2"/>
                </a:cxn>
                <a:cxn ang="16200000">
                  <a:pos x="wd2" y="hd2"/>
                </a:cxn>
              </a:cxnLst>
              <a:rect l="0" t="0" r="r" b="b"/>
              <a:pathLst>
                <a:path w="21600" h="21444" extrusionOk="0">
                  <a:moveTo>
                    <a:pt x="10765" y="21444"/>
                  </a:moveTo>
                  <a:cubicBezTo>
                    <a:pt x="10349" y="21444"/>
                    <a:pt x="9932" y="21306"/>
                    <a:pt x="9654" y="20959"/>
                  </a:cubicBezTo>
                  <a:lnTo>
                    <a:pt x="486" y="11821"/>
                  </a:lnTo>
                  <a:cubicBezTo>
                    <a:pt x="208" y="11544"/>
                    <a:pt x="0" y="11129"/>
                    <a:pt x="0" y="10713"/>
                  </a:cubicBezTo>
                  <a:cubicBezTo>
                    <a:pt x="0" y="10298"/>
                    <a:pt x="139" y="9883"/>
                    <a:pt x="486" y="9606"/>
                  </a:cubicBezTo>
                  <a:lnTo>
                    <a:pt x="9654" y="467"/>
                  </a:lnTo>
                  <a:cubicBezTo>
                    <a:pt x="10279" y="-156"/>
                    <a:pt x="11321" y="-156"/>
                    <a:pt x="11946" y="467"/>
                  </a:cubicBezTo>
                  <a:lnTo>
                    <a:pt x="21114" y="9606"/>
                  </a:lnTo>
                  <a:cubicBezTo>
                    <a:pt x="21392" y="9883"/>
                    <a:pt x="21600" y="10298"/>
                    <a:pt x="21600" y="10713"/>
                  </a:cubicBezTo>
                  <a:cubicBezTo>
                    <a:pt x="21600" y="11129"/>
                    <a:pt x="21461" y="11544"/>
                    <a:pt x="21114" y="11821"/>
                  </a:cubicBezTo>
                  <a:lnTo>
                    <a:pt x="11946" y="20959"/>
                  </a:lnTo>
                  <a:cubicBezTo>
                    <a:pt x="11529" y="21306"/>
                    <a:pt x="11182" y="21444"/>
                    <a:pt x="10765" y="21444"/>
                  </a:cubicBezTo>
                  <a:close/>
                  <a:moveTo>
                    <a:pt x="10765" y="605"/>
                  </a:moveTo>
                  <a:cubicBezTo>
                    <a:pt x="10487" y="605"/>
                    <a:pt x="10279" y="675"/>
                    <a:pt x="10071" y="882"/>
                  </a:cubicBezTo>
                  <a:lnTo>
                    <a:pt x="903" y="10021"/>
                  </a:lnTo>
                  <a:cubicBezTo>
                    <a:pt x="556" y="10367"/>
                    <a:pt x="556" y="10990"/>
                    <a:pt x="903" y="11405"/>
                  </a:cubicBezTo>
                  <a:lnTo>
                    <a:pt x="10071" y="20544"/>
                  </a:lnTo>
                  <a:cubicBezTo>
                    <a:pt x="10418" y="20890"/>
                    <a:pt x="11043" y="20890"/>
                    <a:pt x="11460" y="20544"/>
                  </a:cubicBezTo>
                  <a:lnTo>
                    <a:pt x="20628" y="11405"/>
                  </a:lnTo>
                  <a:cubicBezTo>
                    <a:pt x="20975" y="11059"/>
                    <a:pt x="20975" y="10436"/>
                    <a:pt x="20628" y="10021"/>
                  </a:cubicBezTo>
                  <a:lnTo>
                    <a:pt x="11460" y="882"/>
                  </a:lnTo>
                  <a:cubicBezTo>
                    <a:pt x="11251" y="744"/>
                    <a:pt x="10974" y="605"/>
                    <a:pt x="10765" y="605"/>
                  </a:cubicBezTo>
                  <a:close/>
                </a:path>
              </a:pathLst>
            </a:custGeom>
            <a:solidFill>
              <a:srgbClr val="000000"/>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pic>
          <p:nvPicPr>
            <p:cNvPr id="186" name="Graphic 39" descr="Bar graph with upward trend with solid fill">
              <a:extLst>
                <a:ext uri="{FF2B5EF4-FFF2-40B4-BE49-F238E27FC236}">
                  <a16:creationId xmlns:a16="http://schemas.microsoft.com/office/drawing/2014/main" id="{E8BBB109-2866-C85E-7B08-8634EAC12D8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60791" y="760101"/>
              <a:ext cx="308173" cy="308173"/>
            </a:xfrm>
            <a:prstGeom prst="rect">
              <a:avLst/>
            </a:prstGeom>
          </p:spPr>
        </p:pic>
      </p:grpSp>
      <p:grpSp>
        <p:nvGrpSpPr>
          <p:cNvPr id="187" name="Group 186">
            <a:extLst>
              <a:ext uri="{FF2B5EF4-FFF2-40B4-BE49-F238E27FC236}">
                <a16:creationId xmlns:a16="http://schemas.microsoft.com/office/drawing/2014/main" id="{25832E1F-DE07-A94E-7206-22EBFF12D61C}"/>
              </a:ext>
            </a:extLst>
          </p:cNvPr>
          <p:cNvGrpSpPr/>
          <p:nvPr/>
        </p:nvGrpSpPr>
        <p:grpSpPr>
          <a:xfrm>
            <a:off x="555215" y="2268501"/>
            <a:ext cx="394279" cy="557686"/>
            <a:chOff x="8454016" y="1849564"/>
            <a:chExt cx="488238" cy="867169"/>
          </a:xfrm>
        </p:grpSpPr>
        <p:sp>
          <p:nvSpPr>
            <p:cNvPr id="188" name="Circle">
              <a:extLst>
                <a:ext uri="{FF2B5EF4-FFF2-40B4-BE49-F238E27FC236}">
                  <a16:creationId xmlns:a16="http://schemas.microsoft.com/office/drawing/2014/main" id="{33F6FF0E-0115-C535-DF5F-CDFFD7D79AB7}"/>
                </a:ext>
              </a:extLst>
            </p:cNvPr>
            <p:cNvSpPr/>
            <p:nvPr/>
          </p:nvSpPr>
          <p:spPr>
            <a:xfrm>
              <a:off x="8649205" y="2618873"/>
              <a:ext cx="97860" cy="97860"/>
            </a:xfrm>
            <a:prstGeom prst="ellipse">
              <a:avLst/>
            </a:prstGeom>
            <a:solidFill>
              <a:srgbClr val="58595B"/>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89" name="Shape">
              <a:extLst>
                <a:ext uri="{FF2B5EF4-FFF2-40B4-BE49-F238E27FC236}">
                  <a16:creationId xmlns:a16="http://schemas.microsoft.com/office/drawing/2014/main" id="{BD85260D-96F5-995D-1C64-CC8EAFB1AC59}"/>
                </a:ext>
              </a:extLst>
            </p:cNvPr>
            <p:cNvSpPr/>
            <p:nvPr/>
          </p:nvSpPr>
          <p:spPr>
            <a:xfrm>
              <a:off x="8454016" y="1849564"/>
              <a:ext cx="488238" cy="823248"/>
            </a:xfrm>
            <a:custGeom>
              <a:avLst/>
              <a:gdLst/>
              <a:ahLst/>
              <a:cxnLst>
                <a:cxn ang="0">
                  <a:pos x="wd2" y="hd2"/>
                </a:cxn>
                <a:cxn ang="5400000">
                  <a:pos x="wd2" y="hd2"/>
                </a:cxn>
                <a:cxn ang="10800000">
                  <a:pos x="wd2" y="hd2"/>
                </a:cxn>
                <a:cxn ang="16200000">
                  <a:pos x="wd2" y="hd2"/>
                </a:cxn>
              </a:cxnLst>
              <a:rect l="0" t="0" r="r" b="b"/>
              <a:pathLst>
                <a:path w="19713" h="21007" extrusionOk="0">
                  <a:moveTo>
                    <a:pt x="18831" y="8792"/>
                  </a:moveTo>
                  <a:cubicBezTo>
                    <a:pt x="20675" y="6253"/>
                    <a:pt x="19621" y="3090"/>
                    <a:pt x="15736" y="1217"/>
                  </a:cubicBezTo>
                  <a:cubicBezTo>
                    <a:pt x="12312" y="-406"/>
                    <a:pt x="7438" y="-406"/>
                    <a:pt x="3948" y="1217"/>
                  </a:cubicBezTo>
                  <a:cubicBezTo>
                    <a:pt x="63" y="3048"/>
                    <a:pt x="-925" y="6211"/>
                    <a:pt x="853" y="8792"/>
                  </a:cubicBezTo>
                  <a:lnTo>
                    <a:pt x="8492" y="20445"/>
                  </a:lnTo>
                  <a:cubicBezTo>
                    <a:pt x="8953" y="21194"/>
                    <a:pt x="10665" y="21194"/>
                    <a:pt x="11126" y="20445"/>
                  </a:cubicBezTo>
                  <a:lnTo>
                    <a:pt x="18831" y="8792"/>
                  </a:lnTo>
                  <a:close/>
                </a:path>
              </a:pathLst>
            </a:custGeom>
            <a:solidFill>
              <a:srgbClr val="F7931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90" name="Circle">
              <a:extLst>
                <a:ext uri="{FF2B5EF4-FFF2-40B4-BE49-F238E27FC236}">
                  <a16:creationId xmlns:a16="http://schemas.microsoft.com/office/drawing/2014/main" id="{D0B690E1-B86E-76DC-A493-38318A1E0C83}"/>
                </a:ext>
              </a:extLst>
            </p:cNvPr>
            <p:cNvSpPr/>
            <p:nvPr/>
          </p:nvSpPr>
          <p:spPr>
            <a:xfrm>
              <a:off x="8517094" y="1918062"/>
              <a:ext cx="362083" cy="362083"/>
            </a:xfrm>
            <a:prstGeom prst="ellipse">
              <a:avLst/>
            </a:prstGeom>
            <a:solidFill>
              <a:sysClr val="window" lastClr="FFFFFF">
                <a:lumMod val="95000"/>
              </a:sys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pic>
          <p:nvPicPr>
            <p:cNvPr id="191" name="Graphic 42" descr="Lightbulb with solid fill">
              <a:extLst>
                <a:ext uri="{FF2B5EF4-FFF2-40B4-BE49-F238E27FC236}">
                  <a16:creationId xmlns:a16="http://schemas.microsoft.com/office/drawing/2014/main" id="{057ACC05-6A1B-4244-D8F1-4B7B0E3253E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44049" y="1945017"/>
              <a:ext cx="308173" cy="308173"/>
            </a:xfrm>
            <a:prstGeom prst="rect">
              <a:avLst/>
            </a:prstGeom>
          </p:spPr>
        </p:pic>
      </p:grpSp>
      <p:grpSp>
        <p:nvGrpSpPr>
          <p:cNvPr id="192" name="Group 191">
            <a:extLst>
              <a:ext uri="{FF2B5EF4-FFF2-40B4-BE49-F238E27FC236}">
                <a16:creationId xmlns:a16="http://schemas.microsoft.com/office/drawing/2014/main" id="{C3C20E9B-77C8-CAF2-6FE6-0A5FEF0FC898}"/>
              </a:ext>
            </a:extLst>
          </p:cNvPr>
          <p:cNvGrpSpPr/>
          <p:nvPr/>
        </p:nvGrpSpPr>
        <p:grpSpPr>
          <a:xfrm>
            <a:off x="581733" y="4262214"/>
            <a:ext cx="360218" cy="612776"/>
            <a:chOff x="8959627" y="3594731"/>
            <a:chExt cx="651315" cy="1141699"/>
          </a:xfrm>
        </p:grpSpPr>
        <p:sp>
          <p:nvSpPr>
            <p:cNvPr id="193" name="Circle">
              <a:extLst>
                <a:ext uri="{FF2B5EF4-FFF2-40B4-BE49-F238E27FC236}">
                  <a16:creationId xmlns:a16="http://schemas.microsoft.com/office/drawing/2014/main" id="{0EEC52AB-1857-B2F4-B133-FF65AAF734BD}"/>
                </a:ext>
              </a:extLst>
            </p:cNvPr>
            <p:cNvSpPr/>
            <p:nvPr/>
          </p:nvSpPr>
          <p:spPr>
            <a:xfrm>
              <a:off x="9220044" y="4605950"/>
              <a:ext cx="130480" cy="130480"/>
            </a:xfrm>
            <a:prstGeom prst="ellipse">
              <a:avLst/>
            </a:prstGeom>
            <a:solidFill>
              <a:srgbClr val="58595B"/>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94" name="Shape">
              <a:extLst>
                <a:ext uri="{FF2B5EF4-FFF2-40B4-BE49-F238E27FC236}">
                  <a16:creationId xmlns:a16="http://schemas.microsoft.com/office/drawing/2014/main" id="{D142E15B-3310-A79F-A3F0-56A774D3AA04}"/>
                </a:ext>
              </a:extLst>
            </p:cNvPr>
            <p:cNvSpPr/>
            <p:nvPr/>
          </p:nvSpPr>
          <p:spPr>
            <a:xfrm>
              <a:off x="8959627" y="3594731"/>
              <a:ext cx="651315" cy="1102150"/>
            </a:xfrm>
            <a:custGeom>
              <a:avLst/>
              <a:gdLst/>
              <a:ahLst/>
              <a:cxnLst>
                <a:cxn ang="0">
                  <a:pos x="wd2" y="hd2"/>
                </a:cxn>
                <a:cxn ang="5400000">
                  <a:pos x="wd2" y="hd2"/>
                </a:cxn>
                <a:cxn ang="10800000">
                  <a:pos x="wd2" y="hd2"/>
                </a:cxn>
                <a:cxn ang="16200000">
                  <a:pos x="wd2" y="hd2"/>
                </a:cxn>
              </a:cxnLst>
              <a:rect l="0" t="0" r="r" b="b"/>
              <a:pathLst>
                <a:path w="19693" h="21002" extrusionOk="0">
                  <a:moveTo>
                    <a:pt x="18808" y="8787"/>
                  </a:moveTo>
                  <a:cubicBezTo>
                    <a:pt x="20633" y="6239"/>
                    <a:pt x="19647" y="3069"/>
                    <a:pt x="15751" y="1235"/>
                  </a:cubicBezTo>
                  <a:cubicBezTo>
                    <a:pt x="12299" y="-412"/>
                    <a:pt x="7417" y="-412"/>
                    <a:pt x="3965" y="1235"/>
                  </a:cubicBezTo>
                  <a:cubicBezTo>
                    <a:pt x="69" y="3100"/>
                    <a:pt x="-967" y="6239"/>
                    <a:pt x="907" y="8787"/>
                  </a:cubicBezTo>
                  <a:lnTo>
                    <a:pt x="8551" y="20442"/>
                  </a:lnTo>
                  <a:cubicBezTo>
                    <a:pt x="9044" y="21188"/>
                    <a:pt x="10721" y="21188"/>
                    <a:pt x="11214" y="20442"/>
                  </a:cubicBezTo>
                  <a:lnTo>
                    <a:pt x="18808" y="8787"/>
                  </a:lnTo>
                  <a:close/>
                </a:path>
              </a:pathLst>
            </a:custGeom>
            <a:solidFill>
              <a:srgbClr val="4CC1E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95" name="Circle">
              <a:extLst>
                <a:ext uri="{FF2B5EF4-FFF2-40B4-BE49-F238E27FC236}">
                  <a16:creationId xmlns:a16="http://schemas.microsoft.com/office/drawing/2014/main" id="{C2DF87D0-6724-3857-6DBC-0660875AB3CE}"/>
                </a:ext>
              </a:extLst>
            </p:cNvPr>
            <p:cNvSpPr/>
            <p:nvPr/>
          </p:nvSpPr>
          <p:spPr>
            <a:xfrm>
              <a:off x="9043896" y="3686654"/>
              <a:ext cx="482776" cy="482778"/>
            </a:xfrm>
            <a:prstGeom prst="ellipse">
              <a:avLst/>
            </a:prstGeom>
            <a:solidFill>
              <a:sysClr val="window" lastClr="FFFFFF">
                <a:lumMod val="95000"/>
              </a:sys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pic>
          <p:nvPicPr>
            <p:cNvPr id="196" name="Graphic 40" descr="Bullseye with solid fill">
              <a:extLst>
                <a:ext uri="{FF2B5EF4-FFF2-40B4-BE49-F238E27FC236}">
                  <a16:creationId xmlns:a16="http://schemas.microsoft.com/office/drawing/2014/main" id="{AC6B8626-7AC5-740F-FA01-E5109BF9F1D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31198" y="3773957"/>
              <a:ext cx="308173" cy="308173"/>
            </a:xfrm>
            <a:prstGeom prst="rect">
              <a:avLst/>
            </a:prstGeom>
          </p:spPr>
        </p:pic>
      </p:grpSp>
      <p:sp>
        <p:nvSpPr>
          <p:cNvPr id="203" name="TextBox 48">
            <a:extLst>
              <a:ext uri="{FF2B5EF4-FFF2-40B4-BE49-F238E27FC236}">
                <a16:creationId xmlns:a16="http://schemas.microsoft.com/office/drawing/2014/main" id="{B2BA8164-7864-4EF9-BD5B-D1C55D9CE492}"/>
              </a:ext>
            </a:extLst>
          </p:cNvPr>
          <p:cNvSpPr txBox="1"/>
          <p:nvPr/>
        </p:nvSpPr>
        <p:spPr>
          <a:xfrm>
            <a:off x="1396894" y="4299898"/>
            <a:ext cx="418591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000" b="1" i="0" dirty="0">
                <a:solidFill>
                  <a:srgbClr val="0D0D0D"/>
                </a:solidFill>
                <a:effectLst/>
                <a:latin typeface="ui-sans-serif"/>
              </a:rPr>
              <a:t>Preprocessing and Feature Engineering</a:t>
            </a:r>
          </a:p>
        </p:txBody>
      </p:sp>
      <p:grpSp>
        <p:nvGrpSpPr>
          <p:cNvPr id="204" name="Group 203">
            <a:extLst>
              <a:ext uri="{FF2B5EF4-FFF2-40B4-BE49-F238E27FC236}">
                <a16:creationId xmlns:a16="http://schemas.microsoft.com/office/drawing/2014/main" id="{53DD31DD-7115-8593-0B50-8AE05E266E2B}"/>
              </a:ext>
            </a:extLst>
          </p:cNvPr>
          <p:cNvGrpSpPr/>
          <p:nvPr/>
        </p:nvGrpSpPr>
        <p:grpSpPr>
          <a:xfrm>
            <a:off x="631993" y="5192780"/>
            <a:ext cx="340840" cy="615916"/>
            <a:chOff x="7279700" y="3969861"/>
            <a:chExt cx="839424" cy="1471160"/>
          </a:xfrm>
        </p:grpSpPr>
        <p:sp>
          <p:nvSpPr>
            <p:cNvPr id="205" name="Circle">
              <a:extLst>
                <a:ext uri="{FF2B5EF4-FFF2-40B4-BE49-F238E27FC236}">
                  <a16:creationId xmlns:a16="http://schemas.microsoft.com/office/drawing/2014/main" id="{5916B229-88CA-0DB6-DF8A-CC795287A731}"/>
                </a:ext>
              </a:extLst>
            </p:cNvPr>
            <p:cNvSpPr/>
            <p:nvPr/>
          </p:nvSpPr>
          <p:spPr>
            <a:xfrm>
              <a:off x="7616231" y="5274659"/>
              <a:ext cx="166362" cy="166362"/>
            </a:xfrm>
            <a:prstGeom prst="ellipse">
              <a:avLst/>
            </a:prstGeom>
            <a:solidFill>
              <a:srgbClr val="58595B"/>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206" name="Shape">
              <a:extLst>
                <a:ext uri="{FF2B5EF4-FFF2-40B4-BE49-F238E27FC236}">
                  <a16:creationId xmlns:a16="http://schemas.microsoft.com/office/drawing/2014/main" id="{2B476D75-C8E4-03D4-CE97-A18B73891A17}"/>
                </a:ext>
              </a:extLst>
            </p:cNvPr>
            <p:cNvSpPr/>
            <p:nvPr/>
          </p:nvSpPr>
          <p:spPr>
            <a:xfrm>
              <a:off x="7279700" y="3969861"/>
              <a:ext cx="839424" cy="1419379"/>
            </a:xfrm>
            <a:custGeom>
              <a:avLst/>
              <a:gdLst/>
              <a:ahLst/>
              <a:cxnLst>
                <a:cxn ang="0">
                  <a:pos x="wd2" y="hd2"/>
                </a:cxn>
                <a:cxn ang="5400000">
                  <a:pos x="wd2" y="hd2"/>
                </a:cxn>
                <a:cxn ang="10800000">
                  <a:pos x="wd2" y="hd2"/>
                </a:cxn>
                <a:cxn ang="16200000">
                  <a:pos x="wd2" y="hd2"/>
                </a:cxn>
              </a:cxnLst>
              <a:rect l="0" t="0" r="r" b="b"/>
              <a:pathLst>
                <a:path w="19711" h="21003" extrusionOk="0">
                  <a:moveTo>
                    <a:pt x="18827" y="8785"/>
                  </a:moveTo>
                  <a:cubicBezTo>
                    <a:pt x="20665" y="6227"/>
                    <a:pt x="19631" y="3065"/>
                    <a:pt x="15763" y="1231"/>
                  </a:cubicBezTo>
                  <a:cubicBezTo>
                    <a:pt x="12316" y="-410"/>
                    <a:pt x="7414" y="-410"/>
                    <a:pt x="3967" y="1231"/>
                  </a:cubicBezTo>
                  <a:cubicBezTo>
                    <a:pt x="61" y="3089"/>
                    <a:pt x="-935" y="6251"/>
                    <a:pt x="865" y="8785"/>
                  </a:cubicBezTo>
                  <a:lnTo>
                    <a:pt x="8525" y="20442"/>
                  </a:lnTo>
                  <a:cubicBezTo>
                    <a:pt x="9022" y="21190"/>
                    <a:pt x="10708" y="21190"/>
                    <a:pt x="11205" y="20442"/>
                  </a:cubicBezTo>
                  <a:lnTo>
                    <a:pt x="18827" y="8785"/>
                  </a:lnTo>
                  <a:close/>
                </a:path>
              </a:pathLst>
            </a:custGeom>
            <a:solidFill>
              <a:srgbClr val="A2B969"/>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207" name="Circle">
              <a:extLst>
                <a:ext uri="{FF2B5EF4-FFF2-40B4-BE49-F238E27FC236}">
                  <a16:creationId xmlns:a16="http://schemas.microsoft.com/office/drawing/2014/main" id="{B31D333E-B6A1-EE46-C299-072FAB97F719}"/>
                </a:ext>
              </a:extLst>
            </p:cNvPr>
            <p:cNvSpPr/>
            <p:nvPr/>
          </p:nvSpPr>
          <p:spPr>
            <a:xfrm>
              <a:off x="7387891" y="4073839"/>
              <a:ext cx="623042" cy="623042"/>
            </a:xfrm>
            <a:prstGeom prst="ellipse">
              <a:avLst/>
            </a:prstGeom>
            <a:solidFill>
              <a:sysClr val="window" lastClr="FFFFFF">
                <a:lumMod val="95000"/>
              </a:sys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pic>
          <p:nvPicPr>
            <p:cNvPr id="208" name="Graphic 38" descr="Bar graph with downward trend with solid fill">
              <a:extLst>
                <a:ext uri="{FF2B5EF4-FFF2-40B4-BE49-F238E27FC236}">
                  <a16:creationId xmlns:a16="http://schemas.microsoft.com/office/drawing/2014/main" id="{0C9AB4F7-4F6D-D0F1-65D6-69BAA4C4601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96392" y="4182340"/>
              <a:ext cx="406040" cy="406040"/>
            </a:xfrm>
            <a:prstGeom prst="rect">
              <a:avLst/>
            </a:prstGeom>
          </p:spPr>
        </p:pic>
      </p:grpSp>
    </p:spTree>
    <p:extLst>
      <p:ext uri="{BB962C8B-B14F-4D97-AF65-F5344CB8AC3E}">
        <p14:creationId xmlns:p14="http://schemas.microsoft.com/office/powerpoint/2010/main" val="422418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152" grpId="0"/>
      <p:bldP spid="157" grpId="0"/>
      <p:bldP spid="162" grpId="0"/>
      <p:bldP spid="2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EC21D-CB94-4E15-B705-3DADAC1819D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09F8EAB-F3AB-646E-60AA-2036FBFEC438}"/>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Dataset Overview</a:t>
            </a:r>
            <a:endParaRPr lang="en-IN" sz="4000" dirty="0">
              <a:solidFill>
                <a:srgbClr val="203864"/>
              </a:solidFill>
            </a:endParaRPr>
          </a:p>
        </p:txBody>
      </p:sp>
      <p:sp>
        <p:nvSpPr>
          <p:cNvPr id="7" name="TextBox 6">
            <a:extLst>
              <a:ext uri="{FF2B5EF4-FFF2-40B4-BE49-F238E27FC236}">
                <a16:creationId xmlns:a16="http://schemas.microsoft.com/office/drawing/2014/main" id="{EA6BFE8C-635F-E284-507C-91BF377BF01E}"/>
              </a:ext>
            </a:extLst>
          </p:cNvPr>
          <p:cNvSpPr txBox="1"/>
          <p:nvPr/>
        </p:nvSpPr>
        <p:spPr>
          <a:xfrm>
            <a:off x="651283" y="1222232"/>
            <a:ext cx="11179628" cy="769441"/>
          </a:xfrm>
          <a:prstGeom prst="rect">
            <a:avLst/>
          </a:prstGeom>
          <a:noFill/>
        </p:spPr>
        <p:txBody>
          <a:bodyPr wrap="square">
            <a:spAutoFit/>
          </a:bodyPr>
          <a:lstStyle/>
          <a:p>
            <a:r>
              <a:rPr lang="en-IN" sz="2200" b="1" dirty="0">
                <a:solidFill>
                  <a:schemeClr val="accent3"/>
                </a:solidFill>
                <a:hlinkClick r:id="rId2">
                  <a:extLst>
                    <a:ext uri="{A12FA001-AC4F-418D-AE19-62706E023703}">
                      <ahyp:hlinkClr xmlns:ahyp="http://schemas.microsoft.com/office/drawing/2018/hyperlinkcolor" val="tx"/>
                    </a:ext>
                  </a:extLst>
                </a:hlinkClick>
              </a:rPr>
              <a:t>Dataset Link: </a:t>
            </a:r>
            <a:r>
              <a:rPr lang="en-IN" sz="2200" b="1" dirty="0">
                <a:solidFill>
                  <a:srgbClr val="0563C1"/>
                </a:solidFill>
                <a:hlinkClick r:id="rId2">
                  <a:extLst>
                    <a:ext uri="{A12FA001-AC4F-418D-AE19-62706E023703}">
                      <ahyp:hlinkClr xmlns:ahyp="http://schemas.microsoft.com/office/drawing/2018/hyperlinkcolor" val="tx"/>
                    </a:ext>
                  </a:extLst>
                </a:hlinkClick>
              </a:rPr>
              <a:t>https://drive.google.com/file/d/1FH4vy1C7pWkRoCPVICkam18Z9h9790o4/view?usp=sharing</a:t>
            </a:r>
            <a:r>
              <a:rPr lang="en-IN" sz="2200" b="1" dirty="0"/>
              <a:t> </a:t>
            </a:r>
          </a:p>
        </p:txBody>
      </p:sp>
      <p:pic>
        <p:nvPicPr>
          <p:cNvPr id="9" name="Picture 8">
            <a:extLst>
              <a:ext uri="{FF2B5EF4-FFF2-40B4-BE49-F238E27FC236}">
                <a16:creationId xmlns:a16="http://schemas.microsoft.com/office/drawing/2014/main" id="{7D9B6B83-66A4-DBE3-7619-EA1575893151}"/>
              </a:ext>
            </a:extLst>
          </p:cNvPr>
          <p:cNvPicPr>
            <a:picLocks noChangeAspect="1"/>
          </p:cNvPicPr>
          <p:nvPr/>
        </p:nvPicPr>
        <p:blipFill>
          <a:blip r:embed="rId3"/>
          <a:stretch>
            <a:fillRect/>
          </a:stretch>
        </p:blipFill>
        <p:spPr>
          <a:xfrm>
            <a:off x="506186" y="2171563"/>
            <a:ext cx="11179628" cy="3719951"/>
          </a:xfrm>
          <a:prstGeom prst="rect">
            <a:avLst/>
          </a:prstGeom>
        </p:spPr>
      </p:pic>
    </p:spTree>
    <p:extLst>
      <p:ext uri="{BB962C8B-B14F-4D97-AF65-F5344CB8AC3E}">
        <p14:creationId xmlns:p14="http://schemas.microsoft.com/office/powerpoint/2010/main" val="166961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39793-5D89-FDFB-B31A-D709C13C7BC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D587AB8-051D-2566-79B0-484C7190B6C7}"/>
              </a:ext>
            </a:extLst>
          </p:cNvPr>
          <p:cNvSpPr txBox="1">
            <a:spLocks/>
          </p:cNvSpPr>
          <p:nvPr/>
        </p:nvSpPr>
        <p:spPr>
          <a:xfrm>
            <a:off x="511629" y="493710"/>
            <a:ext cx="11179628"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bg1"/>
                </a:solidFill>
                <a:latin typeface="Calibri" panose="020F0502020204030204" pitchFamily="34" charset="0"/>
                <a:ea typeface="+mj-ea"/>
                <a:cs typeface="+mj-cs"/>
              </a:defRPr>
            </a:lvl1pPr>
          </a:lstStyle>
          <a:p>
            <a:pPr algn="ctr"/>
            <a:r>
              <a:rPr lang="en-US" sz="4000" dirty="0">
                <a:solidFill>
                  <a:srgbClr val="161A3E"/>
                </a:solidFill>
              </a:rPr>
              <a:t>Dataset Overview</a:t>
            </a:r>
            <a:endParaRPr lang="en-IN" sz="4000" dirty="0">
              <a:solidFill>
                <a:srgbClr val="203864"/>
              </a:solidFill>
            </a:endParaRPr>
          </a:p>
        </p:txBody>
      </p:sp>
      <p:sp>
        <p:nvSpPr>
          <p:cNvPr id="4" name="TextBox 3">
            <a:extLst>
              <a:ext uri="{FF2B5EF4-FFF2-40B4-BE49-F238E27FC236}">
                <a16:creationId xmlns:a16="http://schemas.microsoft.com/office/drawing/2014/main" id="{6F6DAEB7-7CE9-4687-D00C-A91E12401B27}"/>
              </a:ext>
            </a:extLst>
          </p:cNvPr>
          <p:cNvSpPr txBox="1"/>
          <p:nvPr/>
        </p:nvSpPr>
        <p:spPr>
          <a:xfrm>
            <a:off x="511629" y="1354930"/>
            <a:ext cx="8701819" cy="4661276"/>
          </a:xfrm>
          <a:prstGeom prst="rect">
            <a:avLst/>
          </a:prstGeom>
          <a:noFill/>
        </p:spPr>
        <p:txBody>
          <a:bodyPr wrap="square">
            <a:spAutoFit/>
          </a:bodyPr>
          <a:lstStyle/>
          <a:p>
            <a:pPr algn="l">
              <a:lnSpc>
                <a:spcPct val="150000"/>
              </a:lnSpc>
              <a:buFont typeface="+mj-lt"/>
              <a:buAutoNum type="arabicPeriod"/>
            </a:pPr>
            <a:r>
              <a:rPr lang="en-US" sz="2000" b="1" i="0" dirty="0">
                <a:solidFill>
                  <a:srgbClr val="0D0D0D"/>
                </a:solidFill>
                <a:effectLst/>
                <a:latin typeface="ui-sans-serif"/>
              </a:rPr>
              <a:t>ID</a:t>
            </a:r>
            <a:r>
              <a:rPr lang="en-US" sz="2000" b="0" i="0" dirty="0">
                <a:solidFill>
                  <a:srgbClr val="0D0D0D"/>
                </a:solidFill>
                <a:effectLst/>
                <a:latin typeface="ui-sans-serif"/>
              </a:rPr>
              <a:t>: Unique identifier for each customer.</a:t>
            </a:r>
          </a:p>
          <a:p>
            <a:pPr algn="l">
              <a:lnSpc>
                <a:spcPct val="150000"/>
              </a:lnSpc>
              <a:buFont typeface="+mj-lt"/>
              <a:buAutoNum type="arabicPeriod"/>
            </a:pPr>
            <a:r>
              <a:rPr lang="en-US" sz="2000" b="1" i="0" dirty="0">
                <a:solidFill>
                  <a:srgbClr val="0D0D0D"/>
                </a:solidFill>
                <a:effectLst/>
                <a:latin typeface="ui-sans-serif"/>
              </a:rPr>
              <a:t>Warehouse Block</a:t>
            </a:r>
            <a:r>
              <a:rPr lang="en-US" sz="2000" b="0" i="0" dirty="0">
                <a:solidFill>
                  <a:srgbClr val="0D0D0D"/>
                </a:solidFill>
                <a:effectLst/>
                <a:latin typeface="ui-sans-serif"/>
              </a:rPr>
              <a:t>: Divisions of the warehouse into blocks (A, B, C, D, E).</a:t>
            </a:r>
          </a:p>
          <a:p>
            <a:pPr algn="l">
              <a:lnSpc>
                <a:spcPct val="150000"/>
              </a:lnSpc>
              <a:buFont typeface="+mj-lt"/>
              <a:buAutoNum type="arabicPeriod"/>
            </a:pPr>
            <a:r>
              <a:rPr lang="en-US" sz="2000" b="1" i="0" dirty="0">
                <a:solidFill>
                  <a:srgbClr val="0D0D0D"/>
                </a:solidFill>
                <a:effectLst/>
                <a:latin typeface="ui-sans-serif"/>
              </a:rPr>
              <a:t>Mode of Shipment</a:t>
            </a:r>
            <a:r>
              <a:rPr lang="en-US" sz="2000" b="0" i="0" dirty="0">
                <a:solidFill>
                  <a:srgbClr val="0D0D0D"/>
                </a:solidFill>
                <a:effectLst/>
                <a:latin typeface="ui-sans-serif"/>
              </a:rPr>
              <a:t>: Shipping methods include Ship, Flight, and Road.</a:t>
            </a:r>
          </a:p>
          <a:p>
            <a:pPr algn="l">
              <a:lnSpc>
                <a:spcPct val="150000"/>
              </a:lnSpc>
              <a:buFont typeface="+mj-lt"/>
              <a:buAutoNum type="arabicPeriod"/>
            </a:pPr>
            <a:r>
              <a:rPr lang="en-US" sz="2000" b="1" i="0" dirty="0">
                <a:solidFill>
                  <a:srgbClr val="0D0D0D"/>
                </a:solidFill>
                <a:effectLst/>
                <a:latin typeface="ui-sans-serif"/>
              </a:rPr>
              <a:t>Customer Care Calls</a:t>
            </a:r>
            <a:r>
              <a:rPr lang="en-US" sz="2000" b="0" i="0" dirty="0">
                <a:solidFill>
                  <a:srgbClr val="0D0D0D"/>
                </a:solidFill>
                <a:effectLst/>
                <a:latin typeface="ui-sans-serif"/>
              </a:rPr>
              <a:t>: Number of customer inquiries related to the shipment.</a:t>
            </a:r>
          </a:p>
          <a:p>
            <a:pPr algn="l">
              <a:lnSpc>
                <a:spcPct val="150000"/>
              </a:lnSpc>
              <a:buFont typeface="+mj-lt"/>
              <a:buAutoNum type="arabicPeriod"/>
            </a:pPr>
            <a:r>
              <a:rPr lang="en-US" sz="2000" b="1" i="0" dirty="0">
                <a:solidFill>
                  <a:srgbClr val="0D0D0D"/>
                </a:solidFill>
                <a:effectLst/>
                <a:latin typeface="ui-sans-serif"/>
              </a:rPr>
              <a:t>Customer Rating</a:t>
            </a:r>
            <a:r>
              <a:rPr lang="en-US" sz="2000" b="0" i="0" dirty="0">
                <a:solidFill>
                  <a:srgbClr val="0D0D0D"/>
                </a:solidFill>
                <a:effectLst/>
                <a:latin typeface="ui-sans-serif"/>
              </a:rPr>
              <a:t>: Ratings given by customers (1 - Worst, 5 - Best).</a:t>
            </a:r>
          </a:p>
          <a:p>
            <a:pPr algn="l">
              <a:lnSpc>
                <a:spcPct val="150000"/>
              </a:lnSpc>
              <a:buFont typeface="+mj-lt"/>
              <a:buAutoNum type="arabicPeriod"/>
            </a:pPr>
            <a:r>
              <a:rPr lang="en-US" sz="2000" b="1" i="0" dirty="0">
                <a:solidFill>
                  <a:srgbClr val="0D0D0D"/>
                </a:solidFill>
                <a:effectLst/>
                <a:latin typeface="ui-sans-serif"/>
              </a:rPr>
              <a:t>Cost of the Product</a:t>
            </a:r>
            <a:r>
              <a:rPr lang="en-US" sz="2000" b="0" i="0" dirty="0">
                <a:solidFill>
                  <a:srgbClr val="0D0D0D"/>
                </a:solidFill>
                <a:effectLst/>
                <a:latin typeface="ui-sans-serif"/>
              </a:rPr>
              <a:t>: Price of the product in US Dollars.</a:t>
            </a:r>
          </a:p>
          <a:p>
            <a:pPr algn="l">
              <a:lnSpc>
                <a:spcPct val="150000"/>
              </a:lnSpc>
              <a:buFont typeface="+mj-lt"/>
              <a:buAutoNum type="arabicPeriod"/>
            </a:pPr>
            <a:r>
              <a:rPr lang="en-US" sz="2000" b="1" i="0" dirty="0">
                <a:solidFill>
                  <a:srgbClr val="0D0D0D"/>
                </a:solidFill>
                <a:effectLst/>
                <a:latin typeface="ui-sans-serif"/>
              </a:rPr>
              <a:t>Prior Purchases</a:t>
            </a:r>
            <a:r>
              <a:rPr lang="en-US" sz="2000" b="0" i="0" dirty="0">
                <a:solidFill>
                  <a:srgbClr val="0D0D0D"/>
                </a:solidFill>
                <a:effectLst/>
                <a:latin typeface="ui-sans-serif"/>
              </a:rPr>
              <a:t>: Number of previous purchases by the customer.</a:t>
            </a:r>
          </a:p>
          <a:p>
            <a:pPr algn="l">
              <a:lnSpc>
                <a:spcPct val="150000"/>
              </a:lnSpc>
              <a:buFont typeface="+mj-lt"/>
              <a:buAutoNum type="arabicPeriod"/>
            </a:pPr>
            <a:r>
              <a:rPr lang="en-US" sz="2000" b="1" i="0" dirty="0">
                <a:solidFill>
                  <a:srgbClr val="0D0D0D"/>
                </a:solidFill>
                <a:effectLst/>
                <a:latin typeface="ui-sans-serif"/>
              </a:rPr>
              <a:t>Product Importance</a:t>
            </a:r>
            <a:r>
              <a:rPr lang="en-US" sz="2000" b="0" i="0" dirty="0">
                <a:solidFill>
                  <a:srgbClr val="0D0D0D"/>
                </a:solidFill>
                <a:effectLst/>
                <a:latin typeface="ui-sans-serif"/>
              </a:rPr>
              <a:t>: Categorization of products (Low, Medium, High).</a:t>
            </a:r>
          </a:p>
          <a:p>
            <a:pPr algn="l">
              <a:lnSpc>
                <a:spcPct val="150000"/>
              </a:lnSpc>
              <a:buFont typeface="+mj-lt"/>
              <a:buAutoNum type="arabicPeriod"/>
            </a:pPr>
            <a:r>
              <a:rPr lang="en-US" sz="2000" b="1" i="0" dirty="0">
                <a:solidFill>
                  <a:srgbClr val="0D0D0D"/>
                </a:solidFill>
                <a:effectLst/>
                <a:latin typeface="ui-sans-serif"/>
              </a:rPr>
              <a:t>Reached on Time (Target Variable)</a:t>
            </a:r>
            <a:r>
              <a:rPr lang="en-US" sz="2000" b="0" i="0" dirty="0">
                <a:solidFill>
                  <a:srgbClr val="0D0D0D"/>
                </a:solidFill>
                <a:effectLst/>
                <a:latin typeface="ui-sans-serif"/>
              </a:rPr>
              <a:t>: Indicates delivery status (1 = Late, 0 = </a:t>
            </a:r>
            <a:r>
              <a:rPr lang="en-US" sz="2000" b="0" i="0" dirty="0" err="1">
                <a:solidFill>
                  <a:srgbClr val="0D0D0D"/>
                </a:solidFill>
                <a:effectLst/>
                <a:latin typeface="ui-sans-serif"/>
              </a:rPr>
              <a:t>OnTime</a:t>
            </a:r>
            <a:r>
              <a:rPr lang="en-US" sz="2000" b="0" i="0" dirty="0">
                <a:solidFill>
                  <a:srgbClr val="0D0D0D"/>
                </a:solidFill>
                <a:effectLst/>
                <a:latin typeface="ui-sans-serif"/>
              </a:rPr>
              <a:t>).</a:t>
            </a:r>
          </a:p>
        </p:txBody>
      </p:sp>
      <p:pic>
        <p:nvPicPr>
          <p:cNvPr id="3080" name="Picture 8" descr="Data searching - Free electronics icons">
            <a:extLst>
              <a:ext uri="{FF2B5EF4-FFF2-40B4-BE49-F238E27FC236}">
                <a16:creationId xmlns:a16="http://schemas.microsoft.com/office/drawing/2014/main" id="{7024089F-182F-E6EF-A6B3-16A80CD11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2344" y="368556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sv - Free interface icons">
            <a:extLst>
              <a:ext uri="{FF2B5EF4-FFF2-40B4-BE49-F238E27FC236}">
                <a16:creationId xmlns:a16="http://schemas.microsoft.com/office/drawing/2014/main" id="{6DE8F896-283D-0DA5-8C7F-6E55902D5C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614" y="1308908"/>
            <a:ext cx="1863524" cy="1863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708741"/>
      </p:ext>
    </p:extLst>
  </p:cSld>
  <p:clrMapOvr>
    <a:masterClrMapping/>
  </p:clrMapOvr>
</p:sld>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7652</TotalTime>
  <Words>1859</Words>
  <Application>Microsoft Office PowerPoint</Application>
  <PresentationFormat>Widescreen</PresentationFormat>
  <Paragraphs>247</Paragraphs>
  <Slides>49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-apple-system</vt:lpstr>
      <vt:lpstr>Arial</vt:lpstr>
      <vt:lpstr>Calibri</vt:lpstr>
      <vt:lpstr>system-ui</vt:lpstr>
      <vt:lpstr>ui-sans-serif</vt:lpstr>
      <vt:lpstr>BIA Template</vt:lpstr>
      <vt:lpstr>PowerPoint Presentation</vt:lpstr>
      <vt:lpstr>Agenda</vt:lpstr>
      <vt:lpstr>PowerPoint Presentation</vt:lpstr>
      <vt:lpstr>PowerPoint Presentation</vt:lpstr>
      <vt:lpstr>Scope of the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Shruti k</cp:lastModifiedBy>
  <cp:revision>2273</cp:revision>
  <dcterms:created xsi:type="dcterms:W3CDTF">2020-12-23T13:36:00Z</dcterms:created>
  <dcterms:modified xsi:type="dcterms:W3CDTF">2024-12-06T06:53:05Z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0B547D39C558497AB25C6414A889D07D</vt:lpwstr>
  </property>
  <property fmtid="{D5CDD505-2E9C-101B-9397-08002B2CF9AE}" pid="3" name="KSOProductBuildVer">
    <vt:lpwstr>1033-11.2.0.11306</vt:lpwstr>
  </property>
</Properties>
</file>